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57" r:id="rId3"/>
    <p:sldId id="258" r:id="rId4"/>
    <p:sldId id="268" r:id="rId5"/>
    <p:sldId id="269" r:id="rId6"/>
    <p:sldId id="271" r:id="rId7"/>
    <p:sldId id="274" r:id="rId8"/>
    <p:sldId id="272" r:id="rId9"/>
    <p:sldId id="261" r:id="rId10"/>
    <p:sldId id="262" r:id="rId11"/>
    <p:sldId id="298" r:id="rId12"/>
    <p:sldId id="281" r:id="rId13"/>
    <p:sldId id="263" r:id="rId14"/>
    <p:sldId id="275" r:id="rId15"/>
    <p:sldId id="266" r:id="rId16"/>
    <p:sldId id="286" r:id="rId17"/>
    <p:sldId id="267" r:id="rId18"/>
    <p:sldId id="282" r:id="rId19"/>
    <p:sldId id="299" r:id="rId20"/>
    <p:sldId id="276" r:id="rId21"/>
    <p:sldId id="283" r:id="rId22"/>
    <p:sldId id="285" r:id="rId23"/>
    <p:sldId id="289" r:id="rId24"/>
    <p:sldId id="284" r:id="rId25"/>
    <p:sldId id="294" r:id="rId26"/>
    <p:sldId id="277" r:id="rId27"/>
    <p:sldId id="293" r:id="rId28"/>
    <p:sldId id="297" r:id="rId29"/>
    <p:sldId id="300" r:id="rId30"/>
    <p:sldId id="301" r:id="rId31"/>
    <p:sldId id="278" r:id="rId32"/>
    <p:sldId id="290" r:id="rId33"/>
    <p:sldId id="279" r:id="rId34"/>
    <p:sldId id="302" r:id="rId35"/>
    <p:sldId id="332" r:id="rId36"/>
    <p:sldId id="333" r:id="rId37"/>
    <p:sldId id="28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6A228-9868-493D-AC05-2D3326F7F20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5B9CD-7B1C-4C43-A23E-31116032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02A04-ABA6-4F1A-9E3E-E42889292CA0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37C5C-D8D7-420D-97A9-33F14F46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8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5C68F-511A-4720-A307-E0B3B7A38C36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657A-A615-404E-A3A0-502D43CF5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1D3D2-B827-4ABE-BFCE-A152A27A8613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B3ECB-BEA8-4F68-89FB-9FB11FCE1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7276B-7B33-411E-99FD-1CC02D08EAF0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5D4D-F0DF-4520-9CC0-5C07DE2D5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5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54EC5-723C-4454-9617-71F6ECEF2D73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E1056-494E-485D-ACC6-4893F5C36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2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2B500-8A60-40EF-AFBB-8C8D0E669FAB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BA71C-5825-4B09-87FD-851FB66DD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F10C9-453E-42BE-A0BF-0B08CF6AF0A1}" type="datetime1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342F-91F7-4410-B81E-2A56FBC5D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BB67E-0C00-45A8-9AEB-195532C01A4C}" type="datetime1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29087-2CB5-4060-B470-82448BF38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9AA68-9374-4CA2-BD50-F6E35AC6437E}" type="datetime1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EFF33-2BAB-43D6-B3AE-A6D7FB63F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29F68-18C3-4E06-B04F-53DC1BCE1D4F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2C0FB-9370-4305-83F5-E77537E58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87020-DF33-47E8-9AA9-963455B3FC37}" type="datetime1">
              <a:rPr lang="en-US" smtClean="0"/>
              <a:t>9/13/2021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5A93A-8BF6-4460-903D-94A67BD6A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A46669-BFD7-4E1C-9FB5-103BD7B6F520}" type="datetime1">
              <a:rPr lang="en-US" smtClean="0"/>
              <a:t>9/13/2021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By:Girish Kumar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E5C1AA-07AF-4A17-A342-BC4CBAAC7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9" r:id="rId2"/>
    <p:sldLayoutId id="2147483818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9" r:id="rId9"/>
    <p:sldLayoutId id="2147483815" r:id="rId10"/>
    <p:sldLayoutId id="21474838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Functions and Classes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37C5C-D8D7-420D-97A9-33F14F461FB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Object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Syntax:</a:t>
            </a:r>
          </a:p>
          <a:p>
            <a:pPr eaLnBrk="1" hangingPunct="1"/>
            <a:endParaRPr lang="en-US" b="1"/>
          </a:p>
          <a:p>
            <a:pPr eaLnBrk="1" hangingPunct="1"/>
            <a:endParaRPr lang="en-US" b="1"/>
          </a:p>
          <a:p>
            <a:pPr eaLnBrk="1" hangingPunct="1"/>
            <a:endParaRPr lang="en-US" b="1"/>
          </a:p>
          <a:p>
            <a:pPr eaLnBrk="1" hangingPunct="1"/>
            <a:endParaRPr lang="en-US" b="1"/>
          </a:p>
          <a:p>
            <a:pPr eaLnBrk="1" hangingPunct="1"/>
            <a:r>
              <a:rPr lang="en-US" b="1"/>
              <a:t>Example:</a:t>
            </a:r>
          </a:p>
          <a:p>
            <a:pPr eaLnBrk="1" hangingPunct="1"/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1371600" y="2743200"/>
            <a:ext cx="624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Class_name Object_name;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5105400"/>
            <a:ext cx="624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cube cu;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38200"/>
            <a:ext cx="86868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Comparison between Class and Structure</a:t>
            </a:r>
          </a:p>
        </p:txBody>
      </p:sp>
      <p:sp>
        <p:nvSpPr>
          <p:cNvPr id="16387" name="Text Placeholder 7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4040188" cy="658812"/>
          </a:xfrm>
        </p:spPr>
        <p:txBody>
          <a:bodyPr/>
          <a:lstStyle/>
          <a:p>
            <a:pPr eaLnBrk="1" hangingPunct="1"/>
            <a:r>
              <a:rPr lang="en-US"/>
              <a:t>Class</a:t>
            </a:r>
          </a:p>
        </p:txBody>
      </p:sp>
      <p:sp>
        <p:nvSpPr>
          <p:cNvPr id="16388" name="Text Placeholder 9"/>
          <p:cNvSpPr>
            <a:spLocks noGrp="1"/>
          </p:cNvSpPr>
          <p:nvPr>
            <p:ph type="body" sz="half" idx="3"/>
          </p:nvPr>
        </p:nvSpPr>
        <p:spPr>
          <a:xfrm>
            <a:off x="4645025" y="1860550"/>
            <a:ext cx="4041775" cy="654050"/>
          </a:xfrm>
        </p:spPr>
        <p:txBody>
          <a:bodyPr/>
          <a:lstStyle/>
          <a:p>
            <a:pPr eaLnBrk="1" hangingPunct="1"/>
            <a:r>
              <a:rPr lang="en-US"/>
              <a:t>Structure</a:t>
            </a:r>
          </a:p>
        </p:txBody>
      </p:sp>
      <p:sp>
        <p:nvSpPr>
          <p:cNvPr id="16389" name="Content Placeholder 8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6513"/>
          </a:xfrm>
        </p:spPr>
        <p:txBody>
          <a:bodyPr/>
          <a:lstStyle/>
          <a:p>
            <a:pPr eaLnBrk="1" hangingPunct="1"/>
            <a:r>
              <a:rPr lang="en-US"/>
              <a:t>Keyword </a:t>
            </a:r>
            <a:r>
              <a:rPr lang="en-US" b="1"/>
              <a:t>Class </a:t>
            </a:r>
            <a:r>
              <a:rPr lang="en-US"/>
              <a:t>is used</a:t>
            </a:r>
          </a:p>
          <a:p>
            <a:pPr eaLnBrk="1" hangingPunct="1"/>
            <a:r>
              <a:rPr lang="en-US"/>
              <a:t>Members of a class are private by default .</a:t>
            </a:r>
          </a:p>
          <a:p>
            <a:pPr eaLnBrk="1" hangingPunct="1"/>
            <a:r>
              <a:rPr lang="en-US"/>
              <a:t>Can have constructor</a:t>
            </a:r>
          </a:p>
          <a:p>
            <a:pPr eaLnBrk="1" hangingPunct="1"/>
            <a:r>
              <a:rPr lang="en-US"/>
              <a:t>It have data  members and members functions</a:t>
            </a:r>
          </a:p>
        </p:txBody>
      </p:sp>
      <p:sp>
        <p:nvSpPr>
          <p:cNvPr id="16390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6513"/>
          </a:xfrm>
        </p:spPr>
        <p:txBody>
          <a:bodyPr/>
          <a:lstStyle/>
          <a:p>
            <a:pPr eaLnBrk="1" hangingPunct="1"/>
            <a:r>
              <a:rPr lang="en-US"/>
              <a:t>Keyword </a:t>
            </a:r>
            <a:r>
              <a:rPr lang="en-US" b="1"/>
              <a:t>Struct </a:t>
            </a:r>
            <a:r>
              <a:rPr lang="en-US"/>
              <a:t>is used</a:t>
            </a:r>
          </a:p>
          <a:p>
            <a:pPr eaLnBrk="1" hangingPunct="1"/>
            <a:r>
              <a:rPr lang="en-US"/>
              <a:t>members of structure are public by default</a:t>
            </a:r>
          </a:p>
          <a:p>
            <a:pPr eaLnBrk="1" hangingPunct="1"/>
            <a:r>
              <a:rPr lang="en-US"/>
              <a:t>Cannot have constructor</a:t>
            </a:r>
          </a:p>
          <a:p>
            <a:pPr eaLnBrk="1" hangingPunct="1"/>
            <a:r>
              <a:rPr lang="en-US"/>
              <a:t>It deals with data.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342F-91F7-4410-B81E-2A56FBC5DF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 Specifiers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Access</a:t>
            </a:r>
            <a:r>
              <a:rPr lang="en-US"/>
              <a:t> </a:t>
            </a:r>
            <a:r>
              <a:rPr lang="en-US" b="1"/>
              <a:t>specifiers</a:t>
            </a:r>
            <a:r>
              <a:rPr lang="en-US"/>
              <a:t> are keywords in object-oriented languages that set the accessibility of classes, methods, and other members.</a:t>
            </a:r>
          </a:p>
          <a:p>
            <a:pPr eaLnBrk="1" hangingPunct="1"/>
            <a:r>
              <a:rPr lang="en-US"/>
              <a:t> </a:t>
            </a:r>
          </a:p>
        </p:txBody>
      </p:sp>
      <p:pic>
        <p:nvPicPr>
          <p:cNvPr id="17412" name="Picture 2" descr="Image result for use of private member function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46425"/>
            <a:ext cx="57912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Access Specifiers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609725"/>
          <a:ext cx="8458200" cy="487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16">
                <a:tc>
                  <a:txBody>
                    <a:bodyPr/>
                    <a:lstStyle/>
                    <a:p>
                      <a:r>
                        <a:rPr lang="en-US" sz="1800" dirty="0"/>
                        <a:t>Access</a:t>
                      </a:r>
                      <a:r>
                        <a:rPr lang="en-US" sz="1800" baseline="0" dirty="0"/>
                        <a:t> Specifiers</a:t>
                      </a:r>
                      <a:endParaRPr lang="en-US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0094">
                <a:tc>
                  <a:txBody>
                    <a:bodyPr/>
                    <a:lstStyle/>
                    <a:p>
                      <a:r>
                        <a:rPr lang="en-US" sz="1800" dirty="0"/>
                        <a:t>public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member is accessible from anywhere outside the class but within a program. </a:t>
                      </a:r>
                    </a:p>
                    <a:p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set and get the value of public variables without any member function.</a:t>
                      </a:r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945">
                <a:tc>
                  <a:txBody>
                    <a:bodyPr/>
                    <a:lstStyle/>
                    <a:p>
                      <a:r>
                        <a:rPr lang="en-US" sz="1800" dirty="0"/>
                        <a:t>private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member variable or function cannot be accessed, or even viewed from outside the class.</a:t>
                      </a:r>
                    </a:p>
                    <a:p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the class and friend functions can access private members.</a:t>
                      </a:r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2945">
                <a:tc>
                  <a:txBody>
                    <a:bodyPr/>
                    <a:lstStyle/>
                    <a:p>
                      <a:r>
                        <a:rPr lang="en-US" sz="1800" dirty="0"/>
                        <a:t>protected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kumimoji="0"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r>
                        <a:rPr kumimoji="0"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member variable or function is very similar to a private member but it provided one additional benefit that they can be accessed in  derived classes.</a:t>
                      </a:r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52" name="AutoShape 2" descr="Image result for access specifier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53" name="AutoShape 4" descr="Image result for access specifier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8454" name="AutoShape 6" descr="Image result for access specifier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access specifier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05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EFF33-2BAB-43D6-B3AE-A6D7FB63FDD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Private member functions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Private functions can only be called from within public member functions.</a:t>
            </a:r>
          </a:p>
          <a:p>
            <a:pPr eaLnBrk="1" hangingPunct="1"/>
            <a:r>
              <a:rPr lang="en-US"/>
              <a:t>Even an object cannot invoke them using dot(.) operator.</a:t>
            </a:r>
          </a:p>
          <a:p>
            <a:pPr eaLnBrk="1" hangingPunct="1">
              <a:buFont typeface="Wingdings 2" pitchFamily="18" charset="2"/>
              <a:buNone/>
            </a:pPr>
            <a:endParaRPr lang="en-US"/>
          </a:p>
          <a:p>
            <a:pPr eaLnBrk="1" hangingPunct="1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Program on Private member functions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04800" y="1981200"/>
            <a:ext cx="4572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#include &lt;iostream&gt;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using namespace std;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class student</a:t>
            </a:r>
          </a:p>
          <a:p>
            <a:r>
              <a:rPr lang="en-US">
                <a:latin typeface="Constantia" pitchFamily="18" charset="0"/>
              </a:rPr>
              <a:t>{</a:t>
            </a:r>
          </a:p>
          <a:p>
            <a:r>
              <a:rPr lang="en-US">
                <a:latin typeface="Constantia" pitchFamily="18" charset="0"/>
              </a:rPr>
              <a:t>    int marks;</a:t>
            </a:r>
          </a:p>
          <a:p>
            <a:r>
              <a:rPr lang="en-US">
                <a:latin typeface="Constantia" pitchFamily="18" charset="0"/>
              </a:rPr>
              <a:t>    void getvalue()</a:t>
            </a:r>
          </a:p>
          <a:p>
            <a:r>
              <a:rPr lang="en-US">
                <a:latin typeface="Constantia" pitchFamily="18" charset="0"/>
              </a:rPr>
              <a:t>     {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         cout&lt;&lt;"enter marks";</a:t>
            </a:r>
          </a:p>
          <a:p>
            <a:r>
              <a:rPr lang="en-US">
                <a:latin typeface="Constantia" pitchFamily="18" charset="0"/>
              </a:rPr>
              <a:t>         cin&gt;&gt;marks;</a:t>
            </a:r>
          </a:p>
          <a:p>
            <a:r>
              <a:rPr lang="en-US">
                <a:latin typeface="Constantia" pitchFamily="18" charset="0"/>
              </a:rPr>
              <a:t>     }</a:t>
            </a:r>
          </a:p>
          <a:p>
            <a:r>
              <a:rPr lang="en-US">
                <a:latin typeface="Constantia" pitchFamily="18" charset="0"/>
              </a:rPr>
              <a:t>public:</a:t>
            </a:r>
          </a:p>
          <a:p>
            <a:r>
              <a:rPr lang="en-US">
                <a:latin typeface="Constantia" pitchFamily="18" charset="0"/>
              </a:rPr>
              <a:t>    void display();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};</a:t>
            </a:r>
          </a:p>
          <a:p>
            <a:endParaRPr lang="en-US">
              <a:latin typeface="Constantia" pitchFamily="18" charset="0"/>
            </a:endParaRPr>
          </a:p>
        </p:txBody>
      </p:sp>
      <p:sp>
        <p:nvSpPr>
          <p:cNvPr id="23556" name="Rectangle 1"/>
          <p:cNvSpPr>
            <a:spLocks noChangeArrowheads="1"/>
          </p:cNvSpPr>
          <p:nvPr/>
        </p:nvSpPr>
        <p:spPr bwMode="auto">
          <a:xfrm>
            <a:off x="4343400" y="2133600"/>
            <a:ext cx="4572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 </a:t>
            </a:r>
          </a:p>
          <a:p>
            <a:r>
              <a:rPr lang="en-US">
                <a:latin typeface="Constantia" pitchFamily="18" charset="0"/>
              </a:rPr>
              <a:t>void student :: display()</a:t>
            </a:r>
          </a:p>
          <a:p>
            <a:r>
              <a:rPr lang="en-US">
                <a:latin typeface="Constantia" pitchFamily="18" charset="0"/>
              </a:rPr>
              <a:t> {</a:t>
            </a:r>
          </a:p>
          <a:p>
            <a:r>
              <a:rPr lang="en-US">
                <a:latin typeface="Constantia" pitchFamily="18" charset="0"/>
              </a:rPr>
              <a:t>   getvalue();</a:t>
            </a:r>
          </a:p>
          <a:p>
            <a:r>
              <a:rPr lang="en-US">
                <a:latin typeface="Constantia" pitchFamily="18" charset="0"/>
              </a:rPr>
              <a:t>      cout&lt;&lt;"\nMarks are "&lt;&lt;marks;</a:t>
            </a:r>
          </a:p>
          <a:p>
            <a:r>
              <a:rPr lang="en-US">
                <a:latin typeface="Constantia" pitchFamily="18" charset="0"/>
              </a:rPr>
              <a:t> }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int main()</a:t>
            </a:r>
          </a:p>
          <a:p>
            <a:r>
              <a:rPr lang="en-US">
                <a:latin typeface="Constantia" pitchFamily="18" charset="0"/>
              </a:rPr>
              <a:t>{</a:t>
            </a:r>
          </a:p>
          <a:p>
            <a:r>
              <a:rPr lang="en-US">
                <a:latin typeface="Constantia" pitchFamily="18" charset="0"/>
              </a:rPr>
              <a:t> student stu_obj;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en-US">
                <a:latin typeface="Constantia" pitchFamily="18" charset="0"/>
              </a:rPr>
              <a:t> stu_obj.display();</a:t>
            </a:r>
          </a:p>
          <a:p>
            <a:r>
              <a:rPr lang="en-US">
                <a:latin typeface="Constantia" pitchFamily="18" charset="0"/>
              </a:rPr>
              <a:t>    return 0;</a:t>
            </a:r>
          </a:p>
          <a:p>
            <a:r>
              <a:rPr lang="en-US">
                <a:latin typeface="Constantia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within a class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When we are having an array variable defined with in the class this is known as array within the class.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Array of Objects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sz="half" idx="1"/>
          </p:nvPr>
        </p:nvSpPr>
        <p:spPr>
          <a:xfrm>
            <a:off x="0" y="1920875"/>
            <a:ext cx="4648200" cy="4433888"/>
          </a:xfrm>
        </p:spPr>
        <p:txBody>
          <a:bodyPr/>
          <a:lstStyle/>
          <a:p>
            <a:pPr eaLnBrk="1" hangingPunct="1"/>
            <a:r>
              <a:rPr lang="en-US"/>
              <a:t>An array of objects is a collection of objects of same class type that are stored in a contiguous memory location.</a:t>
            </a:r>
          </a:p>
          <a:p>
            <a:pPr eaLnBrk="1" hangingPunct="1"/>
            <a:r>
              <a:rPr lang="en-US" b="1"/>
              <a:t>Syntax: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/>
              <a:t>Class_name obj_name[size];</a:t>
            </a:r>
          </a:p>
        </p:txBody>
      </p:sp>
      <p:sp>
        <p:nvSpPr>
          <p:cNvPr id="25604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5605" name="Picture 2" descr="Image result for Array within a class image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1828800"/>
            <a:ext cx="46212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BA71C-5825-4B09-87FD-851FB66DDC9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/>
              <a:t>Program on array of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45720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using namespace std;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class person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char name[10];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public: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void </a:t>
            </a:r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nenter</a:t>
            </a:r>
            <a:r>
              <a:rPr lang="en-US" dirty="0"/>
              <a:t> name";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  </a:t>
            </a:r>
            <a:r>
              <a:rPr lang="en-US" dirty="0" err="1"/>
              <a:t>cin</a:t>
            </a:r>
            <a:r>
              <a:rPr lang="en-US" dirty="0"/>
              <a:t>&gt;&gt;name;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1779588"/>
            <a:ext cx="3200400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void display()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&lt;&lt;"\n Name"&lt;&lt;name;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};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person p1[10];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for(</a:t>
            </a:r>
            <a:r>
              <a:rPr lang="en-US" dirty="0" err="1"/>
              <a:t>int</a:t>
            </a:r>
            <a:r>
              <a:rPr lang="en-US" dirty="0"/>
              <a:t> j=0;j&lt;=3;j++)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p1[j].</a:t>
            </a:r>
            <a:r>
              <a:rPr lang="en-US" dirty="0" err="1"/>
              <a:t>getname</a:t>
            </a:r>
            <a:r>
              <a:rPr lang="en-US" dirty="0"/>
              <a:t>();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p1[j].display();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   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BA71C-5825-4B09-87FD-851FB66DDC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Structure Revisited </a:t>
            </a:r>
          </a:p>
          <a:p>
            <a:pPr lvl="1" eaLnBrk="1" hangingPunct="1"/>
            <a:r>
              <a:rPr lang="en-US" dirty="0"/>
              <a:t>Introduction to Classes</a:t>
            </a:r>
          </a:p>
          <a:p>
            <a:pPr lvl="2" eaLnBrk="1" hangingPunct="1"/>
            <a:r>
              <a:rPr lang="en-US" dirty="0"/>
              <a:t>Specify a Class</a:t>
            </a:r>
          </a:p>
          <a:p>
            <a:pPr lvl="2" eaLnBrk="1" hangingPunct="1"/>
            <a:r>
              <a:rPr lang="en-US" dirty="0"/>
              <a:t>Defining member functions</a:t>
            </a:r>
          </a:p>
          <a:p>
            <a:pPr lvl="1" eaLnBrk="1" hangingPunct="1"/>
            <a:r>
              <a:rPr lang="en-US" dirty="0"/>
              <a:t>Access Specifiers</a:t>
            </a:r>
          </a:p>
          <a:p>
            <a:pPr lvl="1" eaLnBrk="1" hangingPunct="1"/>
            <a:r>
              <a:rPr lang="en-US" dirty="0"/>
              <a:t>Private Member functions</a:t>
            </a:r>
          </a:p>
          <a:p>
            <a:pPr lvl="1" eaLnBrk="1" hangingPunct="1"/>
            <a:r>
              <a:rPr lang="en-US" dirty="0"/>
              <a:t>Array within a class</a:t>
            </a:r>
          </a:p>
          <a:p>
            <a:pPr lvl="1" eaLnBrk="1" hangingPunct="1"/>
            <a:r>
              <a:rPr lang="en-US" dirty="0"/>
              <a:t>Memory allocation of an object</a:t>
            </a:r>
          </a:p>
          <a:p>
            <a:pPr eaLnBrk="1" hangingPunct="1"/>
            <a:r>
              <a:rPr lang="en-US" dirty="0"/>
              <a:t>Object as function argument</a:t>
            </a:r>
          </a:p>
          <a:p>
            <a:pPr eaLnBrk="1" hangingPunct="1"/>
            <a:r>
              <a:rPr lang="en-US" dirty="0"/>
              <a:t>Static Data Members &amp; functions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2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 as function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419600" cy="4389437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The objects of a class can be passed as arguments to member functions as well as nonmember functions either by value or by reference.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When an object is passed by value: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copy of the actual object is created inside the function. This copy is destroyed when the function terminates.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Moreover, any changes made to the copy of the object inside the function are not reflected in the actual object.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When an object pass by reference: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only a reference to that object (not the entire object) is passed to the function.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Thus, the changes made to the object within the function are also reflected in the actual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71" y="2286000"/>
            <a:ext cx="355415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Cont..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Whenever an object of a class is passed to a member function of the same class, its data members can be accessed inside the function using the object name and the dot operator. </a:t>
            </a:r>
          </a:p>
          <a:p>
            <a:pPr eaLnBrk="1" hangingPunct="1"/>
            <a:r>
              <a:rPr lang="en-US"/>
              <a:t>However, the data members of the calling object can be directly accessed inside the function without using the object name and the dot operator.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Syntax to pass object as argument</a:t>
            </a:r>
          </a:p>
        </p:txBody>
      </p:sp>
      <p:pic>
        <p:nvPicPr>
          <p:cNvPr id="29699" name="Picture 2" descr="Passing Object to function in C++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5638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on Object as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3505200" cy="4008437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using namespace std;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class </a:t>
            </a:r>
            <a:r>
              <a:rPr lang="en-US" dirty="0" err="1"/>
              <a:t>getdata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a=10,b=20;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public: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    void value(</a:t>
            </a:r>
            <a:r>
              <a:rPr lang="en-US" dirty="0" err="1"/>
              <a:t>getdata</a:t>
            </a:r>
            <a:r>
              <a:rPr lang="en-US" dirty="0"/>
              <a:t> </a:t>
            </a:r>
            <a:r>
              <a:rPr lang="en-US" dirty="0" err="1"/>
              <a:t>data,getdata</a:t>
            </a:r>
            <a:r>
              <a:rPr lang="en-US" dirty="0"/>
              <a:t> data1)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     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          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             c=data.a+data1.b;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&lt;&lt;"\n Sum is"&lt;&lt;c;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 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/>
              <a:t> };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2057400"/>
            <a:ext cx="45720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{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</a:t>
            </a:r>
            <a:r>
              <a:rPr lang="en-US" dirty="0" err="1"/>
              <a:t>getdata</a:t>
            </a:r>
            <a:r>
              <a:rPr lang="en-US" dirty="0"/>
              <a:t> data2,data3;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data2.value(data2,data3);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    return 0;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Returning Object</a:t>
            </a:r>
          </a:p>
        </p:txBody>
      </p:sp>
      <p:pic>
        <p:nvPicPr>
          <p:cNvPr id="31747" name="Picture 2" descr="Returning Object from function in C++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55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/>
              <a:t>Program on returning object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85800" y="1779588"/>
            <a:ext cx="4572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class add</a:t>
            </a:r>
          </a:p>
          <a:p>
            <a:r>
              <a:rPr lang="en-US"/>
              <a:t>{</a:t>
            </a:r>
          </a:p>
          <a:p>
            <a:endParaRPr lang="en-US"/>
          </a:p>
          <a:p>
            <a:r>
              <a:rPr lang="en-US"/>
              <a:t>     int a,b,c;</a:t>
            </a:r>
          </a:p>
          <a:p>
            <a:r>
              <a:rPr lang="en-US"/>
              <a:t> public:</a:t>
            </a:r>
          </a:p>
          <a:p>
            <a:r>
              <a:rPr lang="en-US"/>
              <a:t>void getdata()</a:t>
            </a:r>
          </a:p>
          <a:p>
            <a:r>
              <a:rPr lang="en-US"/>
              <a:t>{</a:t>
            </a:r>
          </a:p>
          <a:p>
            <a:r>
              <a:rPr lang="en-US"/>
              <a:t>    cout&lt;&lt;"enter 1st value"&lt;&lt;endl;</a:t>
            </a:r>
          </a:p>
          <a:p>
            <a:r>
              <a:rPr lang="en-US"/>
              <a:t>    cin&gt;&gt;a;</a:t>
            </a:r>
          </a:p>
          <a:p>
            <a:r>
              <a:rPr lang="en-US"/>
              <a:t>    cout&lt;&lt;"enter 2nd value"&lt;&lt;endl;</a:t>
            </a:r>
          </a:p>
          <a:p>
            <a:r>
              <a:rPr lang="en-US"/>
              <a:t>    cin&gt;&gt;b;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0" y="1503363"/>
            <a:ext cx="45720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add sum(add a1,add a2)</a:t>
            </a:r>
          </a:p>
          <a:p>
            <a:r>
              <a:rPr lang="en-US"/>
              <a:t>    {</a:t>
            </a:r>
          </a:p>
          <a:p>
            <a:r>
              <a:rPr lang="en-US"/>
              <a:t>        add a3;</a:t>
            </a:r>
          </a:p>
          <a:p>
            <a:r>
              <a:rPr lang="en-US"/>
              <a:t>        a3.c=a1.a+a1.b;</a:t>
            </a:r>
          </a:p>
          <a:p>
            <a:r>
              <a:rPr lang="en-US"/>
              <a:t>        return a3;</a:t>
            </a:r>
          </a:p>
          <a:p>
            <a:r>
              <a:rPr lang="en-US"/>
              <a:t>}</a:t>
            </a:r>
          </a:p>
          <a:p>
            <a:r>
              <a:rPr lang="en-US"/>
              <a:t>    void show()</a:t>
            </a:r>
          </a:p>
          <a:p>
            <a:r>
              <a:rPr lang="en-US"/>
              <a:t>    {</a:t>
            </a:r>
          </a:p>
          <a:p>
            <a:r>
              <a:rPr lang="en-US"/>
              <a:t> cout&lt;&lt;"\n Sum is"&lt;&lt;c;</a:t>
            </a:r>
          </a:p>
          <a:p>
            <a:r>
              <a:rPr lang="en-US"/>
              <a:t>    }</a:t>
            </a:r>
          </a:p>
          <a:p>
            <a:r>
              <a:rPr lang="en-US"/>
              <a:t>};</a:t>
            </a:r>
          </a:p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  add d;</a:t>
            </a:r>
          </a:p>
          <a:p>
            <a:r>
              <a:rPr lang="en-US"/>
              <a:t>    d.getdata();</a:t>
            </a:r>
          </a:p>
          <a:p>
            <a:r>
              <a:rPr lang="en-US"/>
              <a:t>    d=d.sum(d,d);</a:t>
            </a:r>
          </a:p>
          <a:p>
            <a:r>
              <a:rPr lang="en-US"/>
              <a:t>    d.show();</a:t>
            </a:r>
          </a:p>
          <a:p>
            <a:r>
              <a:rPr lang="en-US"/>
              <a:t>   return 0;</a:t>
            </a:r>
          </a:p>
          <a:p>
            <a:r>
              <a:rPr lang="en-US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A C++ friend functions are special functions which can access the private members of a class.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The declaration of friend function should be made inside the body of class starting with keyword friend.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Friend function is used when we need to operate on data of two or more objects of same or different classes.</a:t>
            </a:r>
          </a:p>
          <a:p>
            <a:pPr marL="274320" lvl="1" indent="-274320" eaLnBrk="1" fontAlgn="auto" hangingPunct="1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dirty="0"/>
              <a:t> Friend of the class can be member of some other class.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i="1" dirty="0"/>
              <a:t>Friend functions are not member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Friend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It can't be called using object like other member function.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It is called like normal functions.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Private member can be accessed inside friend function using object name and dot(.) operator.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It can take multiple objects as parameter as required.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It should be declared in all the classes whose objects are sent as parameter.</a:t>
            </a:r>
          </a:p>
          <a:p>
            <a:pPr marL="274320" indent="-274320" eaLnBrk="1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It can be declared or defined in private, public or protected section of a class.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1430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Program on friend function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304800" y="1225550"/>
            <a:ext cx="41910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class add</a:t>
            </a:r>
          </a:p>
          <a:p>
            <a:r>
              <a:rPr lang="en-US"/>
              <a:t>{</a:t>
            </a:r>
          </a:p>
          <a:p>
            <a:endParaRPr lang="en-US"/>
          </a:p>
          <a:p>
            <a:r>
              <a:rPr lang="en-US"/>
              <a:t>     int a,b,c;</a:t>
            </a:r>
          </a:p>
          <a:p>
            <a:r>
              <a:rPr lang="en-US"/>
              <a:t>     friend void display(add);</a:t>
            </a:r>
          </a:p>
          <a:p>
            <a:r>
              <a:rPr lang="en-US"/>
              <a:t> public:</a:t>
            </a:r>
          </a:p>
          <a:p>
            <a:r>
              <a:rPr lang="en-US"/>
              <a:t>    void getdata()</a:t>
            </a:r>
          </a:p>
          <a:p>
            <a:r>
              <a:rPr lang="en-US"/>
              <a:t>     {</a:t>
            </a:r>
          </a:p>
          <a:p>
            <a:endParaRPr lang="en-US"/>
          </a:p>
          <a:p>
            <a:r>
              <a:rPr lang="en-US"/>
              <a:t>          cout&lt;&lt;"Enter first number"&lt;&lt;endl;</a:t>
            </a:r>
          </a:p>
          <a:p>
            <a:r>
              <a:rPr lang="en-US"/>
              <a:t>          cin&gt;&gt;a;</a:t>
            </a:r>
          </a:p>
          <a:p>
            <a:r>
              <a:rPr lang="en-US"/>
              <a:t>          cout&lt;&lt;"Enter second number"&lt;&lt;endl;</a:t>
            </a:r>
          </a:p>
          <a:p>
            <a:r>
              <a:rPr lang="en-US"/>
              <a:t>          cin&gt;&gt;b;</a:t>
            </a:r>
          </a:p>
          <a:p>
            <a:r>
              <a:rPr lang="en-US"/>
              <a:t>     }</a:t>
            </a:r>
          </a:p>
          <a:p>
            <a:r>
              <a:rPr lang="en-US"/>
              <a:t>};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3962400" y="1447800"/>
            <a:ext cx="4572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void display(add ad)</a:t>
            </a:r>
          </a:p>
          <a:p>
            <a:r>
              <a:rPr lang="en-US"/>
              <a:t>{</a:t>
            </a:r>
          </a:p>
          <a:p>
            <a:endParaRPr lang="en-US"/>
          </a:p>
          <a:p>
            <a:r>
              <a:rPr lang="en-US"/>
              <a:t>    ad.c=ad.a+ad.b;</a:t>
            </a:r>
          </a:p>
          <a:p>
            <a:r>
              <a:rPr lang="en-US"/>
              <a:t>    cout&lt;&lt;"sum is"&lt;&lt;ad.c;</a:t>
            </a:r>
          </a:p>
          <a:p>
            <a:r>
              <a:rPr lang="en-US"/>
              <a:t>}</a:t>
            </a:r>
          </a:p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  add aa;</a:t>
            </a:r>
          </a:p>
          <a:p>
            <a:r>
              <a:rPr lang="en-US"/>
              <a:t>    aa.getdata();</a:t>
            </a:r>
          </a:p>
          <a:p>
            <a:r>
              <a:rPr lang="en-US"/>
              <a:t>    display(aa);</a:t>
            </a:r>
          </a:p>
          <a:p>
            <a:r>
              <a:rPr lang="en-US"/>
              <a:t>    return 0;</a:t>
            </a:r>
          </a:p>
          <a:p>
            <a:r>
              <a:rPr lang="en-US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 Classes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friend class can access private and protected members of other class in which it is declared as friend. </a:t>
            </a:r>
          </a:p>
          <a:p>
            <a:r>
              <a:rPr lang="en-US"/>
              <a:t>It is sometimes useful to allow a particular class to access private members of other class. </a:t>
            </a:r>
          </a:p>
          <a:p>
            <a:r>
              <a:rPr lang="en-US"/>
              <a:t> Friendship is not mutual. If a class A is friend of B, then B doesn’t become friend of A automatically.</a:t>
            </a:r>
          </a:p>
          <a:p>
            <a:r>
              <a:rPr lang="en-US"/>
              <a:t> Friendship is not inherited.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Class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Class</a:t>
            </a:r>
            <a:r>
              <a:rPr lang="en-US"/>
              <a:t> is a user define data type.</a:t>
            </a:r>
          </a:p>
          <a:p>
            <a:pPr eaLnBrk="1" hangingPunct="1"/>
            <a:r>
              <a:rPr lang="en-US" b="1"/>
              <a:t>Class</a:t>
            </a:r>
            <a:r>
              <a:rPr lang="en-US"/>
              <a:t> is a collection of data member and member function.</a:t>
            </a:r>
          </a:p>
          <a:p>
            <a:pPr eaLnBrk="1" hangingPunct="1"/>
            <a:endParaRPr lang="en-US"/>
          </a:p>
        </p:txBody>
      </p:sp>
      <p:sp>
        <p:nvSpPr>
          <p:cNvPr id="8196" name="AutoShape 2" descr="Image result for specify a classe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197" name="AutoShape 4" descr="Image result for specify a classes in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pic>
        <p:nvPicPr>
          <p:cNvPr id="8198" name="Picture 8" descr="Image result for syntax of specify a classe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5715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Program on Friend Classes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533400" y="2133600"/>
            <a:ext cx="4572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class A {</a:t>
            </a:r>
          </a:p>
          <a:p>
            <a:r>
              <a:rPr lang="en-US"/>
              <a:t>    int a;</a:t>
            </a:r>
          </a:p>
          <a:p>
            <a:r>
              <a:rPr lang="en-US"/>
              <a:t>public:</a:t>
            </a:r>
          </a:p>
          <a:p>
            <a:r>
              <a:rPr lang="en-US"/>
              <a:t>    void getvalue()</a:t>
            </a:r>
          </a:p>
          <a:p>
            <a:r>
              <a:rPr lang="en-US"/>
              <a:t>     {</a:t>
            </a:r>
          </a:p>
          <a:p>
            <a:r>
              <a:rPr lang="en-US"/>
              <a:t>         cout&lt;&lt;"Enter a value";</a:t>
            </a:r>
          </a:p>
          <a:p>
            <a:r>
              <a:rPr lang="en-US"/>
              <a:t>         cin&gt;&gt;a;</a:t>
            </a:r>
          </a:p>
          <a:p>
            <a:endParaRPr lang="en-US"/>
          </a:p>
          <a:p>
            <a:r>
              <a:rPr lang="en-US"/>
              <a:t>     }</a:t>
            </a:r>
          </a:p>
          <a:p>
            <a:r>
              <a:rPr lang="en-US"/>
              <a:t>    friend class B;     // Friend Class</a:t>
            </a:r>
          </a:p>
          <a:p>
            <a:r>
              <a:rPr lang="en-US"/>
              <a:t>};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038600" y="1828800"/>
            <a:ext cx="4572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class B {</a:t>
            </a:r>
          </a:p>
          <a:p>
            <a:r>
              <a:rPr lang="en-US"/>
              <a:t>public:</a:t>
            </a:r>
          </a:p>
          <a:p>
            <a:r>
              <a:rPr lang="en-US"/>
              <a:t>    void show_value(A x) {</a:t>
            </a:r>
          </a:p>
          <a:p>
            <a:r>
              <a:rPr lang="en-US"/>
              <a:t>        cout &lt;&lt;endl &lt;&lt; "Accessing the value of friend" &lt;&lt;x.a;</a:t>
            </a:r>
          </a:p>
          <a:p>
            <a:r>
              <a:rPr lang="en-US"/>
              <a:t>    }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int main() </a:t>
            </a:r>
          </a:p>
          <a:p>
            <a:r>
              <a:rPr lang="en-US"/>
              <a:t>{</a:t>
            </a:r>
          </a:p>
          <a:p>
            <a:r>
              <a:rPr lang="en-US"/>
              <a:t>   A a;</a:t>
            </a:r>
          </a:p>
          <a:p>
            <a:r>
              <a:rPr lang="en-US"/>
              <a:t>   B b;</a:t>
            </a:r>
          </a:p>
          <a:p>
            <a:r>
              <a:rPr lang="en-US"/>
              <a:t>   a.getvalue();</a:t>
            </a:r>
          </a:p>
          <a:p>
            <a:r>
              <a:rPr lang="en-US"/>
              <a:t>   b.show_value(a);</a:t>
            </a:r>
          </a:p>
          <a:p>
            <a:r>
              <a:rPr lang="en-US"/>
              <a:t>   return 0;</a:t>
            </a:r>
          </a:p>
          <a:p>
            <a:r>
              <a:rPr lang="en-US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Data members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534400" cy="4389437"/>
          </a:xfrm>
        </p:spPr>
        <p:txBody>
          <a:bodyPr/>
          <a:lstStyle/>
          <a:p>
            <a:pPr eaLnBrk="1" hangingPunct="1"/>
            <a:r>
              <a:rPr lang="en-US"/>
              <a:t>We can define class members static using static key using </a:t>
            </a:r>
            <a:r>
              <a:rPr lang="en-US" b="1"/>
              <a:t>static</a:t>
            </a:r>
            <a:r>
              <a:rPr lang="en-US"/>
              <a:t> keyword.</a:t>
            </a:r>
          </a:p>
          <a:p>
            <a:pPr eaLnBrk="1" hangingPunct="1"/>
            <a:r>
              <a:rPr lang="en-US"/>
              <a:t>When we declare a member of a class as static it means no matter how many objects of the class are created, there is only one copy of the static member.</a:t>
            </a:r>
          </a:p>
          <a:p>
            <a:pPr eaLnBrk="1" hangingPunct="1"/>
            <a:r>
              <a:rPr lang="en-US"/>
              <a:t>A static member is shared by all objects of the class.</a:t>
            </a:r>
          </a:p>
          <a:p>
            <a:pPr eaLnBrk="1" hangingPunct="1"/>
            <a:r>
              <a:rPr lang="en-US"/>
              <a:t>All static data is initialized to zero when the first object is created, if no other initialization is present.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Cont..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We can't put it in the class definition but it can be initialized outside the class as done in the following example by redeclaring the static variable, using the scope resolution operator </a:t>
            </a:r>
            <a:r>
              <a:rPr lang="en-US" b="1"/>
              <a:t>::</a:t>
            </a:r>
            <a:r>
              <a:rPr lang="en-US"/>
              <a:t> to identify which class it belongs to.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member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A static member function can be called even if no objects of the class exist and the </a:t>
            </a:r>
            <a:r>
              <a:rPr lang="en-US" b="1" dirty="0"/>
              <a:t>static</a:t>
            </a:r>
            <a:r>
              <a:rPr lang="en-US" dirty="0"/>
              <a:t> functions are accessed using the class name and the scope resolution operator </a:t>
            </a:r>
            <a:r>
              <a:rPr lang="en-US" b="1" dirty="0"/>
              <a:t>::</a:t>
            </a:r>
            <a:r>
              <a:rPr lang="en-US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A static member function can only access static data member, other static member functions and any other functions from outside the class.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Static member functions have a class scope and they do not have access to the </a:t>
            </a:r>
            <a:r>
              <a:rPr lang="en-US" b="1" dirty="0"/>
              <a:t>this</a:t>
            </a:r>
            <a:r>
              <a:rPr lang="en-US" dirty="0"/>
              <a:t> pointer of the class. You could use a static member function to determine whether some objects of the class have been created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/>
              <a:t>Program on static member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52400" y="1828800"/>
            <a:ext cx="5715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endParaRPr lang="en-US"/>
          </a:p>
          <a:p>
            <a:r>
              <a:rPr lang="en-US"/>
              <a:t>using namespace std;</a:t>
            </a:r>
          </a:p>
          <a:p>
            <a:r>
              <a:rPr lang="en-US"/>
              <a:t>class student</a:t>
            </a:r>
          </a:p>
          <a:p>
            <a:r>
              <a:rPr lang="en-US"/>
              <a:t> {</a:t>
            </a:r>
          </a:p>
          <a:p>
            <a:r>
              <a:rPr lang="en-US"/>
              <a:t>     static int stnum;</a:t>
            </a:r>
          </a:p>
          <a:p>
            <a:r>
              <a:rPr lang="en-US"/>
              <a:t> public:</a:t>
            </a:r>
          </a:p>
          <a:p>
            <a:r>
              <a:rPr lang="en-US"/>
              <a:t>    static void count()</a:t>
            </a:r>
          </a:p>
          <a:p>
            <a:r>
              <a:rPr lang="en-US"/>
              <a:t>    {</a:t>
            </a:r>
          </a:p>
          <a:p>
            <a:r>
              <a:rPr lang="en-US"/>
              <a:t>        stnum++;</a:t>
            </a:r>
          </a:p>
          <a:p>
            <a:r>
              <a:rPr lang="en-US"/>
              <a:t>    }</a:t>
            </a:r>
          </a:p>
          <a:p>
            <a:r>
              <a:rPr lang="en-US"/>
              <a:t>      void display()</a:t>
            </a:r>
          </a:p>
          <a:p>
            <a:r>
              <a:rPr lang="en-US"/>
              <a:t>      {</a:t>
            </a:r>
          </a:p>
          <a:p>
            <a:endParaRPr lang="en-US"/>
          </a:p>
          <a:p>
            <a:r>
              <a:rPr lang="en-US"/>
              <a:t>          cout&lt;&lt;"number of student is:\t"&lt;&lt;stnum&lt;&lt;endl;</a:t>
            </a:r>
          </a:p>
          <a:p>
            <a:r>
              <a:rPr lang="en-US"/>
              <a:t>      }</a:t>
            </a:r>
          </a:p>
          <a:p>
            <a:r>
              <a:rPr lang="en-US"/>
              <a:t> };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4267200" y="2133600"/>
            <a:ext cx="457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int student :: stnum=1;</a:t>
            </a:r>
          </a:p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  student s;</a:t>
            </a:r>
          </a:p>
          <a:p>
            <a:r>
              <a:rPr lang="en-US"/>
              <a:t>     for(int i=1;i&lt;5;i++)</a:t>
            </a:r>
          </a:p>
          <a:p>
            <a:r>
              <a:rPr lang="en-US"/>
              <a:t>     {</a:t>
            </a:r>
          </a:p>
          <a:p>
            <a:r>
              <a:rPr lang="en-US"/>
              <a:t>   student::count();</a:t>
            </a:r>
          </a:p>
          <a:p>
            <a:r>
              <a:rPr lang="en-US"/>
              <a:t>    s.display();</a:t>
            </a:r>
          </a:p>
          <a:p>
            <a:r>
              <a:rPr lang="en-US"/>
              <a:t>     }</a:t>
            </a:r>
          </a:p>
          <a:p>
            <a:r>
              <a:rPr lang="en-US"/>
              <a:t>    return 0;</a:t>
            </a:r>
          </a:p>
          <a:p>
            <a:r>
              <a:rPr lang="en-US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04800"/>
            <a:ext cx="8991600" cy="1143000"/>
          </a:xfrm>
        </p:spPr>
        <p:txBody>
          <a:bodyPr/>
          <a:lstStyle/>
          <a:p>
            <a:r>
              <a:rPr lang="en-US" dirty="0"/>
              <a:t>Member Dereferencing Operators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pointer to member operators: .* and -&gt;*.</a:t>
            </a:r>
          </a:p>
          <a:p>
            <a:r>
              <a:rPr lang="en-US" dirty="0"/>
              <a:t>The .* operator is used to dereference pointers to class members. The first operand must be of class type. If the type of the first operand is class type T, or is a class that has been derived from class type T, the second operand must be a pointer to a member of a class type 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29087-2CB5-4060-B470-82448BF3815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5867400"/>
          </a:xfrm>
        </p:spPr>
        <p:txBody>
          <a:bodyPr/>
          <a:lstStyle/>
          <a:p>
            <a:r>
              <a:rPr lang="en-US" sz="2400" dirty="0"/>
              <a:t>The -&gt;* operator is also used to dereference pointers to class members. The first operand must be a pointer to a class type. If the type of the first operand is a pointer to class type T, or is a pointer to a class derived from class type T, the second operand must be a pointer to a member of class type T.</a:t>
            </a:r>
          </a:p>
          <a:p>
            <a:r>
              <a:rPr lang="en-US" sz="2400" dirty="0"/>
              <a:t>The .* and -&gt;* operators bind the second operand to the first, resulting in an object or function of the type specified by the second operand.</a:t>
            </a:r>
          </a:p>
          <a:p>
            <a:r>
              <a:rPr lang="en-US" sz="2400" dirty="0"/>
              <a:t>If the result of .* or -&gt;* is a function, you can only use the result as the operand for the ( ) (function call) operator. If the second operand is an </a:t>
            </a:r>
            <a:r>
              <a:rPr lang="en-US" sz="2400" dirty="0" err="1"/>
              <a:t>lvalue</a:t>
            </a:r>
            <a:r>
              <a:rPr lang="en-US" sz="2400" dirty="0"/>
              <a:t>, the result of .* or -&gt;* is an </a:t>
            </a:r>
            <a:r>
              <a:rPr lang="en-US" sz="2400" dirty="0" err="1"/>
              <a:t>lvalue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1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Picture Placeholder 4"/>
          <p:cNvSpPr>
            <a:spLocks noGrp="1" noTextEdit="1"/>
          </p:cNvSpPr>
          <p:nvPr>
            <p:ph type="pic" idx="1"/>
          </p:nvPr>
        </p:nvSpPr>
        <p:spPr>
          <a:xfrm rot="420000">
            <a:off x="3486150" y="1200150"/>
            <a:ext cx="4618038" cy="3930650"/>
          </a:xfrm>
          <a:ln>
            <a:headEnd/>
            <a:tailEnd/>
          </a:ln>
        </p:spPr>
      </p:sp>
      <p:pic>
        <p:nvPicPr>
          <p:cNvPr id="43011" name="Picture 2" descr="Image result for light blue col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8671">
            <a:off x="3457575" y="1147763"/>
            <a:ext cx="45497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 descr="Image result for light blue color any 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1295400"/>
            <a:ext cx="28352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5A93A-8BF6-4460-903D-94A67BD6AA8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Specify a class</a:t>
            </a:r>
          </a:p>
        </p:txBody>
      </p:sp>
      <p:pic>
        <p:nvPicPr>
          <p:cNvPr id="9219" name="Picture 2" descr="Image result for syntax of specify a classe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Defining member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2286000"/>
            <a:ext cx="2971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2667000" y="24384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Member function Definition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9624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Inside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038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Outside Class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4876800" y="32004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0"/>
          </p:cNvCxnSpPr>
          <p:nvPr/>
        </p:nvCxnSpPr>
        <p:spPr>
          <a:xfrm rot="5400000">
            <a:off x="2362200" y="3200400"/>
            <a:ext cx="762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Cont…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sz="half" idx="3"/>
          </p:nvPr>
        </p:nvSpPr>
        <p:spPr>
          <a:xfrm>
            <a:off x="2743200" y="1828800"/>
            <a:ext cx="4041775" cy="654050"/>
          </a:xfrm>
        </p:spPr>
        <p:txBody>
          <a:bodyPr/>
          <a:lstStyle/>
          <a:p>
            <a:pPr eaLnBrk="1" hangingPunct="1"/>
            <a:r>
              <a:rPr lang="en-US"/>
              <a:t>Inside Class definition</a:t>
            </a:r>
          </a:p>
        </p:txBody>
      </p:sp>
      <p:sp>
        <p:nvSpPr>
          <p:cNvPr id="11268" name="Content Placeholder 6"/>
          <p:cNvSpPr>
            <a:spLocks noGrp="1"/>
          </p:cNvSpPr>
          <p:nvPr>
            <p:ph sz="quarter" idx="4"/>
          </p:nvPr>
        </p:nvSpPr>
        <p:spPr>
          <a:xfrm>
            <a:off x="914400" y="2514600"/>
            <a:ext cx="7924800" cy="38465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chemeClr val="accent1"/>
                </a:solidFill>
              </a:rPr>
              <a:t>Class</a:t>
            </a:r>
            <a:r>
              <a:rPr lang="en-US"/>
              <a:t> class_name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rgbClr val="FF0000"/>
                </a:solidFill>
              </a:rPr>
              <a:t>…….. ……. ………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chemeClr val="accent1"/>
                </a:solidFill>
              </a:rPr>
              <a:t>public: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chemeClr val="accent1"/>
                </a:solidFill>
              </a:rPr>
              <a:t>return_type</a:t>
            </a:r>
            <a:r>
              <a:rPr lang="en-US"/>
              <a:t>  funct_name(arg_list)//Function Definition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>
                <a:solidFill>
                  <a:srgbClr val="FF0000"/>
                </a:solidFill>
              </a:rPr>
              <a:t>……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/>
              <a:t>};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342F-91F7-4410-B81E-2A56FBC5DF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Cont…</a:t>
            </a:r>
          </a:p>
        </p:txBody>
      </p:sp>
      <p:sp>
        <p:nvSpPr>
          <p:cNvPr id="12291" name="Text Placeholder 5"/>
          <p:cNvSpPr>
            <a:spLocks noGrp="1"/>
          </p:cNvSpPr>
          <p:nvPr>
            <p:ph type="body" sz="half" idx="3"/>
          </p:nvPr>
        </p:nvSpPr>
        <p:spPr>
          <a:xfrm>
            <a:off x="2743200" y="1828800"/>
            <a:ext cx="4041775" cy="654050"/>
          </a:xfrm>
        </p:spPr>
        <p:txBody>
          <a:bodyPr/>
          <a:lstStyle/>
          <a:p>
            <a:pPr eaLnBrk="1" hangingPunct="1"/>
            <a:r>
              <a:rPr lang="en-US"/>
              <a:t>Outside Class definition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914400" y="2514600"/>
            <a:ext cx="7924800" cy="3846513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class_name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…….. ……. ………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public: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err="1">
                <a:solidFill>
                  <a:schemeClr val="accent1"/>
                </a:solidFill>
              </a:rPr>
              <a:t>return_type</a:t>
            </a:r>
            <a:r>
              <a:rPr lang="en-US" dirty="0"/>
              <a:t>  </a:t>
            </a:r>
            <a:r>
              <a:rPr lang="en-US" dirty="0" err="1"/>
              <a:t>funct_name</a:t>
            </a:r>
            <a:r>
              <a:rPr lang="en-US" dirty="0"/>
              <a:t>(</a:t>
            </a:r>
            <a:r>
              <a:rPr lang="en-US" dirty="0" err="1"/>
              <a:t>arg_list</a:t>
            </a:r>
            <a:r>
              <a:rPr lang="en-US" dirty="0"/>
              <a:t>); //Function Declaration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};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err="1">
                <a:solidFill>
                  <a:schemeClr val="accent1"/>
                </a:solidFill>
              </a:rPr>
              <a:t>return_type</a:t>
            </a:r>
            <a:r>
              <a:rPr lang="en-US" dirty="0"/>
              <a:t>  class _name :: </a:t>
            </a:r>
            <a:r>
              <a:rPr lang="en-US" dirty="0" err="1"/>
              <a:t>funct_name</a:t>
            </a:r>
            <a:r>
              <a:rPr lang="en-US" dirty="0"/>
              <a:t>(</a:t>
            </a:r>
            <a:r>
              <a:rPr lang="en-US" dirty="0" err="1"/>
              <a:t>arg_list</a:t>
            </a:r>
            <a:r>
              <a:rPr lang="en-US" dirty="0"/>
              <a:t>) //Function Definition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……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342F-91F7-4410-B81E-2A56FBC5DF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Cont…</a:t>
            </a:r>
          </a:p>
        </p:txBody>
      </p:sp>
      <p:sp>
        <p:nvSpPr>
          <p:cNvPr id="13315" name="Text Placeholder 10"/>
          <p:cNvSpPr>
            <a:spLocks noGrp="1"/>
          </p:cNvSpPr>
          <p:nvPr>
            <p:ph type="body" idx="1"/>
          </p:nvPr>
        </p:nvSpPr>
        <p:spPr>
          <a:xfrm>
            <a:off x="0" y="1855788"/>
            <a:ext cx="4800600" cy="658812"/>
          </a:xfrm>
        </p:spPr>
        <p:txBody>
          <a:bodyPr/>
          <a:lstStyle/>
          <a:p>
            <a:pPr eaLnBrk="1" hangingPunct="1"/>
            <a:r>
              <a:rPr lang="en-US"/>
              <a:t>Example Inside class definition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3"/>
          </p:nvPr>
        </p:nvSpPr>
        <p:spPr>
          <a:xfrm>
            <a:off x="4645025" y="2057400"/>
            <a:ext cx="4498975" cy="654050"/>
          </a:xfrm>
        </p:spPr>
        <p:txBody>
          <a:bodyPr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Example Outside class definition</a:t>
            </a:r>
          </a:p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/>
          </a:p>
        </p:txBody>
      </p:sp>
      <p:pic>
        <p:nvPicPr>
          <p:cNvPr id="13317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43200"/>
            <a:ext cx="3810000" cy="3459163"/>
          </a:xfrm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4038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5342F-91F7-4410-B81E-2A56FBC5DF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Object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438"/>
          </a:xfrm>
        </p:spPr>
        <p:txBody>
          <a:bodyPr/>
          <a:lstStyle/>
          <a:p>
            <a:pPr eaLnBrk="1" hangingPunct="1"/>
            <a:r>
              <a:rPr lang="en-US" b="1"/>
              <a:t>Object</a:t>
            </a:r>
            <a:r>
              <a:rPr lang="en-US"/>
              <a:t> is a </a:t>
            </a:r>
            <a:r>
              <a:rPr lang="en-US" b="1"/>
              <a:t>class</a:t>
            </a:r>
            <a:r>
              <a:rPr lang="en-US"/>
              <a:t> type variable. </a:t>
            </a:r>
          </a:p>
          <a:p>
            <a:pPr eaLnBrk="1" hangingPunct="1"/>
            <a:r>
              <a:rPr lang="en-US" b="1"/>
              <a:t>Objects</a:t>
            </a:r>
            <a:r>
              <a:rPr lang="en-US"/>
              <a:t> are also called instance of the </a:t>
            </a:r>
            <a:r>
              <a:rPr lang="en-US" b="1"/>
              <a:t>class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Each </a:t>
            </a:r>
            <a:r>
              <a:rPr lang="en-US" b="1"/>
              <a:t>object</a:t>
            </a:r>
            <a:r>
              <a:rPr lang="en-US"/>
              <a:t> contains all members(variables and functions) declared in the </a:t>
            </a:r>
            <a:r>
              <a:rPr lang="en-US" b="1"/>
              <a:t>class</a:t>
            </a:r>
            <a:r>
              <a:rPr lang="en-US"/>
              <a:t>.</a:t>
            </a:r>
          </a:p>
        </p:txBody>
      </p:sp>
      <p:pic>
        <p:nvPicPr>
          <p:cNvPr id="14340" name="Picture 2" descr="Image result for object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55D4D-F0DF-4520-9CC0-5C07DE2D568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2162</Words>
  <Application>Microsoft Office PowerPoint</Application>
  <PresentationFormat>On-screen Show (4:3)</PresentationFormat>
  <Paragraphs>399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Constantia</vt:lpstr>
      <vt:lpstr>Wingdings 2</vt:lpstr>
      <vt:lpstr>Flow</vt:lpstr>
      <vt:lpstr>Functions and Classes </vt:lpstr>
      <vt:lpstr>Objective</vt:lpstr>
      <vt:lpstr>Introduction to Class</vt:lpstr>
      <vt:lpstr>Specify a class</vt:lpstr>
      <vt:lpstr>Defining member function</vt:lpstr>
      <vt:lpstr>Cont…</vt:lpstr>
      <vt:lpstr>Cont…</vt:lpstr>
      <vt:lpstr>Cont…</vt:lpstr>
      <vt:lpstr>Object</vt:lpstr>
      <vt:lpstr>Creating Object</vt:lpstr>
      <vt:lpstr>Comparison between Class and Structure</vt:lpstr>
      <vt:lpstr>Access Specifiers</vt:lpstr>
      <vt:lpstr>Access Specifiers</vt:lpstr>
      <vt:lpstr>PowerPoint Presentation</vt:lpstr>
      <vt:lpstr>Private member functions</vt:lpstr>
      <vt:lpstr>Program on Private member functions</vt:lpstr>
      <vt:lpstr>Array within a class</vt:lpstr>
      <vt:lpstr>Array of Objects</vt:lpstr>
      <vt:lpstr>Program on array of objects</vt:lpstr>
      <vt:lpstr>Object as function argument</vt:lpstr>
      <vt:lpstr>Cont..</vt:lpstr>
      <vt:lpstr>Syntax to pass object as argument</vt:lpstr>
      <vt:lpstr>Program on Object as argument</vt:lpstr>
      <vt:lpstr>Returning Object</vt:lpstr>
      <vt:lpstr>Program on returning object</vt:lpstr>
      <vt:lpstr>Friend function</vt:lpstr>
      <vt:lpstr>Properties of Friend functions</vt:lpstr>
      <vt:lpstr>Program on friend function</vt:lpstr>
      <vt:lpstr>Friend Classes</vt:lpstr>
      <vt:lpstr>Program on Friend Classes</vt:lpstr>
      <vt:lpstr>Static Data members</vt:lpstr>
      <vt:lpstr>Cont..</vt:lpstr>
      <vt:lpstr>Static member function</vt:lpstr>
      <vt:lpstr>Program on static member</vt:lpstr>
      <vt:lpstr>Member Dereferencing Operators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GOD</dc:creator>
  <cp:lastModifiedBy>Admin</cp:lastModifiedBy>
  <cp:revision>211</cp:revision>
  <dcterms:created xsi:type="dcterms:W3CDTF">2016-08-08T05:35:11Z</dcterms:created>
  <dcterms:modified xsi:type="dcterms:W3CDTF">2021-09-13T04:16:32Z</dcterms:modified>
</cp:coreProperties>
</file>