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696" y="1581912"/>
            <a:ext cx="8453628" cy="49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60435" y="1581912"/>
            <a:ext cx="906779" cy="496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2362200"/>
            <a:ext cx="7239000" cy="335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0600" y="5410200"/>
            <a:ext cx="3886200" cy="304800"/>
          </a:xfrm>
          <a:custGeom>
            <a:avLst/>
            <a:gdLst/>
            <a:ahLst/>
            <a:cxnLst/>
            <a:rect l="l" t="t" r="r" b="b"/>
            <a:pathLst>
              <a:path w="3886200" h="304800">
                <a:moveTo>
                  <a:pt x="0" y="304800"/>
                </a:moveTo>
                <a:lnTo>
                  <a:pt x="3886200" y="304800"/>
                </a:lnTo>
                <a:lnTo>
                  <a:pt x="3886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600" y="5410200"/>
            <a:ext cx="3886200" cy="304800"/>
          </a:xfrm>
          <a:custGeom>
            <a:avLst/>
            <a:gdLst/>
            <a:ahLst/>
            <a:cxnLst/>
            <a:rect l="l" t="t" r="r" b="b"/>
            <a:pathLst>
              <a:path w="3886200" h="304800">
                <a:moveTo>
                  <a:pt x="0" y="304800"/>
                </a:moveTo>
                <a:lnTo>
                  <a:pt x="3886200" y="304800"/>
                </a:lnTo>
                <a:lnTo>
                  <a:pt x="3886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C99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9800" y="5410200"/>
            <a:ext cx="1905000" cy="304800"/>
          </a:xfrm>
          <a:custGeom>
            <a:avLst/>
            <a:gdLst/>
            <a:ahLst/>
            <a:cxnLst/>
            <a:rect l="l" t="t" r="r" b="b"/>
            <a:pathLst>
              <a:path w="1905000" h="304800">
                <a:moveTo>
                  <a:pt x="0" y="304800"/>
                </a:moveTo>
                <a:lnTo>
                  <a:pt x="1905000" y="304800"/>
                </a:lnTo>
                <a:lnTo>
                  <a:pt x="1905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19800" y="5410200"/>
            <a:ext cx="1905000" cy="304800"/>
          </a:xfrm>
          <a:custGeom>
            <a:avLst/>
            <a:gdLst/>
            <a:ahLst/>
            <a:cxnLst/>
            <a:rect l="l" t="t" r="r" b="b"/>
            <a:pathLst>
              <a:path w="1905000" h="304800">
                <a:moveTo>
                  <a:pt x="0" y="304800"/>
                </a:moveTo>
                <a:lnTo>
                  <a:pt x="1905000" y="304800"/>
                </a:lnTo>
                <a:lnTo>
                  <a:pt x="1905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C992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201707"/>
            <a:ext cx="3453817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spc="2" dirty="0">
                <a:solidFill>
                  <a:srgbClr val="C1EDFF"/>
                </a:solidFill>
                <a:latin typeface="Consolas"/>
                <a:cs typeface="Consolas"/>
              </a:rPr>
              <a:t>CONSTRUCTORS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7552" y="1201707"/>
            <a:ext cx="940308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spc="4" dirty="0">
                <a:solidFill>
                  <a:srgbClr val="C1EDFF"/>
                </a:solidFill>
                <a:latin typeface="Consolas"/>
                <a:cs typeface="Consolas"/>
              </a:rPr>
              <a:t>AND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5557" y="1201707"/>
            <a:ext cx="3174597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spc="2" dirty="0">
                <a:solidFill>
                  <a:srgbClr val="C1EDFF"/>
                </a:solidFill>
                <a:latin typeface="Consolas"/>
                <a:cs typeface="Consolas"/>
              </a:rPr>
              <a:t>DESTRUCTORS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5410200"/>
            <a:ext cx="1905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90600" y="5410200"/>
            <a:ext cx="3886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3444" y="647606"/>
            <a:ext cx="1967729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Program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7044" y="647606"/>
            <a:ext cx="63472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on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7144" y="647606"/>
            <a:ext cx="901326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99" dirty="0">
                <a:solidFill>
                  <a:srgbClr val="FF0000"/>
                </a:solidFill>
                <a:latin typeface="Consolas"/>
                <a:cs typeface="Consolas"/>
              </a:rPr>
              <a:t>the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3944" y="647606"/>
            <a:ext cx="1967729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concept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7544" y="647606"/>
            <a:ext cx="63472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of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444" y="1257206"/>
            <a:ext cx="3034133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constructor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2295" y="1524435"/>
            <a:ext cx="4352504" cy="1351661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2" dirty="0">
                <a:solidFill>
                  <a:srgbClr val="FF0000"/>
                </a:solidFill>
                <a:latin typeface="Corbel"/>
                <a:cs typeface="Corbel"/>
              </a:rPr>
              <a:t>operations(operations &amp;p) //Copy Constructor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51383" marR="34290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335788" marR="34290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a=p.a;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335788" marR="34290">
              <a:lnSpc>
                <a:spcPts val="2165"/>
              </a:lnSpc>
              <a:spcBef>
                <a:spcPts val="0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b=p.b;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51383" marR="34290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40" y="1600635"/>
            <a:ext cx="200926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#include &lt;iostream&gt;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40" y="2149429"/>
            <a:ext cx="2088452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using namespace std;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40" y="2698296"/>
            <a:ext cx="2556515" cy="1351612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class operations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288848" marR="34289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int *c;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243128">
              <a:lnSpc>
                <a:spcPts val="2160"/>
              </a:lnSpc>
            </a:pPr>
            <a:r>
              <a:rPr sz="1800" spc="-1" dirty="0">
                <a:solidFill>
                  <a:srgbClr val="FF0000"/>
                </a:solidFill>
                <a:latin typeface="Corbel"/>
                <a:cs typeface="Corbel"/>
              </a:rPr>
              <a:t>int a,b,mul,div,sum,sub;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public: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6575" y="3170736"/>
            <a:ext cx="1627384" cy="802972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operations(int q)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97103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381508" marR="34289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c=new int;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2656" y="3170736"/>
            <a:ext cx="2184004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2" dirty="0">
                <a:solidFill>
                  <a:srgbClr val="FF0000"/>
                </a:solidFill>
                <a:latin typeface="Corbel"/>
                <a:cs typeface="Corbel"/>
              </a:rPr>
              <a:t>//Dynamic Construcotr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5383" y="3993950"/>
            <a:ext cx="58812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11" dirty="0">
                <a:solidFill>
                  <a:srgbClr val="FF0000"/>
                </a:solidFill>
                <a:latin typeface="Corbel"/>
                <a:cs typeface="Corbel"/>
              </a:rPr>
              <a:t>*c=q;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1648" y="4070150"/>
            <a:ext cx="1209915" cy="135128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operations()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97053" marR="34289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a=10;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97053" marR="34289">
              <a:lnSpc>
                <a:spcPts val="2160"/>
              </a:lnSpc>
            </a:pPr>
            <a:r>
              <a:rPr sz="1800" spc="-6" dirty="0">
                <a:solidFill>
                  <a:srgbClr val="FF0000"/>
                </a:solidFill>
                <a:latin typeface="Corbel"/>
                <a:cs typeface="Corbel"/>
              </a:rPr>
              <a:t>b=20;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34289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1775" y="4070150"/>
            <a:ext cx="2052014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solidFill>
                  <a:srgbClr val="FF0000"/>
                </a:solidFill>
                <a:latin typeface="Corbel"/>
                <a:cs typeface="Corbel"/>
              </a:rPr>
              <a:t>//Default Constructor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575" y="4816910"/>
            <a:ext cx="12833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648" y="5442080"/>
            <a:ext cx="4807787" cy="107696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operations(int x,int y) //Parameterized Constructor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97053" marR="34289">
              <a:lnSpc>
                <a:spcPts val="2160"/>
              </a:lnSpc>
            </a:pPr>
            <a:r>
              <a:rPr sz="1800" spc="-1" dirty="0">
                <a:solidFill>
                  <a:srgbClr val="FF0000"/>
                </a:solidFill>
                <a:latin typeface="Corbel"/>
                <a:cs typeface="Corbel"/>
              </a:rPr>
              <a:t>a=x;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97053" marR="34289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b=y;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648" y="6539360"/>
            <a:ext cx="12833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95465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10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04981"/>
            <a:ext cx="4242783" cy="107721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void display()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288544">
              <a:lnSpc>
                <a:spcPts val="2160"/>
              </a:lnSpc>
            </a:pPr>
            <a:r>
              <a:rPr sz="1800" spc="1" dirty="0">
                <a:solidFill>
                  <a:srgbClr val="FF0000"/>
                </a:solidFill>
                <a:latin typeface="Corbel"/>
                <a:cs typeface="Corbel"/>
              </a:rPr>
              <a:t>cout&lt;&lt;"Value of a variable is"&lt;&lt;*c&lt;&lt;endl;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75" y="381181"/>
            <a:ext cx="4441533" cy="491832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90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int main()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</a:p>
          <a:p>
            <a:pPr marL="197103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cout &lt;&lt; "\t\t1.Calling Default Constructor" &lt;&lt;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34290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endl;</a:t>
            </a:r>
          </a:p>
          <a:p>
            <a:pPr marL="197103" marR="34290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operations op1;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97103" marR="34290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op1.add();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97103" marR="34290">
              <a:lnSpc>
                <a:spcPts val="2160"/>
              </a:lnSpc>
            </a:pPr>
            <a:r>
              <a:rPr sz="1800" spc="-1" dirty="0">
                <a:solidFill>
                  <a:srgbClr val="FF0000"/>
                </a:solidFill>
                <a:latin typeface="Corbel"/>
                <a:cs typeface="Corbel"/>
              </a:rPr>
              <a:t>cout &lt;&lt; "\t\t2.Calling Perameterized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97103" marR="1964782" indent="-184403">
              <a:lnSpc>
                <a:spcPct val="100022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Constructor" &lt;&lt; endl; operations op2(100,50); op2.subt();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242824" marR="34290">
              <a:lnSpc>
                <a:spcPts val="2165"/>
              </a:lnSpc>
              <a:spcBef>
                <a:spcPts val="108"/>
              </a:spcBef>
            </a:pPr>
            <a:r>
              <a:rPr sz="1800" spc="6" dirty="0">
                <a:solidFill>
                  <a:srgbClr val="FF0000"/>
                </a:solidFill>
                <a:latin typeface="Corbel"/>
                <a:cs typeface="Corbel"/>
              </a:rPr>
              <a:t>cout &lt;&lt; "\t\t3.Calling Dynamic Constructor"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34290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&lt;&lt; endl;</a:t>
            </a:r>
          </a:p>
          <a:p>
            <a:pPr marL="197103" marR="34290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operations op4(100);</a:t>
            </a:r>
          </a:p>
          <a:p>
            <a:pPr marL="197103" marR="34290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op4.display();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97103" marR="34290">
              <a:lnSpc>
                <a:spcPts val="2160"/>
              </a:lnSpc>
            </a:pPr>
            <a:r>
              <a:rPr sz="1800" spc="-3" dirty="0">
                <a:solidFill>
                  <a:srgbClr val="FF0000"/>
                </a:solidFill>
                <a:latin typeface="Corbel"/>
                <a:cs typeface="Corbel"/>
              </a:rPr>
              <a:t>cout &lt;&lt; "\t\t4.Calling Copy Constructor" &lt;&lt;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34290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endl;</a:t>
            </a:r>
          </a:p>
          <a:p>
            <a:pPr marL="58420" marR="34290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operations op3=op2;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51384" marR="34290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op3.mult();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676835"/>
            <a:ext cx="3042309" cy="1351661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void add()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242824" marR="34289">
              <a:lnSpc>
                <a:spcPts val="2165"/>
              </a:lnSpc>
              <a:spcBef>
                <a:spcPts val="0"/>
              </a:spcBef>
            </a:pPr>
            <a:r>
              <a:rPr sz="1800" spc="-1" dirty="0">
                <a:solidFill>
                  <a:srgbClr val="FF0000"/>
                </a:solidFill>
                <a:latin typeface="Corbel"/>
                <a:cs typeface="Corbel"/>
              </a:rPr>
              <a:t>sum=a+b;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242824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cout&lt;&lt;"sum is"&lt;&lt;sum&lt;&lt;endl;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323136"/>
            <a:ext cx="3975639" cy="272346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58419" marR="34289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void subt()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</a:p>
          <a:p>
            <a:pPr marL="242824" marR="34289">
              <a:lnSpc>
                <a:spcPts val="2160"/>
              </a:lnSpc>
            </a:pPr>
            <a:r>
              <a:rPr sz="1800" spc="-1" dirty="0">
                <a:solidFill>
                  <a:srgbClr val="FF0000"/>
                </a:solidFill>
                <a:latin typeface="Corbel"/>
                <a:cs typeface="Corbel"/>
              </a:rPr>
              <a:t>sub=a-b;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242824" marR="34289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cout&lt;&lt;"subtraction is"&lt;&lt;sub&lt;&lt;endl;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</a:p>
          <a:p>
            <a:pPr marL="12700" marR="34289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void mult()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{</a:t>
            </a:r>
          </a:p>
          <a:p>
            <a:pPr marL="242824" marR="34289">
              <a:lnSpc>
                <a:spcPts val="2165"/>
              </a:lnSpc>
              <a:spcBef>
                <a:spcPts val="0"/>
              </a:spcBef>
            </a:pPr>
            <a:r>
              <a:rPr sz="1800" spc="-1" dirty="0">
                <a:solidFill>
                  <a:srgbClr val="FF0000"/>
                </a:solidFill>
                <a:latin typeface="Corbel"/>
                <a:cs typeface="Corbel"/>
              </a:rPr>
              <a:t>mul=a*b;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242824">
              <a:lnSpc>
                <a:spcPts val="216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cout&lt;&lt;"Multiphication is"&lt;&lt;mul&lt;&lt;endl;</a:t>
            </a:r>
            <a:endParaRPr sz="1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58419" marR="34289">
              <a:lnSpc>
                <a:spcPts val="216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51375" y="5594480"/>
            <a:ext cx="870368" cy="5283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1" dirty="0">
                <a:solidFill>
                  <a:srgbClr val="FF0000"/>
                </a:solidFill>
                <a:latin typeface="Corbel"/>
                <a:cs typeface="Corbel"/>
              </a:rPr>
              <a:t>return 0;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}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85493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11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647606"/>
            <a:ext cx="2767532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Destructor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024" y="1833164"/>
            <a:ext cx="231288" cy="364032"/>
          </a:xfrm>
          <a:prstGeom prst="rect">
            <a:avLst/>
          </a:prstGeom>
        </p:spPr>
        <p:txBody>
          <a:bodyPr wrap="square" lIns="0" tIns="17907" rIns="0" bIns="0" rtlCol="0">
            <a:noAutofit/>
          </a:bodyPr>
          <a:lstStyle/>
          <a:p>
            <a:pPr marL="12700">
              <a:lnSpc>
                <a:spcPts val="2820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874" y="1843146"/>
            <a:ext cx="6308424" cy="114881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 marR="29896">
              <a:lnSpc>
                <a:spcPts val="2900"/>
              </a:lnSpc>
            </a:pP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Destructor is a special class function which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>
              <a:lnSpc>
                <a:spcPts val="3025"/>
              </a:lnSpc>
              <a:spcBef>
                <a:spcPts val="6"/>
              </a:spcBef>
            </a:pPr>
            <a:r>
              <a:rPr sz="2800" spc="-8" dirty="0">
                <a:solidFill>
                  <a:srgbClr val="FF0000"/>
                </a:solidFill>
                <a:latin typeface="Corbel"/>
                <a:cs typeface="Corbel"/>
              </a:rPr>
              <a:t>destroys the object as soon as the scope of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3263">
              <a:lnSpc>
                <a:spcPts val="3025"/>
              </a:lnSpc>
            </a:pPr>
            <a:r>
              <a:rPr sz="2800" spc="-12" dirty="0">
                <a:solidFill>
                  <a:srgbClr val="FF0000"/>
                </a:solidFill>
                <a:latin typeface="Corbel"/>
                <a:cs typeface="Corbel"/>
              </a:rPr>
              <a:t>object ends. The destructor is called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4874" y="2995517"/>
            <a:ext cx="5319836" cy="2183764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automatically by the compiler when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3263">
              <a:lnSpc>
                <a:spcPts val="3025"/>
              </a:lnSpc>
              <a:spcBef>
                <a:spcPts val="6"/>
              </a:spcBef>
            </a:pPr>
            <a:r>
              <a:rPr sz="2800" dirty="0">
                <a:solidFill>
                  <a:srgbClr val="FF0000"/>
                </a:solidFill>
                <a:latin typeface="Corbel"/>
                <a:cs typeface="Corbel"/>
              </a:rPr>
              <a:t>goes out of scope.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10076">
              <a:lnSpc>
                <a:spcPts val="3720"/>
              </a:lnSpc>
              <a:spcBef>
                <a:spcPts val="74"/>
              </a:spcBef>
            </a:pPr>
            <a:r>
              <a:rPr sz="2800" spc="-6" dirty="0">
                <a:solidFill>
                  <a:srgbClr val="FF0000"/>
                </a:solidFill>
                <a:latin typeface="Corbel"/>
                <a:cs typeface="Corbel"/>
              </a:rPr>
              <a:t>Destructor don not have argumetns Destructor can not be overloaded The syntax for destructor is same as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7050" y="2995517"/>
            <a:ext cx="1559490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3" dirty="0">
                <a:solidFill>
                  <a:srgbClr val="FF0000"/>
                </a:solidFill>
                <a:latin typeface="Corbel"/>
                <a:cs typeface="Corbel"/>
              </a:rPr>
              <a:t>the object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024" y="3843948"/>
            <a:ext cx="231103" cy="1308608"/>
          </a:xfrm>
          <a:prstGeom prst="rect">
            <a:avLst/>
          </a:prstGeom>
        </p:spPr>
        <p:txBody>
          <a:bodyPr wrap="square" lIns="0" tIns="17875" rIns="0" bIns="0" rtlCol="0">
            <a:noAutofit/>
          </a:bodyPr>
          <a:lstStyle/>
          <a:p>
            <a:pPr marL="12700">
              <a:lnSpc>
                <a:spcPts val="2815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38"/>
              </a:spcBef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78"/>
              </a:spcBef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9948" y="4798790"/>
            <a:ext cx="1742253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2" dirty="0">
                <a:solidFill>
                  <a:srgbClr val="FF0000"/>
                </a:solidFill>
                <a:latin typeface="Corbel"/>
                <a:cs typeface="Corbel"/>
              </a:rPr>
              <a:t>that for the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874" y="5183092"/>
            <a:ext cx="7103419" cy="764565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9" dirty="0">
                <a:solidFill>
                  <a:srgbClr val="FF0000"/>
                </a:solidFill>
                <a:latin typeface="Corbel"/>
                <a:cs typeface="Corbel"/>
              </a:rPr>
              <a:t>constructor, the class name is used for the name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3263">
              <a:lnSpc>
                <a:spcPts val="3025"/>
              </a:lnSpc>
              <a:spcBef>
                <a:spcPts val="6"/>
              </a:spcBef>
            </a:pPr>
            <a:r>
              <a:rPr sz="2800" spc="-8" dirty="0">
                <a:solidFill>
                  <a:srgbClr val="FF0000"/>
                </a:solidFill>
                <a:latin typeface="Corbel"/>
                <a:cs typeface="Corbel"/>
              </a:rPr>
              <a:t>of destructor, with a </a:t>
            </a:r>
            <a:r>
              <a:rPr sz="2800" b="1" spc="-8" dirty="0">
                <a:solidFill>
                  <a:srgbClr val="FF0000"/>
                </a:solidFill>
                <a:latin typeface="Corbel"/>
                <a:cs typeface="Corbel"/>
              </a:rPr>
              <a:t>tilde </a:t>
            </a:r>
            <a:r>
              <a:rPr sz="2800" spc="-8" dirty="0">
                <a:solidFill>
                  <a:srgbClr val="FF0000"/>
                </a:solidFill>
                <a:latin typeface="Corbel"/>
                <a:cs typeface="Corbel"/>
              </a:rPr>
              <a:t>~ sign as prefix to it.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95018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12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515681"/>
            <a:ext cx="3568504" cy="1142718"/>
          </a:xfrm>
          <a:prstGeom prst="rect">
            <a:avLst/>
          </a:prstGeom>
        </p:spPr>
        <p:txBody>
          <a:bodyPr wrap="square" lIns="0" tIns="26035" rIns="0" bIns="0" rtlCol="0">
            <a:noAutofit/>
          </a:bodyPr>
          <a:lstStyle/>
          <a:p>
            <a:pPr marL="12700">
              <a:lnSpc>
                <a:spcPts val="4100"/>
              </a:lnSpc>
            </a:pPr>
            <a:r>
              <a:rPr sz="4000" spc="-98" dirty="0">
                <a:solidFill>
                  <a:srgbClr val="FF0000"/>
                </a:solidFill>
                <a:latin typeface="Consolas"/>
                <a:cs typeface="Consolas"/>
              </a:rPr>
              <a:t>Properties of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76169">
              <a:lnSpc>
                <a:spcPct val="97574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Destructor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575" y="515681"/>
            <a:ext cx="3300809" cy="533196"/>
          </a:xfrm>
          <a:prstGeom prst="rect">
            <a:avLst/>
          </a:prstGeom>
        </p:spPr>
        <p:txBody>
          <a:bodyPr wrap="square" lIns="0" tIns="26035" rIns="0" bIns="0" rtlCol="0">
            <a:noAutofit/>
          </a:bodyPr>
          <a:lstStyle/>
          <a:p>
            <a:pPr marL="12700">
              <a:lnSpc>
                <a:spcPts val="4100"/>
              </a:lnSpc>
            </a:pPr>
            <a:r>
              <a:rPr sz="4000" spc="-99" dirty="0">
                <a:solidFill>
                  <a:srgbClr val="FF0000"/>
                </a:solidFill>
                <a:latin typeface="Consolas"/>
                <a:cs typeface="Consolas"/>
              </a:rPr>
              <a:t>Constructors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0708" y="515681"/>
            <a:ext cx="380758" cy="533196"/>
          </a:xfrm>
          <a:prstGeom prst="rect">
            <a:avLst/>
          </a:prstGeom>
        </p:spPr>
        <p:txBody>
          <a:bodyPr wrap="square" lIns="0" tIns="26035" rIns="0" bIns="0" rtlCol="0">
            <a:noAutofit/>
          </a:bodyPr>
          <a:lstStyle/>
          <a:p>
            <a:pPr marL="12700">
              <a:lnSpc>
                <a:spcPts val="4100"/>
              </a:lnSpc>
            </a:pPr>
            <a:r>
              <a:rPr sz="4000" dirty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2024" y="1875836"/>
            <a:ext cx="231288" cy="364032"/>
          </a:xfrm>
          <a:prstGeom prst="rect">
            <a:avLst/>
          </a:prstGeom>
        </p:spPr>
        <p:txBody>
          <a:bodyPr wrap="square" lIns="0" tIns="17907" rIns="0" bIns="0" rtlCol="0">
            <a:noAutofit/>
          </a:bodyPr>
          <a:lstStyle/>
          <a:p>
            <a:pPr marL="12700">
              <a:lnSpc>
                <a:spcPts val="2820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874" y="1885818"/>
            <a:ext cx="7244673" cy="406183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 marR="216323" algn="just">
              <a:lnSpc>
                <a:spcPts val="2900"/>
              </a:lnSpc>
            </a:pP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Constructor and destructor can not be inherited</a:t>
            </a:r>
            <a:endParaRPr sz="2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1161973" algn="just">
              <a:lnSpc>
                <a:spcPts val="3360"/>
              </a:lnSpc>
              <a:spcBef>
                <a:spcPts val="23"/>
              </a:spcBef>
            </a:pP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although they can be call in derived class.</a:t>
            </a:r>
            <a:endParaRPr sz="2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75767">
              <a:lnSpc>
                <a:spcPts val="3360"/>
              </a:lnSpc>
              <a:spcBef>
                <a:spcPts val="662"/>
              </a:spcBef>
            </a:pPr>
            <a:r>
              <a:rPr sz="2800" spc="-6" dirty="0">
                <a:solidFill>
                  <a:srgbClr val="FF0000"/>
                </a:solidFill>
                <a:latin typeface="Corbel"/>
                <a:cs typeface="Corbel"/>
              </a:rPr>
              <a:t>Destructor can be virtual but constructor can not be.</a:t>
            </a:r>
            <a:endParaRPr sz="2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609428">
              <a:lnSpc>
                <a:spcPts val="3360"/>
              </a:lnSpc>
              <a:spcBef>
                <a:spcPts val="699"/>
              </a:spcBef>
            </a:pPr>
            <a:r>
              <a:rPr sz="2800" spc="-114" dirty="0">
                <a:solidFill>
                  <a:srgbClr val="FF0000"/>
                </a:solidFill>
                <a:latin typeface="Corbel"/>
                <a:cs typeface="Corbel"/>
              </a:rPr>
              <a:t>W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2800" spc="-23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can</a:t>
            </a:r>
            <a:r>
              <a:rPr sz="2800" spc="-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not</a:t>
            </a:r>
            <a:r>
              <a:rPr sz="2800" spc="-3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sz="2800" spc="-29" dirty="0">
                <a:solidFill>
                  <a:srgbClr val="FF0000"/>
                </a:solidFill>
                <a:latin typeface="Corbel"/>
                <a:cs typeface="Corbel"/>
              </a:rPr>
              <a:t>c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cess</a:t>
            </a:r>
            <a:r>
              <a:rPr sz="2800" spc="-6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sz="2800" spc="-38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address</a:t>
            </a:r>
            <a:r>
              <a:rPr sz="2800" spc="-5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sz="2800" spc="-33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constructor and</a:t>
            </a:r>
            <a:r>
              <a:rPr sz="2800" spc="-43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destr</a:t>
            </a:r>
            <a:r>
              <a:rPr sz="2800" spc="9" dirty="0">
                <a:solidFill>
                  <a:srgbClr val="FF0000"/>
                </a:solidFill>
                <a:latin typeface="Corbel"/>
                <a:cs typeface="Corbel"/>
              </a:rPr>
              <a:t>u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cto</a:t>
            </a:r>
            <a:r>
              <a:rPr sz="2800" spc="-154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.</a:t>
            </a:r>
            <a:endParaRPr sz="28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algn="just">
              <a:lnSpc>
                <a:spcPts val="3360"/>
              </a:lnSpc>
              <a:spcBef>
                <a:spcPts val="696"/>
              </a:spcBef>
            </a:pPr>
            <a:r>
              <a:rPr sz="2800" dirty="0">
                <a:solidFill>
                  <a:srgbClr val="FF0000"/>
                </a:solidFill>
                <a:latin typeface="Corbel"/>
                <a:cs typeface="Corbel"/>
              </a:rPr>
              <a:t>Constructor</a:t>
            </a:r>
            <a:r>
              <a:rPr sz="2800" spc="-117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sz="2800" spc="-43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destr</a:t>
            </a:r>
            <a:r>
              <a:rPr sz="2800" spc="9" dirty="0">
                <a:solidFill>
                  <a:srgbClr val="FF0000"/>
                </a:solidFill>
                <a:latin typeface="Corbel"/>
                <a:cs typeface="Corbel"/>
              </a:rPr>
              <a:t>u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ctor</a:t>
            </a:r>
            <a:r>
              <a:rPr sz="2800" spc="-10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can</a:t>
            </a:r>
            <a:r>
              <a:rPr sz="2800" spc="-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ma</a:t>
            </a:r>
            <a:r>
              <a:rPr sz="2800" spc="-59" dirty="0">
                <a:solidFill>
                  <a:srgbClr val="FF0000"/>
                </a:solidFill>
                <a:latin typeface="Corbel"/>
                <a:cs typeface="Corbel"/>
              </a:rPr>
              <a:t>k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2800" spc="-3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implicit</a:t>
            </a:r>
            <a:r>
              <a:rPr sz="2800" spc="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call to</a:t>
            </a:r>
            <a:r>
              <a:rPr sz="2800" spc="-2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operat</a:t>
            </a:r>
            <a:r>
              <a:rPr sz="2800" spc="-4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800" spc="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new</a:t>
            </a:r>
            <a:r>
              <a:rPr sz="2800" spc="-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and delete</a:t>
            </a:r>
            <a:r>
              <a:rPr sz="2800" spc="-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if mem</a:t>
            </a:r>
            <a:r>
              <a:rPr sz="2800" spc="-9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ry</a:t>
            </a:r>
            <a:r>
              <a:rPr sz="2800" spc="1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all</a:t>
            </a:r>
            <a:r>
              <a:rPr sz="2800" spc="-9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cati</a:t>
            </a:r>
            <a:r>
              <a:rPr sz="2800" spc="-9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n and</a:t>
            </a:r>
            <a:r>
              <a:rPr sz="2800" spc="-43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d</a:t>
            </a:r>
            <a:r>
              <a:rPr sz="2800" spc="9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2800" spc="-4" dirty="0">
                <a:solidFill>
                  <a:srgbClr val="FF0000"/>
                </a:solidFill>
                <a:latin typeface="Corbel"/>
                <a:cs typeface="Corbel"/>
              </a:rPr>
              <a:t>-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allocati</a:t>
            </a:r>
            <a:r>
              <a:rPr sz="2800" spc="-9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sz="2800" spc="-18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is</a:t>
            </a:r>
            <a:r>
              <a:rPr sz="2800" spc="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required for and</a:t>
            </a:r>
            <a:r>
              <a:rPr sz="2800" spc="-43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object.</a:t>
            </a:r>
            <a:endParaRPr sz="28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024" y="2819439"/>
            <a:ext cx="231103" cy="363727"/>
          </a:xfrm>
          <a:prstGeom prst="rect">
            <a:avLst/>
          </a:prstGeom>
        </p:spPr>
        <p:txBody>
          <a:bodyPr wrap="square" lIns="0" tIns="17875" rIns="0" bIns="0" rtlCol="0">
            <a:noAutofit/>
          </a:bodyPr>
          <a:lstStyle/>
          <a:p>
            <a:pPr marL="12700">
              <a:lnSpc>
                <a:spcPts val="2815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024" y="3761652"/>
            <a:ext cx="231103" cy="363728"/>
          </a:xfrm>
          <a:prstGeom prst="rect">
            <a:avLst/>
          </a:prstGeom>
        </p:spPr>
        <p:txBody>
          <a:bodyPr wrap="square" lIns="0" tIns="17875" rIns="0" bIns="0" rtlCol="0">
            <a:noAutofit/>
          </a:bodyPr>
          <a:lstStyle/>
          <a:p>
            <a:pPr marL="12700">
              <a:lnSpc>
                <a:spcPts val="2815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2024" y="4703484"/>
            <a:ext cx="231103" cy="363728"/>
          </a:xfrm>
          <a:prstGeom prst="rect">
            <a:avLst/>
          </a:prstGeom>
        </p:spPr>
        <p:txBody>
          <a:bodyPr wrap="square" lIns="0" tIns="17875" rIns="0" bIns="0" rtlCol="0">
            <a:noAutofit/>
          </a:bodyPr>
          <a:lstStyle/>
          <a:p>
            <a:pPr marL="12700">
              <a:lnSpc>
                <a:spcPts val="2815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80141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-19" dirty="0">
                <a:solidFill>
                  <a:srgbClr val="FF0000"/>
                </a:solidFill>
                <a:latin typeface="Corbel"/>
                <a:cs typeface="Corbel"/>
              </a:rPr>
              <a:t>13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4" y="647606"/>
            <a:ext cx="2234330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Contents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2024" y="1880471"/>
            <a:ext cx="246114" cy="2572631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982"/>
              </a:spcBef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144"/>
              </a:spcBef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135"/>
              </a:spcBef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132"/>
              </a:spcBef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4874" y="1890935"/>
            <a:ext cx="3954151" cy="1499334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 marR="57150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Constructors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50">
              <a:lnSpc>
                <a:spcPct val="100626"/>
              </a:lnSpc>
              <a:spcBef>
                <a:spcPts val="518"/>
              </a:spcBef>
            </a:pPr>
            <a:r>
              <a:rPr sz="3000" spc="-15" dirty="0">
                <a:solidFill>
                  <a:srgbClr val="FF0000"/>
                </a:solidFill>
                <a:latin typeface="Corbel"/>
                <a:cs typeface="Corbel"/>
              </a:rPr>
              <a:t>Types of Constructors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>
              <a:lnSpc>
                <a:spcPct val="100626"/>
              </a:lnSpc>
              <a:spcBef>
                <a:spcPts val="685"/>
              </a:spcBef>
            </a:pPr>
            <a:r>
              <a:rPr sz="3000" spc="-6" dirty="0">
                <a:solidFill>
                  <a:srgbClr val="FF0000"/>
                </a:solidFill>
                <a:latin typeface="Corbel"/>
                <a:cs typeface="Corbel"/>
              </a:rPr>
              <a:t>Constructor Overloading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4874" y="3529616"/>
            <a:ext cx="3034203" cy="952218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Default arguments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95">
              <a:lnSpc>
                <a:spcPct val="100626"/>
              </a:lnSpc>
              <a:spcBef>
                <a:spcPts val="518"/>
              </a:spcBef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Destructor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1290" y="3529616"/>
            <a:ext cx="2349761" cy="406704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8" dirty="0">
                <a:solidFill>
                  <a:srgbClr val="FF0000"/>
                </a:solidFill>
                <a:latin typeface="Corbel"/>
                <a:cs typeface="Corbel"/>
              </a:rPr>
              <a:t>to Constructor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26097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647606"/>
            <a:ext cx="3034133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Constructor</a:t>
            </a:r>
            <a:endParaRPr sz="4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2024" y="1875836"/>
            <a:ext cx="231288" cy="364032"/>
          </a:xfrm>
          <a:prstGeom prst="rect">
            <a:avLst/>
          </a:prstGeom>
        </p:spPr>
        <p:txBody>
          <a:bodyPr wrap="square" lIns="0" tIns="17907" rIns="0" bIns="0" rtlCol="0">
            <a:noAutofit/>
          </a:bodyPr>
          <a:lstStyle/>
          <a:p>
            <a:pPr marL="12700">
              <a:lnSpc>
                <a:spcPts val="2820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874" y="1885818"/>
            <a:ext cx="7151338" cy="4151755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 marR="64409">
              <a:lnSpc>
                <a:spcPts val="2900"/>
              </a:lnSpc>
            </a:pP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Constructors are the special type of member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64409">
              <a:lnSpc>
                <a:spcPts val="3360"/>
              </a:lnSpc>
              <a:spcBef>
                <a:spcPts val="23"/>
              </a:spcBef>
            </a:pPr>
            <a:r>
              <a:rPr sz="2800" spc="-4" dirty="0">
                <a:solidFill>
                  <a:srgbClr val="FF0000"/>
                </a:solidFill>
                <a:latin typeface="Corbel"/>
                <a:cs typeface="Corbel"/>
              </a:rPr>
              <a:t>function that initializes the object automatically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64409">
              <a:lnSpc>
                <a:spcPts val="3360"/>
              </a:lnSpc>
            </a:pPr>
            <a:r>
              <a:rPr sz="2800" spc="-2" dirty="0">
                <a:solidFill>
                  <a:srgbClr val="FF0000"/>
                </a:solidFill>
                <a:latin typeface="Corbel"/>
                <a:cs typeface="Corbel"/>
              </a:rPr>
              <a:t>when it is created.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96994">
              <a:lnSpc>
                <a:spcPts val="3360"/>
              </a:lnSpc>
              <a:spcBef>
                <a:spcPts val="662"/>
              </a:spcBef>
            </a:pP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The Compiler calls the Constructor whenever an object is created.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42609">
              <a:lnSpc>
                <a:spcPts val="3360"/>
              </a:lnSpc>
              <a:spcBef>
                <a:spcPts val="696"/>
              </a:spcBef>
            </a:pPr>
            <a:r>
              <a:rPr sz="2800" spc="-4" dirty="0">
                <a:solidFill>
                  <a:srgbClr val="FF0000"/>
                </a:solidFill>
                <a:latin typeface="Corbel"/>
                <a:cs typeface="Corbel"/>
              </a:rPr>
              <a:t>Constructors initialize values to object members after storage is allocated to the object.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>
              <a:lnSpc>
                <a:spcPct val="100626"/>
              </a:lnSpc>
              <a:spcBef>
                <a:spcPts val="554"/>
              </a:spcBef>
            </a:pPr>
            <a:r>
              <a:rPr sz="2800" spc="0" dirty="0">
                <a:solidFill>
                  <a:srgbClr val="FF0000"/>
                </a:solidFill>
                <a:latin typeface="Corbel"/>
                <a:cs typeface="Corbel"/>
              </a:rPr>
              <a:t>They are having the same name as a class name.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64409">
              <a:lnSpc>
                <a:spcPct val="100626"/>
              </a:lnSpc>
              <a:spcBef>
                <a:spcPts val="687"/>
              </a:spcBef>
            </a:pPr>
            <a:r>
              <a:rPr sz="2800" spc="-7" dirty="0">
                <a:solidFill>
                  <a:srgbClr val="FF0000"/>
                </a:solidFill>
                <a:latin typeface="Corbel"/>
                <a:cs typeface="Corbel"/>
              </a:rPr>
              <a:t>They do not have any return type.</a:t>
            </a:r>
            <a:endParaRPr sz="2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024" y="3246159"/>
            <a:ext cx="231103" cy="363727"/>
          </a:xfrm>
          <a:prstGeom prst="rect">
            <a:avLst/>
          </a:prstGeom>
        </p:spPr>
        <p:txBody>
          <a:bodyPr wrap="square" lIns="0" tIns="17875" rIns="0" bIns="0" rtlCol="0">
            <a:noAutofit/>
          </a:bodyPr>
          <a:lstStyle/>
          <a:p>
            <a:pPr marL="12700">
              <a:lnSpc>
                <a:spcPts val="2815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024" y="4188372"/>
            <a:ext cx="231103" cy="363728"/>
          </a:xfrm>
          <a:prstGeom prst="rect">
            <a:avLst/>
          </a:prstGeom>
        </p:spPr>
        <p:txBody>
          <a:bodyPr wrap="square" lIns="0" tIns="17875" rIns="0" bIns="0" rtlCol="0">
            <a:noAutofit/>
          </a:bodyPr>
          <a:lstStyle/>
          <a:p>
            <a:pPr marL="12700">
              <a:lnSpc>
                <a:spcPts val="2815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2024" y="5130211"/>
            <a:ext cx="231288" cy="880636"/>
          </a:xfrm>
          <a:prstGeom prst="rect">
            <a:avLst/>
          </a:prstGeom>
        </p:spPr>
        <p:txBody>
          <a:bodyPr wrap="square" lIns="0" tIns="17907" rIns="0" bIns="0" rtlCol="0">
            <a:noAutofit/>
          </a:bodyPr>
          <a:lstStyle/>
          <a:p>
            <a:pPr marL="12700">
              <a:lnSpc>
                <a:spcPts val="2820"/>
              </a:lnSpc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986"/>
              </a:spcBef>
            </a:pPr>
            <a:r>
              <a:rPr sz="26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6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17316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3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6372" y="1757172"/>
            <a:ext cx="3267455" cy="128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48000" y="1828800"/>
            <a:ext cx="31242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48000" y="1828800"/>
            <a:ext cx="3124200" cy="1143000"/>
          </a:xfrm>
          <a:custGeom>
            <a:avLst/>
            <a:gdLst/>
            <a:ahLst/>
            <a:cxnLst/>
            <a:rect l="l" t="t" r="r" b="b"/>
            <a:pathLst>
              <a:path w="3124200" h="1143000">
                <a:moveTo>
                  <a:pt x="0" y="190500"/>
                </a:moveTo>
                <a:lnTo>
                  <a:pt x="5539" y="144738"/>
                </a:lnTo>
                <a:lnTo>
                  <a:pt x="21273" y="102978"/>
                </a:lnTo>
                <a:lnTo>
                  <a:pt x="45874" y="66546"/>
                </a:lnTo>
                <a:lnTo>
                  <a:pt x="78016" y="36771"/>
                </a:lnTo>
                <a:lnTo>
                  <a:pt x="116371" y="14978"/>
                </a:lnTo>
                <a:lnTo>
                  <a:pt x="159613" y="2494"/>
                </a:lnTo>
                <a:lnTo>
                  <a:pt x="190500" y="0"/>
                </a:lnTo>
                <a:lnTo>
                  <a:pt x="2933700" y="0"/>
                </a:lnTo>
                <a:lnTo>
                  <a:pt x="2979461" y="5539"/>
                </a:lnTo>
                <a:lnTo>
                  <a:pt x="3021221" y="21273"/>
                </a:lnTo>
                <a:lnTo>
                  <a:pt x="3057653" y="45874"/>
                </a:lnTo>
                <a:lnTo>
                  <a:pt x="3087428" y="78016"/>
                </a:lnTo>
                <a:lnTo>
                  <a:pt x="3109221" y="116371"/>
                </a:lnTo>
                <a:lnTo>
                  <a:pt x="3121705" y="159613"/>
                </a:lnTo>
                <a:lnTo>
                  <a:pt x="3124200" y="190500"/>
                </a:lnTo>
                <a:lnTo>
                  <a:pt x="3124200" y="952500"/>
                </a:lnTo>
                <a:lnTo>
                  <a:pt x="3118660" y="998261"/>
                </a:lnTo>
                <a:lnTo>
                  <a:pt x="3102926" y="1040021"/>
                </a:lnTo>
                <a:lnTo>
                  <a:pt x="3078325" y="1076453"/>
                </a:lnTo>
                <a:lnTo>
                  <a:pt x="3046183" y="1106228"/>
                </a:lnTo>
                <a:lnTo>
                  <a:pt x="3007828" y="1128021"/>
                </a:lnTo>
                <a:lnTo>
                  <a:pt x="2964586" y="1140505"/>
                </a:lnTo>
                <a:lnTo>
                  <a:pt x="2933700" y="1143000"/>
                </a:lnTo>
                <a:lnTo>
                  <a:pt x="190500" y="1143000"/>
                </a:lnTo>
                <a:lnTo>
                  <a:pt x="144738" y="1137460"/>
                </a:lnTo>
                <a:lnTo>
                  <a:pt x="102978" y="1121726"/>
                </a:lnTo>
                <a:lnTo>
                  <a:pt x="66546" y="1097125"/>
                </a:lnTo>
                <a:lnTo>
                  <a:pt x="36771" y="1064983"/>
                </a:lnTo>
                <a:lnTo>
                  <a:pt x="14978" y="1026628"/>
                </a:lnTo>
                <a:lnTo>
                  <a:pt x="2494" y="983386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11999">
            <a:solidFill>
              <a:srgbClr val="00A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14828" y="2967228"/>
            <a:ext cx="1533144" cy="1456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37532" y="2904744"/>
            <a:ext cx="173736" cy="1659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08676" y="2889504"/>
            <a:ext cx="2365248" cy="1688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38172" y="4347972"/>
            <a:ext cx="1972055" cy="1362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09800" y="4419600"/>
            <a:ext cx="1828800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09800" y="4419600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0" y="203200"/>
                </a:moveTo>
                <a:lnTo>
                  <a:pt x="5903" y="154354"/>
                </a:lnTo>
                <a:lnTo>
                  <a:pt x="22672" y="109798"/>
                </a:lnTo>
                <a:lnTo>
                  <a:pt x="48899" y="70941"/>
                </a:lnTo>
                <a:lnTo>
                  <a:pt x="83173" y="39193"/>
                </a:lnTo>
                <a:lnTo>
                  <a:pt x="124086" y="15962"/>
                </a:lnTo>
                <a:lnTo>
                  <a:pt x="170229" y="2658"/>
                </a:lnTo>
                <a:lnTo>
                  <a:pt x="203200" y="0"/>
                </a:lnTo>
                <a:lnTo>
                  <a:pt x="1625600" y="0"/>
                </a:lnTo>
                <a:lnTo>
                  <a:pt x="1674445" y="5903"/>
                </a:lnTo>
                <a:lnTo>
                  <a:pt x="1719001" y="22672"/>
                </a:lnTo>
                <a:lnTo>
                  <a:pt x="1757858" y="48899"/>
                </a:lnTo>
                <a:lnTo>
                  <a:pt x="1789606" y="83173"/>
                </a:lnTo>
                <a:lnTo>
                  <a:pt x="1812837" y="124086"/>
                </a:lnTo>
                <a:lnTo>
                  <a:pt x="1826141" y="170229"/>
                </a:lnTo>
                <a:lnTo>
                  <a:pt x="1828800" y="203200"/>
                </a:lnTo>
                <a:lnTo>
                  <a:pt x="1828800" y="1016000"/>
                </a:lnTo>
                <a:lnTo>
                  <a:pt x="1822896" y="1064845"/>
                </a:lnTo>
                <a:lnTo>
                  <a:pt x="1806127" y="1109401"/>
                </a:lnTo>
                <a:lnTo>
                  <a:pt x="1779900" y="1148258"/>
                </a:lnTo>
                <a:lnTo>
                  <a:pt x="1745626" y="1180006"/>
                </a:lnTo>
                <a:lnTo>
                  <a:pt x="1704713" y="1203237"/>
                </a:lnTo>
                <a:lnTo>
                  <a:pt x="1658570" y="1216541"/>
                </a:lnTo>
                <a:lnTo>
                  <a:pt x="1625600" y="1219200"/>
                </a:lnTo>
                <a:lnTo>
                  <a:pt x="203200" y="1219200"/>
                </a:lnTo>
                <a:lnTo>
                  <a:pt x="154354" y="1213296"/>
                </a:lnTo>
                <a:lnTo>
                  <a:pt x="109798" y="1196527"/>
                </a:lnTo>
                <a:lnTo>
                  <a:pt x="70941" y="1170300"/>
                </a:lnTo>
                <a:lnTo>
                  <a:pt x="39193" y="1136026"/>
                </a:lnTo>
                <a:lnTo>
                  <a:pt x="15962" y="1095113"/>
                </a:lnTo>
                <a:lnTo>
                  <a:pt x="2658" y="1048970"/>
                </a:lnTo>
                <a:lnTo>
                  <a:pt x="0" y="1016000"/>
                </a:lnTo>
                <a:lnTo>
                  <a:pt x="0" y="203200"/>
                </a:lnTo>
                <a:close/>
              </a:path>
            </a:pathLst>
          </a:custGeom>
          <a:ln w="11999">
            <a:solidFill>
              <a:srgbClr val="00A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10172" y="4424172"/>
            <a:ext cx="1972055" cy="1362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81800" y="4495800"/>
            <a:ext cx="1828800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81800" y="4495800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0" y="203200"/>
                </a:moveTo>
                <a:lnTo>
                  <a:pt x="5903" y="154354"/>
                </a:lnTo>
                <a:lnTo>
                  <a:pt x="22672" y="109798"/>
                </a:lnTo>
                <a:lnTo>
                  <a:pt x="48899" y="70941"/>
                </a:lnTo>
                <a:lnTo>
                  <a:pt x="83173" y="39193"/>
                </a:lnTo>
                <a:lnTo>
                  <a:pt x="124086" y="15962"/>
                </a:lnTo>
                <a:lnTo>
                  <a:pt x="170229" y="2658"/>
                </a:lnTo>
                <a:lnTo>
                  <a:pt x="203200" y="0"/>
                </a:lnTo>
                <a:lnTo>
                  <a:pt x="1625600" y="0"/>
                </a:lnTo>
                <a:lnTo>
                  <a:pt x="1674445" y="5903"/>
                </a:lnTo>
                <a:lnTo>
                  <a:pt x="1719001" y="22672"/>
                </a:lnTo>
                <a:lnTo>
                  <a:pt x="1757858" y="48899"/>
                </a:lnTo>
                <a:lnTo>
                  <a:pt x="1789606" y="83173"/>
                </a:lnTo>
                <a:lnTo>
                  <a:pt x="1812837" y="124086"/>
                </a:lnTo>
                <a:lnTo>
                  <a:pt x="1826141" y="170229"/>
                </a:lnTo>
                <a:lnTo>
                  <a:pt x="1828800" y="203200"/>
                </a:lnTo>
                <a:lnTo>
                  <a:pt x="1828800" y="1016000"/>
                </a:lnTo>
                <a:lnTo>
                  <a:pt x="1822896" y="1064829"/>
                </a:lnTo>
                <a:lnTo>
                  <a:pt x="1806127" y="1109378"/>
                </a:lnTo>
                <a:lnTo>
                  <a:pt x="1779900" y="1148237"/>
                </a:lnTo>
                <a:lnTo>
                  <a:pt x="1745626" y="1179992"/>
                </a:lnTo>
                <a:lnTo>
                  <a:pt x="1704713" y="1203230"/>
                </a:lnTo>
                <a:lnTo>
                  <a:pt x="1658570" y="1216540"/>
                </a:lnTo>
                <a:lnTo>
                  <a:pt x="1625600" y="1219200"/>
                </a:lnTo>
                <a:lnTo>
                  <a:pt x="203200" y="1219200"/>
                </a:lnTo>
                <a:lnTo>
                  <a:pt x="154354" y="1213294"/>
                </a:lnTo>
                <a:lnTo>
                  <a:pt x="109798" y="1196517"/>
                </a:lnTo>
                <a:lnTo>
                  <a:pt x="70941" y="1170283"/>
                </a:lnTo>
                <a:lnTo>
                  <a:pt x="39193" y="1136004"/>
                </a:lnTo>
                <a:lnTo>
                  <a:pt x="15962" y="1095091"/>
                </a:lnTo>
                <a:lnTo>
                  <a:pt x="2658" y="1048958"/>
                </a:lnTo>
                <a:lnTo>
                  <a:pt x="0" y="1016000"/>
                </a:lnTo>
                <a:lnTo>
                  <a:pt x="0" y="203200"/>
                </a:lnTo>
                <a:close/>
              </a:path>
            </a:pathLst>
          </a:custGeom>
          <a:ln w="11999">
            <a:solidFill>
              <a:srgbClr val="00A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47972" y="4424172"/>
            <a:ext cx="1972055" cy="1362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19600" y="4495800"/>
            <a:ext cx="1828800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19600" y="4495800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0" y="203200"/>
                </a:moveTo>
                <a:lnTo>
                  <a:pt x="5903" y="154354"/>
                </a:lnTo>
                <a:lnTo>
                  <a:pt x="22672" y="109798"/>
                </a:lnTo>
                <a:lnTo>
                  <a:pt x="48899" y="70941"/>
                </a:lnTo>
                <a:lnTo>
                  <a:pt x="83173" y="39193"/>
                </a:lnTo>
                <a:lnTo>
                  <a:pt x="124086" y="15962"/>
                </a:lnTo>
                <a:lnTo>
                  <a:pt x="170229" y="2658"/>
                </a:lnTo>
                <a:lnTo>
                  <a:pt x="203200" y="0"/>
                </a:lnTo>
                <a:lnTo>
                  <a:pt x="1625600" y="0"/>
                </a:lnTo>
                <a:lnTo>
                  <a:pt x="1674445" y="5903"/>
                </a:lnTo>
                <a:lnTo>
                  <a:pt x="1719001" y="22672"/>
                </a:lnTo>
                <a:lnTo>
                  <a:pt x="1757858" y="48899"/>
                </a:lnTo>
                <a:lnTo>
                  <a:pt x="1789606" y="83173"/>
                </a:lnTo>
                <a:lnTo>
                  <a:pt x="1812837" y="124086"/>
                </a:lnTo>
                <a:lnTo>
                  <a:pt x="1826141" y="170229"/>
                </a:lnTo>
                <a:lnTo>
                  <a:pt x="1828800" y="203200"/>
                </a:lnTo>
                <a:lnTo>
                  <a:pt x="1828800" y="1016000"/>
                </a:lnTo>
                <a:lnTo>
                  <a:pt x="1822896" y="1064829"/>
                </a:lnTo>
                <a:lnTo>
                  <a:pt x="1806127" y="1109378"/>
                </a:lnTo>
                <a:lnTo>
                  <a:pt x="1779900" y="1148237"/>
                </a:lnTo>
                <a:lnTo>
                  <a:pt x="1745626" y="1179992"/>
                </a:lnTo>
                <a:lnTo>
                  <a:pt x="1704713" y="1203230"/>
                </a:lnTo>
                <a:lnTo>
                  <a:pt x="1658570" y="1216540"/>
                </a:lnTo>
                <a:lnTo>
                  <a:pt x="1625600" y="1219200"/>
                </a:lnTo>
                <a:lnTo>
                  <a:pt x="203200" y="1219200"/>
                </a:lnTo>
                <a:lnTo>
                  <a:pt x="154354" y="1213294"/>
                </a:lnTo>
                <a:lnTo>
                  <a:pt x="109798" y="1196517"/>
                </a:lnTo>
                <a:lnTo>
                  <a:pt x="70941" y="1170283"/>
                </a:lnTo>
                <a:lnTo>
                  <a:pt x="39193" y="1136004"/>
                </a:lnTo>
                <a:lnTo>
                  <a:pt x="15962" y="1095091"/>
                </a:lnTo>
                <a:lnTo>
                  <a:pt x="2658" y="1048958"/>
                </a:lnTo>
                <a:lnTo>
                  <a:pt x="0" y="1016000"/>
                </a:lnTo>
                <a:lnTo>
                  <a:pt x="0" y="203200"/>
                </a:lnTo>
                <a:close/>
              </a:path>
            </a:pathLst>
          </a:custGeom>
          <a:ln w="11999">
            <a:solidFill>
              <a:srgbClr val="00A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444" y="647606"/>
            <a:ext cx="1434528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Types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644" y="647606"/>
            <a:ext cx="63472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of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3744" y="647606"/>
            <a:ext cx="3300734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99" dirty="0">
                <a:solidFill>
                  <a:srgbClr val="FF0000"/>
                </a:solidFill>
                <a:latin typeface="Consolas"/>
                <a:cs typeface="Consolas"/>
              </a:rPr>
              <a:t>constructors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6822" y="2294209"/>
            <a:ext cx="1182367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Constructor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8821" y="4923590"/>
            <a:ext cx="76293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Default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4578" y="4999790"/>
            <a:ext cx="145373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solidFill>
                  <a:srgbClr val="FF0000"/>
                </a:solidFill>
                <a:latin typeface="Corbel"/>
                <a:cs typeface="Corbel"/>
              </a:rPr>
              <a:t>Parameterized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9914" y="4999790"/>
            <a:ext cx="54725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Copy</a:t>
            </a:r>
            <a:endParaRPr sz="18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26990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4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3444" y="647606"/>
            <a:ext cx="1967729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C1EDFF"/>
                </a:solidFill>
                <a:latin typeface="Consolas"/>
                <a:cs typeface="Consolas"/>
              </a:rPr>
              <a:t>Default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044" y="647606"/>
            <a:ext cx="3034133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C1EDFF"/>
                </a:solidFill>
                <a:latin typeface="Consolas"/>
                <a:cs typeface="Consolas"/>
              </a:rPr>
              <a:t>constructor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2024" y="1880471"/>
            <a:ext cx="246114" cy="388416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4874" y="1890935"/>
            <a:ext cx="7550053" cy="2781399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 marR="36755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A default constructor is a constructor which can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6309">
              <a:lnSpc>
                <a:spcPts val="3600"/>
              </a:lnSpc>
              <a:spcBef>
                <a:spcPts val="25"/>
              </a:spcBef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be called with no arguments.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>
              <a:lnSpc>
                <a:spcPct val="100022"/>
              </a:lnSpc>
              <a:spcBef>
                <a:spcPts val="510"/>
              </a:spcBef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If no us</a:t>
            </a:r>
            <a:r>
              <a:rPr sz="3000" spc="-9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3000" spc="4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-declar</a:t>
            </a:r>
            <a:r>
              <a:rPr sz="3000" spc="-4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d</a:t>
            </a:r>
            <a:r>
              <a:rPr sz="3000" spc="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constructors</a:t>
            </a:r>
            <a:r>
              <a:rPr sz="3000" spc="-2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r>
              <a:rPr sz="3000" spc="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program,</a:t>
            </a:r>
            <a:r>
              <a:rPr sz="3000" spc="-1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the compil</a:t>
            </a:r>
            <a:r>
              <a:rPr sz="3000" spc="-9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3000" spc="-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will alwa</a:t>
            </a:r>
            <a:r>
              <a:rPr sz="3000" spc="-4" dirty="0">
                <a:solidFill>
                  <a:srgbClr val="FF0000"/>
                </a:solidFill>
                <a:latin typeface="Corbel"/>
                <a:cs typeface="Corbel"/>
              </a:rPr>
              <a:t>y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s</a:t>
            </a:r>
            <a:r>
              <a:rPr sz="3000" spc="34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decl</a:t>
            </a:r>
            <a:r>
              <a:rPr sz="3000" spc="-9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re a de</a:t>
            </a:r>
            <a:r>
              <a:rPr sz="3000" spc="-9" dirty="0">
                <a:solidFill>
                  <a:srgbClr val="FF0000"/>
                </a:solidFill>
                <a:latin typeface="Corbel"/>
                <a:cs typeface="Corbel"/>
              </a:rPr>
              <a:t>f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sz="3000" spc="-14" dirty="0">
                <a:solidFill>
                  <a:srgbClr val="FF0000"/>
                </a:solidFill>
                <a:latin typeface="Corbel"/>
                <a:cs typeface="Corbel"/>
              </a:rPr>
              <a:t>u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lt constructor</a:t>
            </a:r>
            <a:r>
              <a:rPr sz="3000" spc="-1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as </a:t>
            </a:r>
            <a:r>
              <a:rPr sz="3000" spc="-9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sz="3000" spc="2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inline</a:t>
            </a:r>
            <a:r>
              <a:rPr sz="3000" spc="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public</a:t>
            </a:r>
            <a:r>
              <a:rPr sz="3000" spc="9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m</a:t>
            </a:r>
            <a:r>
              <a:rPr sz="3000" spc="-4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mb</a:t>
            </a:r>
            <a:r>
              <a:rPr sz="3000" spc="-4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r of i</a:t>
            </a:r>
            <a:r>
              <a:rPr sz="3000" spc="4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s class.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2024" y="2883510"/>
            <a:ext cx="245928" cy="388112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024" y="4802607"/>
            <a:ext cx="245928" cy="388112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4874" y="4813051"/>
            <a:ext cx="1360029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b="1" spc="0" dirty="0">
                <a:solidFill>
                  <a:srgbClr val="FF0000"/>
                </a:solidFill>
                <a:latin typeface="Corbel"/>
                <a:cs typeface="Corbel"/>
              </a:rPr>
              <a:t>Syntax: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1234" y="4813051"/>
            <a:ext cx="6171803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3" dirty="0">
                <a:solidFill>
                  <a:srgbClr val="FF0000"/>
                </a:solidFill>
                <a:latin typeface="Corbel"/>
                <a:cs typeface="Corbel"/>
              </a:rPr>
              <a:t>class_name () { Constructor Definition }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21409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D5EBFF"/>
                </a:solidFill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228600"/>
            <a:ext cx="9067800" cy="662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444" y="647606"/>
            <a:ext cx="356733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99" dirty="0">
                <a:solidFill>
                  <a:srgbClr val="FF0000"/>
                </a:solidFill>
                <a:latin typeface="Consolas"/>
                <a:cs typeface="Consolas"/>
              </a:rPr>
              <a:t>Parameterized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7244" y="647606"/>
            <a:ext cx="3034133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Constructor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2024" y="1880471"/>
            <a:ext cx="246114" cy="933950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982"/>
              </a:spcBef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4874" y="1890935"/>
            <a:ext cx="7141270" cy="1409418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 marR="56309">
              <a:lnSpc>
                <a:spcPts val="3100"/>
              </a:lnSpc>
            </a:pPr>
            <a:r>
              <a:rPr sz="3000" spc="-5" dirty="0">
                <a:solidFill>
                  <a:srgbClr val="FF0000"/>
                </a:solidFill>
                <a:latin typeface="Corbel"/>
                <a:cs typeface="Corbel"/>
              </a:rPr>
              <a:t>These are the constructors with parameter.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>
              <a:lnSpc>
                <a:spcPts val="3600"/>
              </a:lnSpc>
              <a:spcBef>
                <a:spcPts val="671"/>
              </a:spcBef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Using this Constructor you can provide different values to data members of different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874" y="3351308"/>
            <a:ext cx="1788224" cy="863826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objects, by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95">
              <a:lnSpc>
                <a:spcPts val="3600"/>
              </a:lnSpc>
              <a:spcBef>
                <a:spcPts val="25"/>
              </a:spcBef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argument.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7092" y="3351308"/>
            <a:ext cx="1270601" cy="406704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passing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1118" y="3351308"/>
            <a:ext cx="607634" cy="406704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52435" y="3351308"/>
            <a:ext cx="1931091" cy="406704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appropriate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449" y="3351308"/>
            <a:ext cx="1071813" cy="406704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4" dirty="0">
                <a:solidFill>
                  <a:srgbClr val="FF0000"/>
                </a:solidFill>
                <a:latin typeface="Corbel"/>
                <a:cs typeface="Corbel"/>
              </a:rPr>
              <a:t>values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1484" y="3351308"/>
            <a:ext cx="423498" cy="406704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as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28180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6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444" y="647606"/>
            <a:ext cx="1167927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Copy</a:t>
            </a:r>
            <a:endParaRPr sz="4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6944" y="647606"/>
            <a:ext cx="3034133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constructor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2024" y="1880471"/>
            <a:ext cx="246114" cy="388416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874" y="1890935"/>
            <a:ext cx="7033697" cy="863826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4" dirty="0">
                <a:solidFill>
                  <a:srgbClr val="FF0000"/>
                </a:solidFill>
                <a:latin typeface="Corbel"/>
                <a:cs typeface="Corbel"/>
              </a:rPr>
              <a:t>These are special type of Constructors which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95">
              <a:lnSpc>
                <a:spcPts val="3600"/>
              </a:lnSpc>
              <a:spcBef>
                <a:spcPts val="25"/>
              </a:spcBef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takes an object as argument, and is used to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4874" y="2805562"/>
            <a:ext cx="3089899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copy values of data</a:t>
            </a:r>
            <a:endParaRPr sz="3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0212" y="2805562"/>
            <a:ext cx="1577311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members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1075" y="2805562"/>
            <a:ext cx="406809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1506" y="2805562"/>
            <a:ext cx="676188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one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1304" y="2805562"/>
            <a:ext cx="1069204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object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4874" y="3262762"/>
            <a:ext cx="707256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into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533" y="3262762"/>
            <a:ext cx="937939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other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7078" y="3262762"/>
            <a:ext cx="1170366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object.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13446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7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444" y="647606"/>
            <a:ext cx="1967729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Dynamic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7044" y="647606"/>
            <a:ext cx="3034133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100" dirty="0">
                <a:solidFill>
                  <a:srgbClr val="FF0000"/>
                </a:solidFill>
                <a:latin typeface="Consolas"/>
                <a:cs typeface="Consolas"/>
              </a:rPr>
              <a:t>Constructor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2024" y="1880471"/>
            <a:ext cx="246114" cy="388416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04874" y="1890935"/>
            <a:ext cx="7196133" cy="1867077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 marR="69009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Dynamic constructor is used to allocate the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69009">
              <a:lnSpc>
                <a:spcPts val="3600"/>
              </a:lnSpc>
              <a:spcBef>
                <a:spcPts val="25"/>
              </a:spcBef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memory to the objects at the run time.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>
              <a:lnSpc>
                <a:spcPct val="100626"/>
              </a:lnSpc>
              <a:spcBef>
                <a:spcPts val="493"/>
              </a:spcBef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Memory is allocated at run time with the help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69009">
              <a:lnSpc>
                <a:spcPts val="3604"/>
              </a:lnSpc>
              <a:spcBef>
                <a:spcPts val="180"/>
              </a:spcBef>
            </a:pPr>
            <a:r>
              <a:rPr sz="3000" spc="-9" dirty="0">
                <a:solidFill>
                  <a:srgbClr val="FF0000"/>
                </a:solidFill>
                <a:latin typeface="Corbel"/>
                <a:cs typeface="Corbel"/>
              </a:rPr>
              <a:t>of 'new' operator.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2024" y="2883510"/>
            <a:ext cx="245928" cy="388112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2024" y="3888207"/>
            <a:ext cx="245928" cy="388112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4874" y="3898651"/>
            <a:ext cx="1410302" cy="8636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By using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7274">
              <a:lnSpc>
                <a:spcPts val="3600"/>
              </a:lnSpc>
              <a:spcBef>
                <a:spcPts val="25"/>
              </a:spcBef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initialize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8859" y="3898651"/>
            <a:ext cx="2631314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8" dirty="0">
                <a:solidFill>
                  <a:srgbClr val="FF0000"/>
                </a:solidFill>
                <a:latin typeface="Corbel"/>
                <a:cs typeface="Corbel"/>
              </a:rPr>
              <a:t>this constructor,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377" y="3898651"/>
            <a:ext cx="543359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we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6587" y="3898651"/>
            <a:ext cx="637120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can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7904" y="3898651"/>
            <a:ext cx="1973969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dynamically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5049" y="4355851"/>
            <a:ext cx="607169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5886" y="4355851"/>
            <a:ext cx="1324099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objects.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26692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8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365125" cy="6854824"/>
          </a:xfrm>
          <a:custGeom>
            <a:avLst/>
            <a:gdLst/>
            <a:ahLst/>
            <a:cxnLst/>
            <a:rect l="l" t="t" r="r" b="b"/>
            <a:pathLst>
              <a:path w="365125" h="6854824">
                <a:moveTo>
                  <a:pt x="365125" y="6854824"/>
                </a:moveTo>
                <a:lnTo>
                  <a:pt x="365125" y="0"/>
                </a:lnTo>
                <a:lnTo>
                  <a:pt x="0" y="0"/>
                </a:lnTo>
                <a:lnTo>
                  <a:pt x="0" y="6854824"/>
                </a:lnTo>
                <a:lnTo>
                  <a:pt x="365125" y="685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587" y="5046662"/>
            <a:ext cx="73025" cy="1692275"/>
          </a:xfrm>
          <a:custGeom>
            <a:avLst/>
            <a:gdLst/>
            <a:ahLst/>
            <a:cxnLst/>
            <a:rect l="l" t="t" r="r" b="b"/>
            <a:pathLst>
              <a:path w="73025" h="1692275">
                <a:moveTo>
                  <a:pt x="0" y="1692275"/>
                </a:moveTo>
                <a:lnTo>
                  <a:pt x="73025" y="1692275"/>
                </a:lnTo>
                <a:lnTo>
                  <a:pt x="73025" y="0"/>
                </a:lnTo>
                <a:lnTo>
                  <a:pt x="0" y="0"/>
                </a:lnTo>
                <a:lnTo>
                  <a:pt x="0" y="1692275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587" y="4797425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0" y="228600"/>
                </a:moveTo>
                <a:lnTo>
                  <a:pt x="73025" y="228600"/>
                </a:lnTo>
                <a:lnTo>
                  <a:pt x="730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DB80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587" y="4637087"/>
            <a:ext cx="73025" cy="138112"/>
          </a:xfrm>
          <a:custGeom>
            <a:avLst/>
            <a:gdLst/>
            <a:ahLst/>
            <a:cxnLst/>
            <a:rect l="l" t="t" r="r" b="b"/>
            <a:pathLst>
              <a:path w="73025" h="138112">
                <a:moveTo>
                  <a:pt x="0" y="138112"/>
                </a:moveTo>
                <a:lnTo>
                  <a:pt x="73025" y="138112"/>
                </a:lnTo>
                <a:lnTo>
                  <a:pt x="73025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4E5B6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5587" y="4541837"/>
            <a:ext cx="73025" cy="74612"/>
          </a:xfrm>
          <a:custGeom>
            <a:avLst/>
            <a:gdLst/>
            <a:ahLst/>
            <a:cxnLst/>
            <a:rect l="l" t="t" r="r" b="b"/>
            <a:pathLst>
              <a:path w="73025" h="74612">
                <a:moveTo>
                  <a:pt x="0" y="74612"/>
                </a:moveTo>
                <a:lnTo>
                  <a:pt x="73025" y="74612"/>
                </a:lnTo>
                <a:lnTo>
                  <a:pt x="73025" y="0"/>
                </a:lnTo>
                <a:lnTo>
                  <a:pt x="0" y="0"/>
                </a:lnTo>
                <a:lnTo>
                  <a:pt x="0" y="74612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2581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47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2575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29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4000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6219" y="68110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125"/>
                </a:lnTo>
              </a:path>
            </a:pathLst>
          </a:custGeom>
          <a:ln w="92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444" y="647606"/>
            <a:ext cx="6234533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spc="-99" dirty="0">
                <a:solidFill>
                  <a:srgbClr val="FF0000"/>
                </a:solidFill>
                <a:latin typeface="Consolas"/>
                <a:cs typeface="Consolas"/>
              </a:rPr>
              <a:t>Constructor Overloading</a:t>
            </a:r>
            <a:endParaRPr sz="40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2024" y="1880471"/>
            <a:ext cx="246114" cy="388416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4874" y="1890935"/>
            <a:ext cx="6857200" cy="2693007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 marR="13230">
              <a:lnSpc>
                <a:spcPts val="3100"/>
              </a:lnSpc>
            </a:pPr>
            <a:r>
              <a:rPr sz="3000" spc="-1" dirty="0">
                <a:solidFill>
                  <a:srgbClr val="FF0000"/>
                </a:solidFill>
                <a:latin typeface="Corbel"/>
                <a:cs typeface="Corbel"/>
              </a:rPr>
              <a:t>Constructors can also be overloaded. Infect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50">
              <a:lnSpc>
                <a:spcPts val="3600"/>
              </a:lnSpc>
              <a:spcBef>
                <a:spcPts val="25"/>
              </a:spcBef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when you have both default and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>
              <a:lnSpc>
                <a:spcPts val="3600"/>
              </a:lnSpc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parameterized constructors defined in your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50">
              <a:lnSpc>
                <a:spcPts val="3600"/>
              </a:lnSpc>
            </a:pPr>
            <a:r>
              <a:rPr sz="3000" spc="-3" dirty="0">
                <a:solidFill>
                  <a:srgbClr val="FF0000"/>
                </a:solidFill>
                <a:latin typeface="Corbel"/>
                <a:cs typeface="Corbel"/>
              </a:rPr>
              <a:t>class you are having Overloaded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50">
              <a:lnSpc>
                <a:spcPts val="3604"/>
              </a:lnSpc>
              <a:spcBef>
                <a:spcPts val="0"/>
              </a:spcBef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Constructors, one with no parameter and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50">
              <a:lnSpc>
                <a:spcPts val="3600"/>
              </a:lnSpc>
            </a:pPr>
            <a:r>
              <a:rPr sz="3000" spc="-8" dirty="0">
                <a:solidFill>
                  <a:srgbClr val="FF0000"/>
                </a:solidFill>
                <a:latin typeface="Corbel"/>
                <a:cs typeface="Corbel"/>
              </a:rPr>
              <a:t>other with parameter.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2024" y="4712691"/>
            <a:ext cx="245928" cy="388112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5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85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4874" y="4723135"/>
            <a:ext cx="6586986" cy="863932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spc="-8" dirty="0">
                <a:solidFill>
                  <a:srgbClr val="FF0000"/>
                </a:solidFill>
                <a:latin typeface="Corbel"/>
                <a:cs typeface="Corbel"/>
              </a:rPr>
              <a:t>You can have any number of Constructors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  <a:p>
            <a:pPr marL="12700" marR="57150">
              <a:lnSpc>
                <a:spcPts val="3600"/>
              </a:lnSpc>
              <a:spcBef>
                <a:spcPts val="25"/>
              </a:spcBef>
            </a:pPr>
            <a:r>
              <a:rPr sz="3000" spc="0" dirty="0">
                <a:solidFill>
                  <a:srgbClr val="FF0000"/>
                </a:solidFill>
                <a:latin typeface="Corbel"/>
                <a:cs typeface="Corbel"/>
              </a:rPr>
              <a:t>class that differ in parameter list.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2458" y="4723135"/>
            <a:ext cx="371834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7837" y="4723135"/>
            <a:ext cx="269143" cy="406400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endParaRPr sz="30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610" y="6571642"/>
            <a:ext cx="128180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FF0000"/>
                </a:solidFill>
                <a:latin typeface="Corbel"/>
                <a:cs typeface="Corbel"/>
              </a:rPr>
              <a:t>9</a:t>
            </a:r>
            <a:endParaRPr sz="120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" y="4541837"/>
            <a:ext cx="73025" cy="84931"/>
          </a:xfrm>
          <a:prstGeom prst="rect">
            <a:avLst/>
          </a:prstGeom>
        </p:spPr>
        <p:txBody>
          <a:bodyPr wrap="square" lIns="0" tIns="2381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87" y="4626768"/>
            <a:ext cx="73025" cy="159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87" y="4786312"/>
            <a:ext cx="73025" cy="250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587" y="5036343"/>
            <a:ext cx="73025" cy="170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764</Words>
  <Application>Microsoft Office PowerPoint</Application>
  <PresentationFormat>On-screen Show (4:3)</PresentationFormat>
  <Paragraphs>213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</cp:revision>
  <dcterms:modified xsi:type="dcterms:W3CDTF">2020-08-27T03:27:10Z</dcterms:modified>
</cp:coreProperties>
</file>