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type="screen16x9" cy="6858000" cx="12192000"/>
  <p:notesSz cx="12192000" cy="68580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Holder 2"/>
          <p:cNvSpPr>
            <a:spLocks noGrp="1"/>
          </p:cNvSpPr>
          <p:nvPr>
            <p:ph type="ctrTitle"/>
          </p:nvPr>
        </p:nvSpPr>
        <p:spPr>
          <a:xfrm>
            <a:off x="739241" y="643889"/>
            <a:ext cx="10713516" cy="6731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66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6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1" sz="240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71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9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20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721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2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72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1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550" y="3694938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450" y="0"/>
                </a:moveTo>
                <a:lnTo>
                  <a:pt x="0" y="3163058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51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9"/>
                </a:lnTo>
                <a:lnTo>
                  <a:pt x="3257550" y="3809999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29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23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4"/>
                </a:lnTo>
                <a:lnTo>
                  <a:pt x="1819275" y="3267074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23391" y="589026"/>
            <a:ext cx="5003165" cy="51371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823975" y="1063244"/>
            <a:ext cx="6046470" cy="478155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240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278869" y="6472857"/>
            <a:ext cx="226059" cy="18859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title"/>
          </p:nvPr>
        </p:nvSpPr>
        <p:spPr>
          <a:xfrm>
            <a:off x="2372995" y="3809"/>
            <a:ext cx="6325235" cy="51371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dirty="0" spc="-2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dirty="0" spc="-3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dirty="0" spc="-5">
                <a:solidFill>
                  <a:srgbClr val="0E0E0E"/>
                </a:solidFill>
                <a:latin typeface="Times New Roman"/>
                <a:cs typeface="Times New Roman"/>
              </a:rPr>
              <a:t> using</a:t>
            </a:r>
            <a:r>
              <a:rPr dirty="0" spc="-2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</a:p>
        </p:txBody>
      </p:sp>
      <p:pic>
        <p:nvPicPr>
          <p:cNvPr id="2097152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1" name="object 9"/>
          <p:cNvSpPr txBox="1"/>
          <p:nvPr/>
        </p:nvSpPr>
        <p:spPr>
          <a:xfrm>
            <a:off x="383540" y="3328161"/>
            <a:ext cx="2040255" cy="14884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STUDENT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NAME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REGISTER </a:t>
            </a:r>
            <a:r>
              <a:rPr dirty="0" sz="2400">
                <a:latin typeface="Calibri"/>
                <a:cs typeface="Calibri"/>
              </a:rPr>
              <a:t>NO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DEPARTMENT 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COLLEGE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48602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4445" vert="horz" wrap="square">
            <a:spAutoFit/>
          </a:bodyPr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1048603" name="object 10"/>
          <p:cNvSpPr txBox="1"/>
          <p:nvPr/>
        </p:nvSpPr>
        <p:spPr>
          <a:xfrm>
            <a:off x="3126994" y="3328161"/>
            <a:ext cx="6266815" cy="18541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latin typeface="Calibri"/>
                <a:cs typeface="Calibri"/>
              </a:rPr>
              <a:t>:</a:t>
            </a:r>
            <a:r>
              <a:rPr altLang="en-IN" dirty="0" sz="2400" lang="en-US" spc="-30">
                <a:latin typeface="Calibri"/>
                <a:cs typeface="Calibri"/>
              </a:rPr>
              <a:t>K</a:t>
            </a:r>
            <a:r>
              <a:rPr altLang="en-IN" dirty="0" sz="2400" lang="en-US" spc="-30">
                <a:latin typeface="Calibri"/>
                <a:cs typeface="Calibri"/>
              </a:rPr>
              <a:t>.</a:t>
            </a:r>
            <a:r>
              <a:rPr altLang="en-IN" dirty="0" sz="2400" lang="en-US" spc="-30">
                <a:latin typeface="Calibri"/>
                <a:cs typeface="Calibri"/>
              </a:rPr>
              <a:t>A</a:t>
            </a:r>
            <a:r>
              <a:rPr altLang="en-IN" dirty="0" sz="2400" lang="en-US" spc="-30">
                <a:latin typeface="Calibri"/>
                <a:cs typeface="Calibri"/>
              </a:rPr>
              <a:t>R</a:t>
            </a:r>
            <a:r>
              <a:rPr altLang="en-IN" dirty="0" sz="2400" lang="en-US" spc="-30">
                <a:latin typeface="Calibri"/>
                <a:cs typeface="Calibri"/>
              </a:rPr>
              <a:t>U</a:t>
            </a:r>
            <a:r>
              <a:rPr altLang="en-IN" dirty="0" sz="2400" lang="en-US" spc="-30">
                <a:latin typeface="Calibri"/>
                <a:cs typeface="Calibri"/>
              </a:rPr>
              <a:t>N</a:t>
            </a:r>
            <a:r>
              <a:rPr altLang="en-IN" dirty="0" sz="2400" lang="en-US" spc="-30">
                <a:latin typeface="Calibri"/>
                <a:cs typeface="Calibri"/>
              </a:rPr>
              <a:t> </a:t>
            </a:r>
            <a:r>
              <a:rPr altLang="en-IN" dirty="0" sz="2400" lang="en-US" spc="-30">
                <a:latin typeface="Calibri"/>
                <a:cs typeface="Calibri"/>
              </a:rPr>
              <a:t>K</a:t>
            </a:r>
            <a:r>
              <a:rPr altLang="en-IN" dirty="0" sz="2400" lang="en-US" spc="-30">
                <a:latin typeface="Calibri"/>
                <a:cs typeface="Calibri"/>
              </a:rPr>
              <a:t>U</a:t>
            </a:r>
            <a:r>
              <a:rPr altLang="en-IN" dirty="0" sz="2400" lang="en-US" spc="-30">
                <a:latin typeface="Calibri"/>
                <a:cs typeface="Calibri"/>
              </a:rPr>
              <a:t>M</a:t>
            </a:r>
            <a:r>
              <a:rPr altLang="en-IN" dirty="0" sz="2400" lang="en-US" spc="-30">
                <a:latin typeface="Calibri"/>
                <a:cs typeface="Calibri"/>
              </a:rPr>
              <a:t>A</a:t>
            </a:r>
            <a:r>
              <a:rPr altLang="en-IN" dirty="0" sz="2400" lang="en-US" spc="-3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Calibri"/>
                <a:cs typeface="Calibri"/>
              </a:rPr>
              <a:t>:122202</a:t>
            </a:r>
            <a:r>
              <a:rPr altLang="en-IN" dirty="0" sz="2400" lang="en-US" spc="-5">
                <a:latin typeface="Calibri"/>
                <a:cs typeface="Calibri"/>
              </a:rPr>
              <a:t>7</a:t>
            </a:r>
            <a:r>
              <a:rPr altLang="en-IN" dirty="0" sz="2400" lang="en-US" spc="-5">
                <a:latin typeface="Calibri"/>
                <a:cs typeface="Calibri"/>
              </a:rPr>
              <a:t>4</a:t>
            </a:r>
            <a:r>
              <a:rPr altLang="en-IN" dirty="0" sz="2400" lang="en-US" spc="-5">
                <a:latin typeface="Calibri"/>
                <a:cs typeface="Calibri"/>
              </a:rPr>
              <a:t>6</a:t>
            </a:r>
            <a:r>
              <a:rPr dirty="0" sz="2400" spc="-5">
                <a:latin typeface="Calibri"/>
                <a:cs typeface="Calibri"/>
              </a:rPr>
              <a:t>,asunm1437122202</a:t>
            </a:r>
            <a:r>
              <a:rPr altLang="en-IN" dirty="0" sz="2400" lang="en-US" spc="-5">
                <a:latin typeface="Calibri"/>
                <a:cs typeface="Calibri"/>
              </a:rPr>
              <a:t>7</a:t>
            </a:r>
            <a:r>
              <a:rPr altLang="en-IN" dirty="0" sz="2400" lang="en-US" spc="-5">
                <a:latin typeface="Calibri"/>
                <a:cs typeface="Calibri"/>
              </a:rPr>
              <a:t>4</a:t>
            </a:r>
            <a:r>
              <a:rPr altLang="en-IN" dirty="0" sz="2400" lang="en-US" spc="-5"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Calibri"/>
                <a:cs typeface="Calibri"/>
              </a:rPr>
              <a:t>:B.com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(CORPORATE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SCRETARYSHIP)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:MAR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GREGORIOS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COLLEGE</a:t>
            </a:r>
            <a:r>
              <a:rPr dirty="0" sz="2400" spc="-5">
                <a:latin typeface="Calibri"/>
                <a:cs typeface="Calibri"/>
              </a:rPr>
              <a:t> OF</a:t>
            </a:r>
            <a:r>
              <a:rPr dirty="0" sz="2400" spc="-15">
                <a:latin typeface="Calibri"/>
                <a:cs typeface="Calibri"/>
              </a:rPr>
              <a:t> ARTS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SCIENCE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5" name="object 4"/>
          <p:cNvSpPr txBox="1">
            <a:spLocks noGrp="1"/>
          </p:cNvSpPr>
          <p:nvPr>
            <p:ph type="title"/>
          </p:nvPr>
        </p:nvSpPr>
        <p:spPr>
          <a:xfrm>
            <a:off x="739241" y="273811"/>
            <a:ext cx="3297554" cy="7569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5"/>
              <a:t>MODELLING</a:t>
            </a:r>
            <a:endParaRPr sz="4800"/>
          </a:p>
        </p:txBody>
      </p:sp>
      <p:sp>
        <p:nvSpPr>
          <p:cNvPr id="1048676" name="object 5"/>
          <p:cNvSpPr/>
          <p:nvPr/>
        </p:nvSpPr>
        <p:spPr>
          <a:xfrm>
            <a:off x="10058400" y="52514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77" name="object 6"/>
          <p:cNvSpPr/>
          <p:nvPr/>
        </p:nvSpPr>
        <p:spPr>
          <a:xfrm>
            <a:off x="729995" y="5070475"/>
            <a:ext cx="59690" cy="30480"/>
          </a:xfrm>
          <a:custGeom>
            <a:avLst/>
            <a:ahLst/>
            <a:rect l="l" t="t" r="r" b="b"/>
            <a:pathLst>
              <a:path w="59690" h="30479">
                <a:moveTo>
                  <a:pt x="59436" y="0"/>
                </a:moveTo>
                <a:lnTo>
                  <a:pt x="0" y="0"/>
                </a:lnTo>
                <a:lnTo>
                  <a:pt x="0" y="30480"/>
                </a:lnTo>
                <a:lnTo>
                  <a:pt x="59436" y="30480"/>
                </a:lnTo>
                <a:lnTo>
                  <a:pt x="59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78" name="object 7"/>
          <p:cNvSpPr txBox="1"/>
          <p:nvPr/>
        </p:nvSpPr>
        <p:spPr>
          <a:xfrm>
            <a:off x="228091" y="1162558"/>
            <a:ext cx="6209030" cy="3685541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600" spc="-110" u="heavy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DATACOLLECTION</a:t>
            </a:r>
            <a:endParaRPr sz="1600">
              <a:latin typeface="Trebuchet MS"/>
              <a:cs typeface="Trebuchet MS"/>
            </a:endParaRPr>
          </a:p>
          <a:p>
            <a:pPr marL="501650">
              <a:lnSpc>
                <a:spcPct val="100000"/>
              </a:lnSpc>
              <a:spcBef>
                <a:spcPts val="1285"/>
              </a:spcBef>
            </a:pPr>
            <a:r>
              <a:rPr b="1" dirty="0" sz="1600" spc="-150">
                <a:solidFill>
                  <a:srgbClr val="E36C09"/>
                </a:solidFill>
                <a:latin typeface="Trebuchet MS"/>
                <a:cs typeface="Trebuchet MS"/>
              </a:rPr>
              <a:t>Downloaded</a:t>
            </a:r>
            <a:r>
              <a:rPr b="1" dirty="0" sz="1600" spc="-320">
                <a:solidFill>
                  <a:srgbClr val="E36C09"/>
                </a:solidFill>
                <a:latin typeface="Trebuchet MS"/>
                <a:cs typeface="Trebuchet MS"/>
              </a:rPr>
              <a:t> </a:t>
            </a:r>
            <a:r>
              <a:rPr b="1" dirty="0" sz="1600" spc="-125">
                <a:solidFill>
                  <a:srgbClr val="E36C09"/>
                </a:solidFill>
                <a:latin typeface="Trebuchet MS"/>
                <a:cs typeface="Trebuchet MS"/>
              </a:rPr>
              <a:t>theemployeedata</a:t>
            </a:r>
            <a:r>
              <a:rPr b="1" dirty="0" sz="1600" spc="-300">
                <a:solidFill>
                  <a:srgbClr val="E36C09"/>
                </a:solidFill>
                <a:latin typeface="Trebuchet MS"/>
                <a:cs typeface="Trebuchet MS"/>
              </a:rPr>
              <a:t> </a:t>
            </a:r>
            <a:r>
              <a:rPr b="1" dirty="0" sz="1600" spc="-160">
                <a:solidFill>
                  <a:srgbClr val="E36C09"/>
                </a:solidFill>
                <a:latin typeface="Trebuchet MS"/>
                <a:cs typeface="Trebuchet MS"/>
              </a:rPr>
              <a:t>performance</a:t>
            </a:r>
            <a:r>
              <a:rPr b="1" dirty="0" sz="1600" spc="-315">
                <a:solidFill>
                  <a:srgbClr val="E36C09"/>
                </a:solidFill>
                <a:latin typeface="Trebuchet MS"/>
                <a:cs typeface="Trebuchet MS"/>
              </a:rPr>
              <a:t> </a:t>
            </a:r>
            <a:r>
              <a:rPr b="1" dirty="0" sz="1600" spc="-85">
                <a:solidFill>
                  <a:srgbClr val="E36C09"/>
                </a:solidFill>
                <a:latin typeface="Trebuchet MS"/>
                <a:cs typeface="Trebuchet MS"/>
              </a:rPr>
              <a:t>fromEDUNET</a:t>
            </a:r>
            <a:r>
              <a:rPr b="1" dirty="0" sz="1600" spc="-320">
                <a:solidFill>
                  <a:srgbClr val="E36C09"/>
                </a:solidFill>
                <a:latin typeface="Trebuchet MS"/>
                <a:cs typeface="Trebuchet MS"/>
              </a:rPr>
              <a:t> </a:t>
            </a:r>
            <a:r>
              <a:rPr b="1" dirty="0" sz="1600" spc="-60">
                <a:solidFill>
                  <a:srgbClr val="E36C09"/>
                </a:solidFill>
                <a:latin typeface="Trebuchet MS"/>
                <a:cs typeface="Trebuchet MS"/>
              </a:rPr>
              <a:t>DASHBOARD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 marL="501650">
              <a:lnSpc>
                <a:spcPct val="100000"/>
              </a:lnSpc>
              <a:spcBef>
                <a:spcPts val="1345"/>
              </a:spcBef>
            </a:pPr>
            <a:r>
              <a:rPr b="1" dirty="0" sz="1600" spc="-90" u="heavy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DATACLEANING</a:t>
            </a:r>
            <a:endParaRPr sz="1600">
              <a:latin typeface="Trebuchet MS"/>
              <a:cs typeface="Trebuchet MS"/>
            </a:endParaRPr>
          </a:p>
          <a:p>
            <a:pPr marL="573405">
              <a:lnSpc>
                <a:spcPct val="100000"/>
              </a:lnSpc>
              <a:spcBef>
                <a:spcPts val="1380"/>
              </a:spcBef>
            </a:pPr>
            <a:r>
              <a:rPr b="1" dirty="0" sz="1600" spc="-95">
                <a:solidFill>
                  <a:srgbClr val="E36C09"/>
                </a:solidFill>
                <a:latin typeface="Trebuchet MS"/>
                <a:cs typeface="Trebuchet MS"/>
              </a:rPr>
              <a:t>Identifiedthemissing</a:t>
            </a:r>
            <a:r>
              <a:rPr b="1" dirty="0" sz="1600" spc="-180">
                <a:solidFill>
                  <a:srgbClr val="E36C09"/>
                </a:solidFill>
                <a:latin typeface="Trebuchet MS"/>
                <a:cs typeface="Trebuchet MS"/>
              </a:rPr>
              <a:t> </a:t>
            </a:r>
            <a:r>
              <a:rPr b="1" dirty="0" sz="1600" spc="-120">
                <a:solidFill>
                  <a:srgbClr val="E36C09"/>
                </a:solidFill>
                <a:latin typeface="Trebuchet MS"/>
                <a:cs typeface="Trebuchet MS"/>
              </a:rPr>
              <a:t>values.</a:t>
            </a:r>
            <a:endParaRPr sz="1600">
              <a:latin typeface="Trebuchet MS"/>
              <a:cs typeface="Trebuchet MS"/>
            </a:endParaRPr>
          </a:p>
          <a:p>
            <a:pPr marL="573405">
              <a:lnSpc>
                <a:spcPct val="100000"/>
              </a:lnSpc>
              <a:spcBef>
                <a:spcPts val="1380"/>
              </a:spcBef>
            </a:pPr>
            <a:r>
              <a:rPr b="1" dirty="0" sz="1600" spc="-110">
                <a:solidFill>
                  <a:srgbClr val="E36C09"/>
                </a:solidFill>
                <a:latin typeface="Trebuchet MS"/>
                <a:cs typeface="Trebuchet MS"/>
              </a:rPr>
              <a:t>Fi</a:t>
            </a:r>
            <a:r>
              <a:rPr b="1" dirty="0" sz="1600" spc="-85">
                <a:solidFill>
                  <a:srgbClr val="E36C09"/>
                </a:solidFill>
                <a:latin typeface="Trebuchet MS"/>
                <a:cs typeface="Trebuchet MS"/>
              </a:rPr>
              <a:t>l</a:t>
            </a:r>
            <a:r>
              <a:rPr b="1" dirty="0" sz="1600" spc="-40">
                <a:solidFill>
                  <a:srgbClr val="E36C09"/>
                </a:solidFill>
                <a:latin typeface="Trebuchet MS"/>
                <a:cs typeface="Trebuchet MS"/>
              </a:rPr>
              <a:t>t</a:t>
            </a:r>
            <a:r>
              <a:rPr b="1" dirty="0" sz="1600" spc="-250">
                <a:solidFill>
                  <a:srgbClr val="E36C09"/>
                </a:solidFill>
                <a:latin typeface="Trebuchet MS"/>
                <a:cs typeface="Trebuchet MS"/>
              </a:rPr>
              <a:t>e</a:t>
            </a:r>
            <a:r>
              <a:rPr b="1" dirty="0" sz="1600" spc="-114">
                <a:solidFill>
                  <a:srgbClr val="E36C09"/>
                </a:solidFill>
                <a:latin typeface="Trebuchet MS"/>
                <a:cs typeface="Trebuchet MS"/>
              </a:rPr>
              <a:t>r</a:t>
            </a:r>
            <a:r>
              <a:rPr b="1" dirty="0" sz="1600" spc="-254">
                <a:solidFill>
                  <a:srgbClr val="E36C09"/>
                </a:solidFill>
                <a:latin typeface="Trebuchet MS"/>
                <a:cs typeface="Trebuchet MS"/>
              </a:rPr>
              <a:t>e</a:t>
            </a:r>
            <a:r>
              <a:rPr b="1" dirty="0" sz="1600" spc="110">
                <a:solidFill>
                  <a:srgbClr val="E36C09"/>
                </a:solidFill>
                <a:latin typeface="Trebuchet MS"/>
                <a:cs typeface="Trebuchet MS"/>
              </a:rPr>
              <a:t>d</a:t>
            </a:r>
            <a:r>
              <a:rPr b="1" dirty="0" sz="1600" spc="-40">
                <a:solidFill>
                  <a:srgbClr val="E36C09"/>
                </a:solidFill>
                <a:latin typeface="Trebuchet MS"/>
                <a:cs typeface="Trebuchet MS"/>
              </a:rPr>
              <a:t>t</a:t>
            </a:r>
            <a:r>
              <a:rPr b="1" dirty="0" sz="1600" spc="-150">
                <a:solidFill>
                  <a:srgbClr val="E36C09"/>
                </a:solidFill>
                <a:latin typeface="Trebuchet MS"/>
                <a:cs typeface="Trebuchet MS"/>
              </a:rPr>
              <a:t>h</a:t>
            </a:r>
            <a:r>
              <a:rPr b="1" dirty="0" sz="1600" spc="-280">
                <a:solidFill>
                  <a:srgbClr val="E36C09"/>
                </a:solidFill>
                <a:latin typeface="Trebuchet MS"/>
                <a:cs typeface="Trebuchet MS"/>
              </a:rPr>
              <a:t>e</a:t>
            </a:r>
            <a:r>
              <a:rPr b="1" dirty="0" sz="1600" spc="-240">
                <a:solidFill>
                  <a:srgbClr val="E36C09"/>
                </a:solidFill>
                <a:latin typeface="Trebuchet MS"/>
                <a:cs typeface="Trebuchet MS"/>
              </a:rPr>
              <a:t>m</a:t>
            </a:r>
            <a:r>
              <a:rPr b="1" dirty="0" sz="1600" spc="-110">
                <a:solidFill>
                  <a:srgbClr val="E36C09"/>
                </a:solidFill>
                <a:latin typeface="Trebuchet MS"/>
                <a:cs typeface="Trebuchet MS"/>
              </a:rPr>
              <a:t>i</a:t>
            </a:r>
            <a:r>
              <a:rPr b="1" dirty="0" sz="1600" spc="-10">
                <a:solidFill>
                  <a:srgbClr val="E36C09"/>
                </a:solidFill>
                <a:latin typeface="Trebuchet MS"/>
                <a:cs typeface="Trebuchet MS"/>
              </a:rPr>
              <a:t>ss</a:t>
            </a:r>
            <a:r>
              <a:rPr b="1" dirty="0" sz="1600" spc="-110">
                <a:solidFill>
                  <a:srgbClr val="E36C09"/>
                </a:solidFill>
                <a:latin typeface="Trebuchet MS"/>
                <a:cs typeface="Trebuchet MS"/>
              </a:rPr>
              <a:t>i</a:t>
            </a:r>
            <a:r>
              <a:rPr b="1" dirty="0" sz="1600" spc="-160">
                <a:solidFill>
                  <a:srgbClr val="E36C09"/>
                </a:solidFill>
                <a:latin typeface="Trebuchet MS"/>
                <a:cs typeface="Trebuchet MS"/>
              </a:rPr>
              <a:t>n</a:t>
            </a:r>
            <a:r>
              <a:rPr b="1" dirty="0" sz="1600" spc="-5">
                <a:solidFill>
                  <a:srgbClr val="E36C09"/>
                </a:solidFill>
                <a:latin typeface="Trebuchet MS"/>
                <a:cs typeface="Trebuchet MS"/>
              </a:rPr>
              <a:t>g</a:t>
            </a:r>
            <a:r>
              <a:rPr b="1" dirty="0" sz="1600" spc="-160">
                <a:solidFill>
                  <a:srgbClr val="E36C09"/>
                </a:solidFill>
                <a:latin typeface="Trebuchet MS"/>
                <a:cs typeface="Trebuchet MS"/>
              </a:rPr>
              <a:t> </a:t>
            </a:r>
            <a:r>
              <a:rPr b="1" dirty="0" sz="1600" spc="-250">
                <a:solidFill>
                  <a:srgbClr val="E36C09"/>
                </a:solidFill>
                <a:latin typeface="Trebuchet MS"/>
                <a:cs typeface="Trebuchet MS"/>
              </a:rPr>
              <a:t>v</a:t>
            </a:r>
            <a:r>
              <a:rPr b="1" dirty="0" sz="1600" spc="-105">
                <a:solidFill>
                  <a:srgbClr val="E36C09"/>
                </a:solidFill>
                <a:latin typeface="Trebuchet MS"/>
                <a:cs typeface="Trebuchet MS"/>
              </a:rPr>
              <a:t>a</a:t>
            </a:r>
            <a:r>
              <a:rPr b="1" dirty="0" sz="1600" spc="-85">
                <a:solidFill>
                  <a:srgbClr val="E36C09"/>
                </a:solidFill>
                <a:latin typeface="Trebuchet MS"/>
                <a:cs typeface="Trebuchet MS"/>
              </a:rPr>
              <a:t>l</a:t>
            </a:r>
            <a:r>
              <a:rPr b="1" dirty="0" sz="1600" spc="-150">
                <a:solidFill>
                  <a:srgbClr val="E36C09"/>
                </a:solidFill>
                <a:latin typeface="Trebuchet MS"/>
                <a:cs typeface="Trebuchet MS"/>
              </a:rPr>
              <a:t>u</a:t>
            </a:r>
            <a:r>
              <a:rPr b="1" dirty="0" sz="1600" spc="-254">
                <a:solidFill>
                  <a:srgbClr val="E36C09"/>
                </a:solidFill>
                <a:latin typeface="Trebuchet MS"/>
                <a:cs typeface="Trebuchet MS"/>
              </a:rPr>
              <a:t>e</a:t>
            </a:r>
            <a:r>
              <a:rPr b="1" dirty="0" sz="1600" spc="-10">
                <a:solidFill>
                  <a:srgbClr val="E36C09"/>
                </a:solidFill>
                <a:latin typeface="Trebuchet MS"/>
                <a:cs typeface="Trebuchet MS"/>
              </a:rPr>
              <a:t>s</a:t>
            </a:r>
            <a:r>
              <a:rPr b="1" dirty="0" sz="1600" spc="-5">
                <a:solidFill>
                  <a:srgbClr val="E36C09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rebuchet MS"/>
              <a:cs typeface="Trebuchet MS"/>
            </a:endParaRPr>
          </a:p>
          <a:p>
            <a:pPr marL="501650" marR="2837180">
              <a:lnSpc>
                <a:spcPct val="100000"/>
              </a:lnSpc>
            </a:pPr>
            <a:r>
              <a:rPr b="1" dirty="0" sz="1600" spc="-10" u="heavy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b="1" dirty="0" sz="1600" spc="-15" u="heavy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b="1" dirty="0" sz="1600" spc="-35" u="heavy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b="1" dirty="0" sz="1600" spc="-110" u="heavy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</a:t>
            </a:r>
            <a:r>
              <a:rPr b="1" dirty="0" sz="1600" spc="-204" u="heavy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b="1" dirty="0" sz="1600" spc="-35" u="heavy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b="1" dirty="0" sz="1600" spc="-5" u="heavy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</a:t>
            </a:r>
            <a:r>
              <a:rPr b="1" dirty="0" sz="1600" spc="-340" u="heavy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b="1" dirty="0" sz="1600" spc="-130" u="heavy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b="1" dirty="0" sz="1600" spc="-5" u="heavy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b="1" dirty="0" sz="1600" spc="-145" u="heavy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</a:t>
            </a:r>
            <a:r>
              <a:rPr b="1" dirty="0" sz="1600" spc="-5" u="heavy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b="1" dirty="0" sz="1600" spc="-240" u="heavy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b="1" dirty="0" sz="1600" spc="-85" u="heavy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b="1" dirty="0" sz="1600" spc="-15" u="heavy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b="1" dirty="0" sz="1600" spc="-170" u="heavy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</a:t>
            </a:r>
            <a:r>
              <a:rPr b="1" dirty="0" sz="1600" spc="-15" u="heavy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b="1" dirty="0" sz="1600" spc="-5" u="heavy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b="1" dirty="0" sz="1600" spc="-95">
                <a:latin typeface="Trebuchet MS"/>
                <a:cs typeface="Trebuchet MS"/>
              </a:rPr>
              <a:t> </a:t>
            </a:r>
            <a:r>
              <a:rPr b="1" dirty="0" sz="1600" spc="-20" u="heavy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SUMMA</a:t>
            </a:r>
            <a:r>
              <a:rPr b="1" dirty="0" sz="1600" spc="-120" u="heavy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b="1" dirty="0" sz="1600" spc="-5" u="heavy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Y </a:t>
            </a:r>
            <a:r>
              <a:rPr b="1" dirty="0" sz="1600" spc="-5">
                <a:latin typeface="Trebuchet MS"/>
                <a:cs typeface="Trebuchet MS"/>
              </a:rPr>
              <a:t> </a:t>
            </a:r>
            <a:r>
              <a:rPr b="1" dirty="0" sz="1600" spc="-105">
                <a:solidFill>
                  <a:srgbClr val="E36C09"/>
                </a:solidFill>
                <a:latin typeface="Trebuchet MS"/>
                <a:cs typeface="Trebuchet MS"/>
              </a:rPr>
              <a:t>PIVOTTABLE</a:t>
            </a:r>
            <a:endParaRPr sz="1600">
              <a:latin typeface="Trebuchet MS"/>
              <a:cs typeface="Trebuchet MS"/>
            </a:endParaRPr>
          </a:p>
          <a:p>
            <a:pPr marL="559435">
              <a:lnSpc>
                <a:spcPct val="100000"/>
              </a:lnSpc>
            </a:pPr>
            <a:r>
              <a:rPr b="1" dirty="0" sz="1600" spc="-10">
                <a:solidFill>
                  <a:srgbClr val="E36C09"/>
                </a:solidFill>
                <a:latin typeface="Trebuchet MS"/>
                <a:cs typeface="Trebuchet MS"/>
              </a:rPr>
              <a:t>P</a:t>
            </a:r>
            <a:r>
              <a:rPr b="1" dirty="0" sz="1600" spc="50">
                <a:solidFill>
                  <a:srgbClr val="E36C09"/>
                </a:solidFill>
                <a:latin typeface="Trebuchet MS"/>
                <a:cs typeface="Trebuchet MS"/>
              </a:rPr>
              <a:t>I</a:t>
            </a:r>
            <a:r>
              <a:rPr b="1" dirty="0" sz="1600" spc="-5">
                <a:solidFill>
                  <a:srgbClr val="E36C09"/>
                </a:solidFill>
                <a:latin typeface="Trebuchet MS"/>
                <a:cs typeface="Trebuchet MS"/>
              </a:rPr>
              <a:t>E</a:t>
            </a:r>
            <a:r>
              <a:rPr b="1" dirty="0" sz="1600" spc="-250">
                <a:solidFill>
                  <a:srgbClr val="E36C09"/>
                </a:solidFill>
                <a:latin typeface="Trebuchet MS"/>
                <a:cs typeface="Trebuchet MS"/>
              </a:rPr>
              <a:t> </a:t>
            </a:r>
            <a:r>
              <a:rPr b="1" dirty="0" sz="1600" spc="-145">
                <a:solidFill>
                  <a:srgbClr val="E36C09"/>
                </a:solidFill>
                <a:latin typeface="Trebuchet MS"/>
                <a:cs typeface="Trebuchet MS"/>
              </a:rPr>
              <a:t>C</a:t>
            </a:r>
            <a:r>
              <a:rPr b="1" dirty="0" sz="1600" spc="-90">
                <a:solidFill>
                  <a:srgbClr val="E36C09"/>
                </a:solidFill>
                <a:latin typeface="Trebuchet MS"/>
                <a:cs typeface="Trebuchet MS"/>
              </a:rPr>
              <a:t>H</a:t>
            </a:r>
            <a:r>
              <a:rPr b="1" dirty="0" sz="1600" spc="-130">
                <a:solidFill>
                  <a:srgbClr val="E36C09"/>
                </a:solidFill>
                <a:latin typeface="Trebuchet MS"/>
                <a:cs typeface="Trebuchet MS"/>
              </a:rPr>
              <a:t>A</a:t>
            </a:r>
            <a:r>
              <a:rPr b="1" dirty="0" sz="1600" spc="-95">
                <a:solidFill>
                  <a:srgbClr val="E36C09"/>
                </a:solidFill>
                <a:latin typeface="Trebuchet MS"/>
                <a:cs typeface="Trebuchet MS"/>
              </a:rPr>
              <a:t>R</a:t>
            </a:r>
            <a:r>
              <a:rPr b="1" dirty="0" sz="1600" spc="-5">
                <a:solidFill>
                  <a:srgbClr val="E36C09"/>
                </a:solidFill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rebuchet MS"/>
              <a:cs typeface="Trebuchet MS"/>
            </a:endParaRPr>
          </a:p>
          <a:p>
            <a:pPr marL="538480">
              <a:lnSpc>
                <a:spcPct val="100000"/>
              </a:lnSpc>
            </a:pPr>
            <a:r>
              <a:rPr b="1" dirty="0" sz="1600" spc="-90" u="heavy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VISUALIZATION</a:t>
            </a:r>
            <a:endParaRPr sz="1600">
              <a:latin typeface="Trebuchet MS"/>
              <a:cs typeface="Trebuchet MS"/>
            </a:endParaRPr>
          </a:p>
          <a:p>
            <a:pPr marL="621665">
              <a:lnSpc>
                <a:spcPct val="100000"/>
              </a:lnSpc>
            </a:pPr>
            <a:r>
              <a:rPr b="1" dirty="0" sz="1600" spc="-75">
                <a:solidFill>
                  <a:srgbClr val="E36C09"/>
                </a:solidFill>
                <a:latin typeface="Trebuchet MS"/>
                <a:cs typeface="Trebuchet MS"/>
              </a:rPr>
              <a:t>GRAPH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4445" vert="horz" wrap="square">
            <a:spAutoFit/>
          </a:bodyPr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8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6"/>
          <p:cNvSpPr txBox="1">
            <a:spLocks noGrp="1"/>
          </p:cNvSpPr>
          <p:nvPr>
            <p:ph type="title"/>
          </p:nvPr>
        </p:nvSpPr>
        <p:spPr>
          <a:xfrm>
            <a:off x="754786" y="368046"/>
            <a:ext cx="2432050" cy="7569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R</a:t>
            </a:r>
            <a:r>
              <a:rPr dirty="0" sz="4800" spc="-35"/>
              <a:t>E</a:t>
            </a:r>
            <a:r>
              <a:rPr dirty="0" sz="4800" spc="5"/>
              <a:t>S</a:t>
            </a:r>
            <a:r>
              <a:rPr dirty="0" sz="4800" spc="-40"/>
              <a:t>U</a:t>
            </a:r>
            <a:r>
              <a:rPr dirty="0" sz="4800" spc="-409"/>
              <a:t>L</a:t>
            </a:r>
            <a:r>
              <a:rPr dirty="0" sz="4800"/>
              <a:t>TS</a:t>
            </a:r>
            <a:endParaRPr sz="4800"/>
          </a:p>
        </p:txBody>
      </p:sp>
      <p:pic>
        <p:nvPicPr>
          <p:cNvPr id="2097171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351788" y="2144267"/>
            <a:ext cx="7259573" cy="2972561"/>
          </a:xfrm>
          <a:prstGeom prst="rect"/>
        </p:spPr>
      </p:pic>
      <p:sp>
        <p:nvSpPr>
          <p:cNvPr id="1048684" name="object 8"/>
          <p:cNvSpPr txBox="1"/>
          <p:nvPr/>
        </p:nvSpPr>
        <p:spPr>
          <a:xfrm>
            <a:off x="1197965" y="5008626"/>
            <a:ext cx="8382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85" name="object 9"/>
          <p:cNvSpPr txBox="1"/>
          <p:nvPr/>
        </p:nvSpPr>
        <p:spPr>
          <a:xfrm>
            <a:off x="1140053" y="4743450"/>
            <a:ext cx="141605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86" name="object 10"/>
          <p:cNvSpPr txBox="1"/>
          <p:nvPr/>
        </p:nvSpPr>
        <p:spPr>
          <a:xfrm>
            <a:off x="1140053" y="4478528"/>
            <a:ext cx="141605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87" name="object 11"/>
          <p:cNvSpPr txBox="1"/>
          <p:nvPr/>
        </p:nvSpPr>
        <p:spPr>
          <a:xfrm>
            <a:off x="1140053" y="4213352"/>
            <a:ext cx="141605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60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88" name="object 12"/>
          <p:cNvSpPr txBox="1"/>
          <p:nvPr/>
        </p:nvSpPr>
        <p:spPr>
          <a:xfrm>
            <a:off x="1082141" y="2888107"/>
            <a:ext cx="199390" cy="117094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160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140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120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100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80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89" name="object 13"/>
          <p:cNvSpPr txBox="1"/>
          <p:nvPr/>
        </p:nvSpPr>
        <p:spPr>
          <a:xfrm>
            <a:off x="1578991" y="5151882"/>
            <a:ext cx="208915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BPC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90" name="object 14"/>
          <p:cNvSpPr txBox="1"/>
          <p:nvPr/>
        </p:nvSpPr>
        <p:spPr>
          <a:xfrm>
            <a:off x="2157729" y="5151882"/>
            <a:ext cx="280035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CCDR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91" name="object 15"/>
          <p:cNvSpPr txBox="1"/>
          <p:nvPr/>
        </p:nvSpPr>
        <p:spPr>
          <a:xfrm>
            <a:off x="2820670" y="5151882"/>
            <a:ext cx="18415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EW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92" name="object 16"/>
          <p:cNvSpPr txBox="1"/>
          <p:nvPr/>
        </p:nvSpPr>
        <p:spPr>
          <a:xfrm>
            <a:off x="3408679" y="5151882"/>
            <a:ext cx="23749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MSC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93" name="object 17"/>
          <p:cNvSpPr txBox="1"/>
          <p:nvPr/>
        </p:nvSpPr>
        <p:spPr>
          <a:xfrm>
            <a:off x="4039870" y="5151882"/>
            <a:ext cx="2032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EL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94" name="object 18"/>
          <p:cNvSpPr txBox="1"/>
          <p:nvPr/>
        </p:nvSpPr>
        <p:spPr>
          <a:xfrm>
            <a:off x="4690109" y="5151882"/>
            <a:ext cx="13335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PL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95" name="object 19"/>
          <p:cNvSpPr txBox="1"/>
          <p:nvPr/>
        </p:nvSpPr>
        <p:spPr>
          <a:xfrm>
            <a:off x="5274055" y="5151882"/>
            <a:ext cx="193675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Z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96" name="object 20"/>
          <p:cNvSpPr txBox="1"/>
          <p:nvPr/>
        </p:nvSpPr>
        <p:spPr>
          <a:xfrm>
            <a:off x="5878195" y="5151882"/>
            <a:ext cx="215265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VG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97" name="object 21"/>
          <p:cNvSpPr txBox="1"/>
          <p:nvPr/>
        </p:nvSpPr>
        <p:spPr>
          <a:xfrm>
            <a:off x="6496558" y="5151882"/>
            <a:ext cx="207645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98" name="object 22"/>
          <p:cNvSpPr txBox="1"/>
          <p:nvPr/>
        </p:nvSpPr>
        <p:spPr>
          <a:xfrm>
            <a:off x="7096125" y="5151882"/>
            <a:ext cx="23876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WBL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99" name="object 23"/>
          <p:cNvSpPr txBox="1"/>
          <p:nvPr/>
        </p:nvSpPr>
        <p:spPr>
          <a:xfrm>
            <a:off x="3703446" y="2245232"/>
            <a:ext cx="1964689" cy="23939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5">
                <a:solidFill>
                  <a:srgbClr val="585858"/>
                </a:solidFill>
                <a:latin typeface="Calibri"/>
                <a:cs typeface="Calibri"/>
              </a:rPr>
              <a:t>EMPLOYEE</a:t>
            </a:r>
            <a:r>
              <a:rPr dirty="0" sz="1400" spc="-2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Calibri"/>
                <a:cs typeface="Calibri"/>
              </a:rPr>
              <a:t>PERFORMANCE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48700" name="object 24"/>
          <p:cNvSpPr/>
          <p:nvPr/>
        </p:nvSpPr>
        <p:spPr>
          <a:xfrm>
            <a:off x="7330440" y="4213437"/>
            <a:ext cx="62865" cy="62865"/>
          </a:xfrm>
          <a:custGeom>
            <a:avLst/>
            <a:ahLst/>
            <a:rect l="l" t="t" r="r" b="b"/>
            <a:pathLst>
              <a:path w="62865" h="62864">
                <a:moveTo>
                  <a:pt x="62779" y="0"/>
                </a:moveTo>
                <a:lnTo>
                  <a:pt x="0" y="0"/>
                </a:lnTo>
                <a:lnTo>
                  <a:pt x="0" y="62779"/>
                </a:lnTo>
                <a:lnTo>
                  <a:pt x="62779" y="62779"/>
                </a:lnTo>
                <a:lnTo>
                  <a:pt x="6277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bIns="0" lIns="0" rIns="0" rtlCol="0" tIns="0" wrap="square"/>
          <a:p/>
        </p:txBody>
      </p:sp>
      <p:sp>
        <p:nvSpPr>
          <p:cNvPr id="1048701" name="object 25"/>
          <p:cNvSpPr txBox="1"/>
          <p:nvPr/>
        </p:nvSpPr>
        <p:spPr>
          <a:xfrm>
            <a:off x="7408291" y="4150867"/>
            <a:ext cx="26924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HI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1" name="object 26"/>
          <p:cNvGrpSpPr/>
          <p:nvPr/>
        </p:nvGrpSpPr>
        <p:grpSpPr>
          <a:xfrm>
            <a:off x="7783068" y="4213437"/>
            <a:ext cx="497840" cy="62865"/>
            <a:chOff x="7783068" y="4213437"/>
            <a:chExt cx="497840" cy="62865"/>
          </a:xfrm>
        </p:grpSpPr>
        <p:sp>
          <p:nvSpPr>
            <p:cNvPr id="1048702" name="object 27"/>
            <p:cNvSpPr/>
            <p:nvPr/>
          </p:nvSpPr>
          <p:spPr>
            <a:xfrm>
              <a:off x="7783068" y="4213437"/>
              <a:ext cx="62865" cy="62865"/>
            </a:xfrm>
            <a:custGeom>
              <a:avLst/>
              <a:ahLst/>
              <a:rect l="l" t="t" r="r" b="b"/>
              <a:pathLst>
                <a:path w="62865" h="62864">
                  <a:moveTo>
                    <a:pt x="62779" y="0"/>
                  </a:moveTo>
                  <a:lnTo>
                    <a:pt x="0" y="0"/>
                  </a:lnTo>
                  <a:lnTo>
                    <a:pt x="0" y="62779"/>
                  </a:lnTo>
                  <a:lnTo>
                    <a:pt x="62779" y="62779"/>
                  </a:lnTo>
                  <a:lnTo>
                    <a:pt x="6277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03" name="object 28"/>
            <p:cNvSpPr/>
            <p:nvPr/>
          </p:nvSpPr>
          <p:spPr>
            <a:xfrm>
              <a:off x="8217789" y="4213437"/>
              <a:ext cx="62865" cy="62865"/>
            </a:xfrm>
            <a:custGeom>
              <a:avLst/>
              <a:ahLst/>
              <a:rect l="l" t="t" r="r" b="b"/>
              <a:pathLst>
                <a:path w="62865" h="62864">
                  <a:moveTo>
                    <a:pt x="62779" y="0"/>
                  </a:moveTo>
                  <a:lnTo>
                    <a:pt x="0" y="0"/>
                  </a:lnTo>
                  <a:lnTo>
                    <a:pt x="0" y="62779"/>
                  </a:lnTo>
                  <a:lnTo>
                    <a:pt x="62779" y="62779"/>
                  </a:lnTo>
                  <a:lnTo>
                    <a:pt x="62779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04" name="object 29"/>
          <p:cNvSpPr txBox="1"/>
          <p:nvPr/>
        </p:nvSpPr>
        <p:spPr>
          <a:xfrm>
            <a:off x="7749031" y="4150867"/>
            <a:ext cx="1189355" cy="71424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4460">
              <a:lnSpc>
                <a:spcPct val="100000"/>
              </a:lnSpc>
              <a:spcBef>
                <a:spcPts val="100"/>
              </a:spcBef>
              <a:tabLst>
                <a:tab algn="l" pos="558800"/>
              </a:tabLst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LOW	MEDIUM</a:t>
            </a:r>
            <a:endParaRPr sz="9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4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(blank)</a:t>
            </a:r>
            <a:endParaRPr sz="900">
              <a:latin typeface="Calibri"/>
              <a:cs typeface="Calibri"/>
            </a:endParaRPr>
          </a:p>
          <a:p>
            <a:pPr indent="210185" marL="433070" marR="31115">
              <a:lnSpc>
                <a:spcPct val="115999"/>
              </a:lnSpc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RY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HI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H 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MEDIUM</a:t>
            </a:r>
            <a:endParaRPr sz="900">
              <a:latin typeface="Calibri"/>
              <a:cs typeface="Calibri"/>
            </a:endParaRPr>
          </a:p>
          <a:p>
            <a:pPr indent="210185" marL="12700" marR="733425">
              <a:lnSpc>
                <a:spcPct val="115900"/>
              </a:lnSpc>
              <a:spcBef>
                <a:spcPts val="5"/>
              </a:spcBef>
            </a:pPr>
            <a:r>
              <a:rPr dirty="0" sz="900" spc="5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W  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HIGH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5" name="object 30"/>
          <p:cNvSpPr/>
          <p:nvPr/>
        </p:nvSpPr>
        <p:spPr>
          <a:xfrm>
            <a:off x="8850756" y="4213437"/>
            <a:ext cx="62865" cy="62865"/>
          </a:xfrm>
          <a:custGeom>
            <a:avLst/>
            <a:ahLst/>
            <a:rect l="l" t="t" r="r" b="b"/>
            <a:pathLst>
              <a:path w="62865" h="62864">
                <a:moveTo>
                  <a:pt x="62779" y="0"/>
                </a:moveTo>
                <a:lnTo>
                  <a:pt x="0" y="0"/>
                </a:lnTo>
                <a:lnTo>
                  <a:pt x="0" y="62779"/>
                </a:lnTo>
                <a:lnTo>
                  <a:pt x="62779" y="62779"/>
                </a:lnTo>
                <a:lnTo>
                  <a:pt x="62779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bIns="0" lIns="0" rIns="0" rtlCol="0" tIns="0" wrap="square"/>
          <a:p/>
        </p:txBody>
      </p:sp>
      <p:sp>
        <p:nvSpPr>
          <p:cNvPr id="1048706" name="object 31"/>
          <p:cNvSpPr txBox="1"/>
          <p:nvPr/>
        </p:nvSpPr>
        <p:spPr>
          <a:xfrm>
            <a:off x="8928607" y="4150867"/>
            <a:ext cx="53213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RY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HI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7" name="object 32"/>
          <p:cNvSpPr/>
          <p:nvPr/>
        </p:nvSpPr>
        <p:spPr>
          <a:xfrm>
            <a:off x="9567671" y="4213437"/>
            <a:ext cx="62865" cy="62865"/>
          </a:xfrm>
          <a:custGeom>
            <a:avLst/>
            <a:ahLst/>
            <a:rect l="l" t="t" r="r" b="b"/>
            <a:pathLst>
              <a:path w="62865" h="62864">
                <a:moveTo>
                  <a:pt x="62779" y="0"/>
                </a:moveTo>
                <a:lnTo>
                  <a:pt x="0" y="0"/>
                </a:lnTo>
                <a:lnTo>
                  <a:pt x="0" y="62779"/>
                </a:lnTo>
                <a:lnTo>
                  <a:pt x="62779" y="62779"/>
                </a:lnTo>
                <a:lnTo>
                  <a:pt x="62779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bIns="0" lIns="0" rIns="0" rtlCol="0" tIns="0" wrap="square"/>
          <a:p/>
        </p:txBody>
      </p:sp>
      <p:sp>
        <p:nvSpPr>
          <p:cNvPr id="1048708" name="object 33"/>
          <p:cNvSpPr txBox="1"/>
          <p:nvPr/>
        </p:nvSpPr>
        <p:spPr>
          <a:xfrm>
            <a:off x="9645522" y="4150867"/>
            <a:ext cx="348615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(blank)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9" name="object 3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4445" vert="horz" wrap="square">
            <a:spAutoFit/>
          </a:bodyPr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object 2"/>
          <p:cNvSpPr txBox="1">
            <a:spLocks noGrp="1"/>
          </p:cNvSpPr>
          <p:nvPr>
            <p:ph type="title"/>
          </p:nvPr>
        </p:nvSpPr>
        <p:spPr>
          <a:xfrm>
            <a:off x="742594" y="351231"/>
            <a:ext cx="2771140" cy="75755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latin typeface="Times New Roman"/>
                <a:cs typeface="Times New Roman"/>
              </a:rPr>
              <a:t>conclusion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1048711" name="object 3"/>
          <p:cNvSpPr txBox="1"/>
          <p:nvPr/>
        </p:nvSpPr>
        <p:spPr>
          <a:xfrm>
            <a:off x="1222044" y="1461261"/>
            <a:ext cx="7983220" cy="331787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913765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performance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analysis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reveals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critical insights </a:t>
            </a:r>
            <a:r>
              <a:rPr dirty="0" sz="2400" spc="-15">
                <a:solidFill>
                  <a:srgbClr val="E36C09"/>
                </a:solidFill>
                <a:latin typeface="Calibri"/>
                <a:cs typeface="Calibri"/>
              </a:rPr>
              <a:t>into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the </a:t>
            </a:r>
            <a:r>
              <a:rPr dirty="0" sz="2400" spc="-53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E36C09"/>
                </a:solidFill>
                <a:latin typeface="Calibri"/>
                <a:cs typeface="Calibri"/>
              </a:rPr>
              <a:t>system’s</a:t>
            </a:r>
            <a:r>
              <a:rPr dirty="0" sz="2400" spc="-1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efficiency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 and</a:t>
            </a:r>
            <a:r>
              <a:rPr dirty="0" sz="2400" spc="1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E36C09"/>
                </a:solidFill>
                <a:latin typeface="Calibri"/>
                <a:cs typeface="Calibri"/>
              </a:rPr>
              <a:t>reliability.</a:t>
            </a:r>
            <a:r>
              <a:rPr dirty="0" sz="2400" spc="-2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E36C09"/>
                </a:solidFill>
                <a:latin typeface="Calibri"/>
                <a:cs typeface="Calibri"/>
              </a:rPr>
              <a:t>By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examining </a:t>
            </a:r>
            <a:r>
              <a:rPr dirty="0" sz="2400" spc="-30">
                <a:solidFill>
                  <a:srgbClr val="E36C09"/>
                </a:solidFill>
                <a:latin typeface="Calibri"/>
                <a:cs typeface="Calibri"/>
              </a:rPr>
              <a:t>key</a:t>
            </a:r>
            <a:r>
              <a:rPr dirty="0" sz="2400" spc="-1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metrics</a:t>
            </a:r>
            <a:r>
              <a:rPr dirty="0" sz="2400" spc="-2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such </a:t>
            </a:r>
            <a:r>
              <a:rPr dirty="0" sz="2400" spc="-52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as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response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times,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throughput,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and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resource utilization, </a:t>
            </a:r>
            <a:r>
              <a:rPr dirty="0" sz="2400" spc="-15">
                <a:solidFill>
                  <a:srgbClr val="E36C09"/>
                </a:solidFill>
                <a:latin typeface="Calibri"/>
                <a:cs typeface="Calibri"/>
              </a:rPr>
              <a:t>we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identified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E36C09"/>
                </a:solidFill>
                <a:latin typeface="Calibri"/>
                <a:cs typeface="Calibri"/>
              </a:rPr>
              <a:t>several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bottlenecks</a:t>
            </a:r>
            <a:r>
              <a:rPr dirty="0" sz="2400" spc="-2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and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areas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E36C09"/>
                </a:solidFill>
                <a:latin typeface="Calibri"/>
                <a:cs typeface="Calibri"/>
              </a:rPr>
              <a:t>for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improvement.</a:t>
            </a:r>
            <a:r>
              <a:rPr dirty="0" sz="2400" spc="-2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Our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findings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indicate that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optimizing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resource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allocation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and </a:t>
            </a:r>
            <a:r>
              <a:rPr dirty="0" sz="2400" spc="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addressing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specific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performance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 issues</a:t>
            </a:r>
            <a:r>
              <a:rPr dirty="0" sz="2400" spc="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will</a:t>
            </a:r>
            <a:r>
              <a:rPr dirty="0" sz="2400" spc="-1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significantly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enhance </a:t>
            </a:r>
            <a:r>
              <a:rPr dirty="0" sz="2400" spc="-53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E36C09"/>
                </a:solidFill>
                <a:latin typeface="Calibri"/>
                <a:cs typeface="Calibri"/>
              </a:rPr>
              <a:t>system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responsiveness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and </a:t>
            </a:r>
            <a:r>
              <a:rPr dirty="0" sz="2400" spc="-25">
                <a:solidFill>
                  <a:srgbClr val="E36C09"/>
                </a:solidFill>
                <a:latin typeface="Calibri"/>
                <a:cs typeface="Calibri"/>
              </a:rPr>
              <a:t>stability.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Implementing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these </a:t>
            </a:r>
            <a:r>
              <a:rPr dirty="0" sz="2400" spc="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improvements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will lead </a:t>
            </a:r>
            <a:r>
              <a:rPr dirty="0" sz="2400" spc="-15">
                <a:solidFill>
                  <a:srgbClr val="E36C09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a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more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reliable </a:t>
            </a:r>
            <a:r>
              <a:rPr dirty="0" sz="2400" spc="-20">
                <a:solidFill>
                  <a:srgbClr val="E36C09"/>
                </a:solidFill>
                <a:latin typeface="Calibri"/>
                <a:cs typeface="Calibri"/>
              </a:rPr>
              <a:t>system,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reduced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operational</a:t>
            </a:r>
            <a:r>
              <a:rPr dirty="0" sz="2400" spc="-2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costs,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 and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E36C09"/>
                </a:solidFill>
                <a:latin typeface="Calibri"/>
                <a:cs typeface="Calibri"/>
              </a:rPr>
              <a:t>better overall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 user</a:t>
            </a:r>
            <a:r>
              <a:rPr dirty="0" sz="2400" spc="-2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experience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bIns="0" lIns="0" rIns="0" rtlCol="0" tIns="0" wrap="square"/>
          <a:p/>
        </p:txBody>
      </p:sp>
      <p:grpSp>
        <p:nvGrpSpPr>
          <p:cNvPr id="24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104860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10" y="685317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6" name="object 5"/>
            <p:cNvSpPr/>
            <p:nvPr/>
          </p:nvSpPr>
          <p:spPr>
            <a:xfrm>
              <a:off x="7448550" y="3694938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450" y="0"/>
                  </a:moveTo>
                  <a:lnTo>
                    <a:pt x="0" y="3163058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7"/>
            <p:cNvSpPr/>
            <p:nvPr/>
          </p:nvSpPr>
          <p:spPr>
            <a:xfrm>
              <a:off x="9602851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49" y="0"/>
                  </a:moveTo>
                  <a:lnTo>
                    <a:pt x="0" y="0"/>
                  </a:lnTo>
                  <a:lnTo>
                    <a:pt x="1208913" y="6857995"/>
                  </a:lnTo>
                  <a:lnTo>
                    <a:pt x="2589149" y="6857995"/>
                  </a:lnTo>
                  <a:lnTo>
                    <a:pt x="258914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9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11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76" y="0"/>
                  </a:moveTo>
                  <a:lnTo>
                    <a:pt x="0" y="0"/>
                  </a:lnTo>
                  <a:lnTo>
                    <a:pt x="1114552" y="6857995"/>
                  </a:lnTo>
                  <a:lnTo>
                    <a:pt x="1255776" y="6857995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4"/>
                  </a:lnTo>
                  <a:lnTo>
                    <a:pt x="1819275" y="3267074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5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16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17" name="object 16"/>
          <p:cNvSpPr txBox="1">
            <a:spLocks noGrp="1"/>
          </p:cNvSpPr>
          <p:nvPr>
            <p:ph type="title"/>
          </p:nvPr>
        </p:nvSpPr>
        <p:spPr>
          <a:xfrm>
            <a:off x="739241" y="818514"/>
            <a:ext cx="3891915" cy="6343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50" spc="-5">
                <a:solidFill>
                  <a:srgbClr val="5748B5"/>
                </a:solidFill>
              </a:rPr>
              <a:t>PROJECT</a:t>
            </a:r>
            <a:r>
              <a:rPr dirty="0" sz="4250" spc="-105">
                <a:solidFill>
                  <a:srgbClr val="5748B5"/>
                </a:solidFill>
              </a:rPr>
              <a:t> </a:t>
            </a:r>
            <a:r>
              <a:rPr dirty="0" sz="4250" spc="15">
                <a:solidFill>
                  <a:srgbClr val="5748B5"/>
                </a:solidFill>
              </a:rPr>
              <a:t>TITLE</a:t>
            </a:r>
            <a:endParaRPr sz="4250"/>
          </a:p>
        </p:txBody>
      </p:sp>
      <p:grpSp>
        <p:nvGrpSpPr>
          <p:cNvPr id="25" name="object 17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8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8" name="object 20"/>
          <p:cNvSpPr txBox="1"/>
          <p:nvPr/>
        </p:nvSpPr>
        <p:spPr>
          <a:xfrm>
            <a:off x="1013866" y="1880742"/>
            <a:ext cx="3768725" cy="29083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algn="l" pos="2366645"/>
              </a:tabLst>
            </a:pPr>
            <a:r>
              <a:rPr b="1" dirty="0" sz="4800" spc="-5">
                <a:solidFill>
                  <a:srgbClr val="5F497A"/>
                </a:solidFill>
                <a:latin typeface="Times New Roman"/>
                <a:cs typeface="Times New Roman"/>
              </a:rPr>
              <a:t>Employee </a:t>
            </a:r>
            <a:r>
              <a:rPr b="1" dirty="0" sz="4800">
                <a:solidFill>
                  <a:srgbClr val="5F497A"/>
                </a:solidFill>
                <a:latin typeface="Times New Roman"/>
                <a:cs typeface="Times New Roman"/>
              </a:rPr>
              <a:t> </a:t>
            </a:r>
            <a:r>
              <a:rPr b="1" dirty="0" sz="4800" spc="-5">
                <a:solidFill>
                  <a:srgbClr val="5F497A"/>
                </a:solidFill>
                <a:latin typeface="Times New Roman"/>
                <a:cs typeface="Times New Roman"/>
              </a:rPr>
              <a:t>performance </a:t>
            </a:r>
            <a:r>
              <a:rPr b="1" dirty="0" sz="4800">
                <a:solidFill>
                  <a:srgbClr val="5F497A"/>
                </a:solidFill>
                <a:latin typeface="Times New Roman"/>
                <a:cs typeface="Times New Roman"/>
              </a:rPr>
              <a:t> </a:t>
            </a:r>
            <a:r>
              <a:rPr b="1" dirty="0" sz="4800" spc="-5">
                <a:solidFill>
                  <a:srgbClr val="5F497A"/>
                </a:solidFill>
                <a:latin typeface="Times New Roman"/>
                <a:cs typeface="Times New Roman"/>
              </a:rPr>
              <a:t>Analysis</a:t>
            </a:r>
            <a:r>
              <a:rPr b="1" dirty="0" sz="4800">
                <a:solidFill>
                  <a:srgbClr val="5F497A"/>
                </a:solidFill>
                <a:latin typeface="Times New Roman"/>
                <a:cs typeface="Times New Roman"/>
              </a:rPr>
              <a:t>	</a:t>
            </a:r>
            <a:r>
              <a:rPr b="1" dirty="0" sz="4800" spc="-5">
                <a:solidFill>
                  <a:srgbClr val="5F497A"/>
                </a:solidFill>
                <a:latin typeface="Times New Roman"/>
                <a:cs typeface="Times New Roman"/>
              </a:rPr>
              <a:t>using  </a:t>
            </a:r>
            <a:r>
              <a:rPr b="1" dirty="0" sz="4800">
                <a:solidFill>
                  <a:srgbClr val="5F497A"/>
                </a:solidFill>
                <a:latin typeface="Times New Roman"/>
                <a:cs typeface="Times New Roman"/>
              </a:rPr>
              <a:t>Excel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2097155" name="object 21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5562600" y="6350"/>
            <a:ext cx="6629400" cy="3216148"/>
          </a:xfrm>
          <a:prstGeom prst="rect"/>
        </p:spPr>
      </p:pic>
      <p:sp>
        <p:nvSpPr>
          <p:cNvPr id="104861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4445" vert="horz" wrap="square">
            <a:spAutoFit/>
          </a:bodyPr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1048620" name="object 3"/>
            <p:cNvSpPr/>
            <p:nvPr/>
          </p:nvSpPr>
          <p:spPr>
            <a:xfrm>
              <a:off x="0" y="228600"/>
              <a:ext cx="12192000" cy="6629400"/>
            </a:xfrm>
            <a:custGeom>
              <a:avLst/>
              <a:ahLst/>
              <a:rect l="l" t="t" r="r" b="b"/>
              <a:pathLst>
                <a:path w="12192000" h="6629400">
                  <a:moveTo>
                    <a:pt x="12191999" y="0"/>
                  </a:moveTo>
                  <a:lnTo>
                    <a:pt x="0" y="0"/>
                  </a:lnTo>
                  <a:lnTo>
                    <a:pt x="0" y="6629396"/>
                  </a:lnTo>
                  <a:lnTo>
                    <a:pt x="12191999" y="6629396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10" y="685317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2" name="object 5"/>
            <p:cNvSpPr/>
            <p:nvPr/>
          </p:nvSpPr>
          <p:spPr>
            <a:xfrm>
              <a:off x="7448550" y="3694938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450" y="0"/>
                  </a:moveTo>
                  <a:lnTo>
                    <a:pt x="0" y="3163058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7"/>
            <p:cNvSpPr/>
            <p:nvPr/>
          </p:nvSpPr>
          <p:spPr>
            <a:xfrm>
              <a:off x="9602851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49" y="0"/>
                  </a:moveTo>
                  <a:lnTo>
                    <a:pt x="0" y="0"/>
                  </a:lnTo>
                  <a:lnTo>
                    <a:pt x="1208913" y="6857995"/>
                  </a:lnTo>
                  <a:lnTo>
                    <a:pt x="2589149" y="6857995"/>
                  </a:lnTo>
                  <a:lnTo>
                    <a:pt x="258914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9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11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76" y="0"/>
                  </a:moveTo>
                  <a:lnTo>
                    <a:pt x="0" y="0"/>
                  </a:lnTo>
                  <a:lnTo>
                    <a:pt x="1114552" y="6857995"/>
                  </a:lnTo>
                  <a:lnTo>
                    <a:pt x="1255776" y="6857995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4"/>
                  </a:lnTo>
                  <a:lnTo>
                    <a:pt x="1819275" y="3267074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13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ah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4"/>
                  </a:lnTo>
                  <a:lnTo>
                    <a:pt x="447675" y="28479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1" name="object 14"/>
          <p:cNvSpPr txBox="1"/>
          <p:nvPr/>
        </p:nvSpPr>
        <p:spPr>
          <a:xfrm>
            <a:off x="752551" y="6488300"/>
            <a:ext cx="1762760" cy="163195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55"/>
              </a:lnSpc>
            </a:pPr>
            <a:r>
              <a:rPr dirty="0" sz="1100" spc="2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 spc="4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b="1" dirty="0" sz="1100" spc="1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b="1" dirty="0" sz="1100" spc="5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b="1" dirty="0" sz="1100" spc="1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b="1" dirty="0" sz="110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b="1" dirty="0" sz="1100" spc="-10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 spc="-5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b="1" dirty="0" sz="1100" spc="10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b="1" dirty="0" sz="1100" spc="-45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b="1" dirty="0" sz="110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28" name="object 15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048632" name="object 16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7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ah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6" name="object 18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/>
          </p:spPr>
        </p:pic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19"/>
              <a:ext cx="1733550" cy="3009900"/>
            </a:xfrm>
            <a:prstGeom prst="rect"/>
          </p:spPr>
        </p:pic>
      </p:grpSp>
      <p:sp>
        <p:nvSpPr>
          <p:cNvPr id="1048634" name="object 21"/>
          <p:cNvSpPr txBox="1">
            <a:spLocks noGrp="1"/>
          </p:cNvSpPr>
          <p:nvPr>
            <p:ph type="title"/>
          </p:nvPr>
        </p:nvSpPr>
        <p:spPr>
          <a:xfrm>
            <a:off x="739241" y="427990"/>
            <a:ext cx="2353310" cy="7569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20"/>
              <a:t>A</a:t>
            </a:r>
            <a:r>
              <a:rPr dirty="0" sz="4800" spc="5"/>
              <a:t>G</a:t>
            </a:r>
            <a:r>
              <a:rPr dirty="0" sz="4800" spc="-35"/>
              <a:t>E</a:t>
            </a:r>
            <a:r>
              <a:rPr dirty="0" sz="4800" spc="10"/>
              <a:t>N</a:t>
            </a:r>
            <a:r>
              <a:rPr dirty="0" sz="4800" spc="-5"/>
              <a:t>DA</a:t>
            </a:r>
            <a:endParaRPr sz="4800"/>
          </a:p>
        </p:txBody>
      </p:sp>
      <p:sp>
        <p:nvSpPr>
          <p:cNvPr id="1048635" name="object 23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4445" vert="horz" wrap="square">
            <a:spAutoFit/>
          </a:bodyPr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</a:t>
            </a:fld>
          </a:p>
        </p:txBody>
      </p:sp>
      <p:sp>
        <p:nvSpPr>
          <p:cNvPr id="1048636" name="object 22"/>
          <p:cNvSpPr txBox="1"/>
          <p:nvPr/>
        </p:nvSpPr>
        <p:spPr>
          <a:xfrm>
            <a:off x="2588767" y="1489024"/>
            <a:ext cx="4471035" cy="2946401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147193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E36C09"/>
                </a:solidFill>
                <a:latin typeface="Times New Roman"/>
                <a:cs typeface="Times New Roman"/>
              </a:rPr>
              <a:t>1.Problem</a:t>
            </a:r>
            <a:r>
              <a:rPr dirty="0" sz="2800" spc="-60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E36C09"/>
                </a:solidFill>
                <a:latin typeface="Times New Roman"/>
                <a:cs typeface="Times New Roman"/>
              </a:rPr>
              <a:t>Statement </a:t>
            </a:r>
            <a:r>
              <a:rPr dirty="0" sz="2800" spc="-685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E36C09"/>
                </a:solidFill>
                <a:latin typeface="Times New Roman"/>
                <a:cs typeface="Times New Roman"/>
              </a:rPr>
              <a:t>2.Project Overview </a:t>
            </a:r>
            <a:r>
              <a:rPr dirty="0" sz="2800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E36C09"/>
                </a:solidFill>
                <a:latin typeface="Times New Roman"/>
                <a:cs typeface="Times New Roman"/>
              </a:rPr>
              <a:t>3.End</a:t>
            </a:r>
            <a:r>
              <a:rPr dirty="0" sz="2800" spc="-10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E36C09"/>
                </a:solidFill>
                <a:latin typeface="Times New Roman"/>
                <a:cs typeface="Times New Roman"/>
              </a:rPr>
              <a:t>Users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800" spc="-5">
                <a:solidFill>
                  <a:srgbClr val="E36C09"/>
                </a:solidFill>
                <a:latin typeface="Times New Roman"/>
                <a:cs typeface="Times New Roman"/>
              </a:rPr>
              <a:t>4.Our</a:t>
            </a:r>
            <a:r>
              <a:rPr dirty="0" sz="2800" spc="-15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E36C09"/>
                </a:solidFill>
                <a:latin typeface="Times New Roman"/>
                <a:cs typeface="Times New Roman"/>
              </a:rPr>
              <a:t>Solution</a:t>
            </a:r>
            <a:r>
              <a:rPr dirty="0" sz="2800" spc="-45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E36C09"/>
                </a:solidFill>
                <a:latin typeface="Times New Roman"/>
                <a:cs typeface="Times New Roman"/>
              </a:rPr>
              <a:t>and</a:t>
            </a:r>
            <a:r>
              <a:rPr dirty="0" sz="2800" spc="-30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E36C09"/>
                </a:solidFill>
                <a:latin typeface="Times New Roman"/>
                <a:cs typeface="Times New Roman"/>
              </a:rPr>
              <a:t>Proposition </a:t>
            </a:r>
            <a:r>
              <a:rPr dirty="0" sz="2800" spc="-685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E36C09"/>
                </a:solidFill>
                <a:latin typeface="Times New Roman"/>
                <a:cs typeface="Times New Roman"/>
              </a:rPr>
              <a:t>5.Dataset Description </a:t>
            </a:r>
            <a:r>
              <a:rPr dirty="0" sz="2800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E36C09"/>
                </a:solidFill>
                <a:latin typeface="Times New Roman"/>
                <a:cs typeface="Times New Roman"/>
              </a:rPr>
              <a:t>6</a:t>
            </a:r>
            <a:r>
              <a:rPr dirty="0" sz="2800" spc="-10">
                <a:solidFill>
                  <a:srgbClr val="E36C09"/>
                </a:solidFill>
                <a:latin typeface="Times New Roman"/>
                <a:cs typeface="Times New Roman"/>
              </a:rPr>
              <a:t>.</a:t>
            </a:r>
            <a:r>
              <a:rPr dirty="0" sz="2800" spc="-5">
                <a:solidFill>
                  <a:srgbClr val="E36C09"/>
                </a:solidFill>
                <a:latin typeface="Times New Roman"/>
                <a:cs typeface="Times New Roman"/>
              </a:rPr>
              <a:t>Mo</a:t>
            </a:r>
            <a:r>
              <a:rPr dirty="0" sz="2800">
                <a:solidFill>
                  <a:srgbClr val="E36C09"/>
                </a:solidFill>
                <a:latin typeface="Times New Roman"/>
                <a:cs typeface="Times New Roman"/>
              </a:rPr>
              <a:t>d</a:t>
            </a:r>
            <a:r>
              <a:rPr dirty="0" sz="2800" spc="-5">
                <a:solidFill>
                  <a:srgbClr val="E36C09"/>
                </a:solidFill>
                <a:latin typeface="Times New Roman"/>
                <a:cs typeface="Times New Roman"/>
              </a:rPr>
              <a:t>elli</a:t>
            </a:r>
            <a:r>
              <a:rPr dirty="0" sz="2800">
                <a:solidFill>
                  <a:srgbClr val="E36C09"/>
                </a:solidFill>
                <a:latin typeface="Times New Roman"/>
                <a:cs typeface="Times New Roman"/>
              </a:rPr>
              <a:t>n</a:t>
            </a:r>
            <a:r>
              <a:rPr dirty="0" sz="2800" spc="-5">
                <a:solidFill>
                  <a:srgbClr val="E36C09"/>
                </a:solidFill>
                <a:latin typeface="Times New Roman"/>
                <a:cs typeface="Times New Roman"/>
              </a:rPr>
              <a:t>g</a:t>
            </a:r>
            <a:r>
              <a:rPr dirty="0" sz="2800" spc="-180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E36C09"/>
                </a:solidFill>
                <a:latin typeface="Times New Roman"/>
                <a:cs typeface="Times New Roman"/>
              </a:rPr>
              <a:t>Ap</a:t>
            </a:r>
            <a:r>
              <a:rPr dirty="0" sz="2800">
                <a:solidFill>
                  <a:srgbClr val="E36C09"/>
                </a:solidFill>
                <a:latin typeface="Times New Roman"/>
                <a:cs typeface="Times New Roman"/>
              </a:rPr>
              <a:t>p</a:t>
            </a:r>
            <a:r>
              <a:rPr dirty="0" sz="2800" spc="-5">
                <a:solidFill>
                  <a:srgbClr val="E36C09"/>
                </a:solidFill>
                <a:latin typeface="Times New Roman"/>
                <a:cs typeface="Times New Roman"/>
              </a:rPr>
              <a:t>r</a:t>
            </a:r>
            <a:r>
              <a:rPr dirty="0" sz="2800">
                <a:solidFill>
                  <a:srgbClr val="E36C09"/>
                </a:solidFill>
                <a:latin typeface="Times New Roman"/>
                <a:cs typeface="Times New Roman"/>
              </a:rPr>
              <a:t>o</a:t>
            </a:r>
            <a:r>
              <a:rPr dirty="0" sz="2800" spc="-5">
                <a:solidFill>
                  <a:srgbClr val="E36C09"/>
                </a:solidFill>
                <a:latin typeface="Times New Roman"/>
                <a:cs typeface="Times New Roman"/>
              </a:rPr>
              <a:t>a</a:t>
            </a:r>
            <a:r>
              <a:rPr dirty="0" sz="2800" spc="-20">
                <a:solidFill>
                  <a:srgbClr val="E36C09"/>
                </a:solidFill>
                <a:latin typeface="Times New Roman"/>
                <a:cs typeface="Times New Roman"/>
              </a:rPr>
              <a:t>c</a:t>
            </a:r>
            <a:r>
              <a:rPr dirty="0" sz="2800" spc="-5">
                <a:solidFill>
                  <a:srgbClr val="E36C09"/>
                </a:solidFill>
                <a:latin typeface="Times New Roman"/>
                <a:cs typeface="Times New Roman"/>
              </a:rPr>
              <a:t>h  </a:t>
            </a:r>
            <a:r>
              <a:rPr dirty="0" sz="2800" spc="-5">
                <a:solidFill>
                  <a:srgbClr val="E36C09"/>
                </a:solidFill>
                <a:latin typeface="Times New Roman"/>
                <a:cs typeface="Times New Roman"/>
              </a:rPr>
              <a:t>7.Results</a:t>
            </a:r>
            <a:r>
              <a:rPr dirty="0" sz="2800" spc="-15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E36C09"/>
                </a:solidFill>
                <a:latin typeface="Times New Roman"/>
                <a:cs typeface="Times New Roman"/>
              </a:rPr>
              <a:t>and</a:t>
            </a:r>
            <a:r>
              <a:rPr dirty="0" sz="2800" spc="5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E36C09"/>
                </a:solidFill>
                <a:latin typeface="Times New Roman"/>
                <a:cs typeface="Times New Roman"/>
              </a:rPr>
              <a:t>Discussion </a:t>
            </a:r>
            <a:r>
              <a:rPr dirty="0" sz="2800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E36C09"/>
                </a:solidFill>
                <a:latin typeface="Times New Roman"/>
                <a:cs typeface="Times New Roman"/>
              </a:rPr>
              <a:t>8.Conclusion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2"/>
          <p:cNvSpPr/>
          <p:nvPr/>
        </p:nvSpPr>
        <p:spPr>
          <a:xfrm>
            <a:off x="10582275" y="549592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grpSp>
        <p:nvGrpSpPr>
          <p:cNvPr id="30" name="object 3"/>
          <p:cNvGrpSpPr/>
          <p:nvPr/>
        </p:nvGrpSpPr>
        <p:grpSpPr>
          <a:xfrm>
            <a:off x="9220200" y="3067050"/>
            <a:ext cx="2762250" cy="3257550"/>
            <a:chOff x="9220200" y="3067050"/>
            <a:chExt cx="2762250" cy="3257550"/>
          </a:xfrm>
        </p:grpSpPr>
        <p:sp>
          <p:nvSpPr>
            <p:cNvPr id="1048638" name="object 4"/>
            <p:cNvSpPr/>
            <p:nvPr/>
          </p:nvSpPr>
          <p:spPr>
            <a:xfrm>
              <a:off x="10582275" y="602932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9220200" y="3067050"/>
              <a:ext cx="2762250" cy="3257550"/>
            </a:xfrm>
            <a:prstGeom prst="rect"/>
          </p:spPr>
        </p:pic>
      </p:grpSp>
      <p:sp>
        <p:nvSpPr>
          <p:cNvPr id="1048639" name="object 6"/>
          <p:cNvSpPr txBox="1">
            <a:spLocks noGrp="1"/>
          </p:cNvSpPr>
          <p:nvPr>
            <p:ph type="title"/>
          </p:nvPr>
        </p:nvSpPr>
        <p:spPr>
          <a:xfrm>
            <a:off x="675843" y="522224"/>
            <a:ext cx="5628640" cy="6343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  <a:tabLst>
                <a:tab algn="l" pos="2728595"/>
              </a:tabLst>
            </a:pPr>
            <a:r>
              <a:rPr dirty="0" sz="4250" spc="-30"/>
              <a:t>P</a:t>
            </a:r>
            <a:r>
              <a:rPr dirty="0" sz="4250" spc="-5"/>
              <a:t>R</a:t>
            </a:r>
            <a:r>
              <a:rPr dirty="0" sz="4250" spc="10"/>
              <a:t>O</a:t>
            </a:r>
            <a:r>
              <a:rPr dirty="0" sz="4250" spc="15"/>
              <a:t>B</a:t>
            </a:r>
            <a:r>
              <a:rPr dirty="0" sz="4250" spc="55"/>
              <a:t>L</a:t>
            </a:r>
            <a:r>
              <a:rPr dirty="0" sz="4250" spc="-35"/>
              <a:t>E</a:t>
            </a:r>
            <a:r>
              <a:rPr dirty="0" sz="4250" spc="-5"/>
              <a:t>M</a:t>
            </a:r>
            <a:r>
              <a:rPr dirty="0" sz="4250"/>
              <a:t>	</a:t>
            </a:r>
            <a:r>
              <a:rPr dirty="0" sz="4250" spc="5"/>
              <a:t>S</a:t>
            </a:r>
            <a:r>
              <a:rPr dirty="0" sz="4250" spc="-375"/>
              <a:t>T</a:t>
            </a:r>
            <a:r>
              <a:rPr dirty="0" sz="4250" spc="-380"/>
              <a:t>A</a:t>
            </a:r>
            <a:r>
              <a:rPr dirty="0" sz="4250" spc="10"/>
              <a:t>T</a:t>
            </a:r>
            <a:r>
              <a:rPr dirty="0" sz="4250" spc="-25"/>
              <a:t>E</a:t>
            </a:r>
            <a:r>
              <a:rPr dirty="0" sz="4250" spc="-30"/>
              <a:t>M</a:t>
            </a:r>
            <a:r>
              <a:rPr dirty="0" sz="4250" spc="-35"/>
              <a:t>E</a:t>
            </a:r>
            <a:r>
              <a:rPr dirty="0" sz="4250"/>
              <a:t>NT</a:t>
            </a:r>
            <a:endParaRPr sz="4250"/>
          </a:p>
        </p:txBody>
      </p:sp>
      <p:pic>
        <p:nvPicPr>
          <p:cNvPr id="2097160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40" name="object 8"/>
          <p:cNvSpPr txBox="1"/>
          <p:nvPr/>
        </p:nvSpPr>
        <p:spPr>
          <a:xfrm>
            <a:off x="755091" y="1385061"/>
            <a:ext cx="8354695" cy="368363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1828800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Our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 current</a:t>
            </a:r>
            <a:r>
              <a:rPr dirty="0" sz="2400" spc="-1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E36C09"/>
                </a:solidFill>
                <a:latin typeface="Calibri"/>
                <a:cs typeface="Calibri"/>
              </a:rPr>
              <a:t>system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E36C09"/>
                </a:solidFill>
                <a:latin typeface="Calibri"/>
                <a:cs typeface="Calibri"/>
              </a:rPr>
              <a:t>suffers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E36C09"/>
                </a:solidFill>
                <a:latin typeface="Calibri"/>
                <a:cs typeface="Calibri"/>
              </a:rPr>
              <a:t>from</a:t>
            </a:r>
            <a:r>
              <a:rPr dirty="0" sz="2400" spc="-2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significant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performance</a:t>
            </a:r>
            <a:r>
              <a:rPr dirty="0" sz="2400" spc="-1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issues,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including</a:t>
            </a:r>
            <a:r>
              <a:rPr dirty="0" sz="2400" spc="-1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slow</a:t>
            </a:r>
            <a:r>
              <a:rPr dirty="0" sz="2400" spc="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response</a:t>
            </a:r>
            <a:r>
              <a:rPr dirty="0" sz="2400" spc="1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times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and</a:t>
            </a:r>
            <a:r>
              <a:rPr dirty="0" sz="2400" spc="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frequent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downtime.</a:t>
            </a:r>
            <a:r>
              <a:rPr dirty="0" sz="2400" spc="-2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These</a:t>
            </a:r>
            <a:r>
              <a:rPr dirty="0" sz="2400" spc="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problems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lead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E36C09"/>
                </a:solidFill>
                <a:latin typeface="Calibri"/>
                <a:cs typeface="Calibri"/>
              </a:rPr>
              <a:t>to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decreased user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satisfaction,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lower </a:t>
            </a:r>
            <a:r>
              <a:rPr dirty="0" sz="2400" spc="-20">
                <a:solidFill>
                  <a:srgbClr val="E36C09"/>
                </a:solidFill>
                <a:latin typeface="Calibri"/>
                <a:cs typeface="Calibri"/>
              </a:rPr>
              <a:t>productivity,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and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increased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operational costs.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The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lack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of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detailed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performance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analysis </a:t>
            </a:r>
            <a:r>
              <a:rPr dirty="0" sz="2400" spc="-15">
                <a:solidFill>
                  <a:srgbClr val="E36C09"/>
                </a:solidFill>
                <a:latin typeface="Calibri"/>
                <a:cs typeface="Calibri"/>
              </a:rPr>
              <a:t>makes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it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difficult </a:t>
            </a:r>
            <a:r>
              <a:rPr dirty="0" sz="2400" spc="-15">
                <a:solidFill>
                  <a:srgbClr val="E36C09"/>
                </a:solidFill>
                <a:latin typeface="Calibri"/>
                <a:cs typeface="Calibri"/>
              </a:rPr>
              <a:t>to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pinpoint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the </a:t>
            </a:r>
            <a:r>
              <a:rPr dirty="0" sz="2400" spc="-15">
                <a:solidFill>
                  <a:srgbClr val="E36C09"/>
                </a:solidFill>
                <a:latin typeface="Calibri"/>
                <a:cs typeface="Calibri"/>
              </a:rPr>
              <a:t>root </a:t>
            </a:r>
            <a:r>
              <a:rPr dirty="0" sz="2400" spc="-53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causes of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these</a:t>
            </a:r>
            <a:r>
              <a:rPr dirty="0" sz="2400" spc="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inefficiencies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and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implement</a:t>
            </a:r>
            <a:r>
              <a:rPr dirty="0" sz="2400" spc="-3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E36C09"/>
                </a:solidFill>
                <a:latin typeface="Calibri"/>
                <a:cs typeface="Calibri"/>
              </a:rPr>
              <a:t>effective</a:t>
            </a:r>
            <a:r>
              <a:rPr dirty="0" sz="2400" spc="1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solutions.</a:t>
            </a:r>
            <a:endParaRPr sz="2400">
              <a:latin typeface="Calibri"/>
              <a:cs typeface="Calibri"/>
            </a:endParaRPr>
          </a:p>
          <a:p>
            <a:pPr marL="12700" marR="542290">
              <a:lnSpc>
                <a:spcPct val="100000"/>
              </a:lnSpc>
              <a:spcBef>
                <a:spcPts val="5"/>
              </a:spcBef>
            </a:pPr>
            <a:r>
              <a:rPr dirty="0" sz="2400" spc="-20">
                <a:solidFill>
                  <a:srgbClr val="E36C09"/>
                </a:solidFill>
                <a:latin typeface="Calibri"/>
                <a:cs typeface="Calibri"/>
              </a:rPr>
              <a:t>Therefore,</a:t>
            </a:r>
            <a:r>
              <a:rPr dirty="0" sz="2400" spc="2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comprehensive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performance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analysis</a:t>
            </a:r>
            <a:r>
              <a:rPr dirty="0" sz="2400" spc="-2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is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needed </a:t>
            </a:r>
            <a:r>
              <a:rPr dirty="0" sz="2400" spc="-15">
                <a:solidFill>
                  <a:srgbClr val="E36C09"/>
                </a:solidFill>
                <a:latin typeface="Calibri"/>
                <a:cs typeface="Calibri"/>
              </a:rPr>
              <a:t>to </a:t>
            </a:r>
            <a:r>
              <a:rPr dirty="0" sz="2400" spc="-52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identify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and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address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specific </a:t>
            </a:r>
            <a:r>
              <a:rPr dirty="0" sz="2400" spc="-20">
                <a:solidFill>
                  <a:srgbClr val="E36C09"/>
                </a:solidFill>
                <a:latin typeface="Calibri"/>
                <a:cs typeface="Calibri"/>
              </a:rPr>
              <a:t>factors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contributing </a:t>
            </a:r>
            <a:r>
              <a:rPr dirty="0" sz="2400" spc="-15">
                <a:solidFill>
                  <a:srgbClr val="E36C09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these </a:t>
            </a:r>
            <a:r>
              <a:rPr dirty="0" sz="2400" spc="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performance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issues,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ultimately improving </a:t>
            </a:r>
            <a:r>
              <a:rPr dirty="0" sz="2400" spc="-25">
                <a:solidFill>
                  <a:srgbClr val="E36C09"/>
                </a:solidFill>
                <a:latin typeface="Calibri"/>
                <a:cs typeface="Calibri"/>
              </a:rPr>
              <a:t>system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reliability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and </a:t>
            </a:r>
            <a:r>
              <a:rPr dirty="0" sz="2400" spc="-53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user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experience</a:t>
            </a:r>
            <a:r>
              <a:rPr dirty="0" sz="1800" spc="-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4864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4445" vert="horz" wrap="square">
            <a:spAutoFit/>
          </a:bodyPr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grpSp>
        <p:nvGrpSpPr>
          <p:cNvPr id="32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4" name="object 6"/>
          <p:cNvSpPr txBox="1">
            <a:spLocks noGrp="1"/>
          </p:cNvSpPr>
          <p:nvPr>
            <p:ph type="title"/>
          </p:nvPr>
        </p:nvSpPr>
        <p:spPr>
          <a:xfrm>
            <a:off x="739241" y="818514"/>
            <a:ext cx="5255260" cy="6343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  <a:tabLst>
                <a:tab algn="l" pos="2643505"/>
              </a:tabLst>
            </a:pPr>
            <a:r>
              <a:rPr dirty="0" sz="4250" spc="-5"/>
              <a:t>PRO</a:t>
            </a:r>
            <a:r>
              <a:rPr dirty="0" sz="4250"/>
              <a:t>J</a:t>
            </a:r>
            <a:r>
              <a:rPr dirty="0" sz="4250" spc="-5"/>
              <a:t>ECT</a:t>
            </a:r>
            <a:r>
              <a:rPr dirty="0" sz="4250"/>
              <a:t>	</a:t>
            </a:r>
            <a:r>
              <a:rPr dirty="0" sz="4250" spc="-30"/>
              <a:t>OV</a:t>
            </a:r>
            <a:r>
              <a:rPr dirty="0" sz="4250" spc="-35"/>
              <a:t>E</a:t>
            </a:r>
            <a:r>
              <a:rPr dirty="0" sz="4250" spc="-30"/>
              <a:t>RV</a:t>
            </a:r>
            <a:r>
              <a:rPr dirty="0" sz="4250" spc="-25"/>
              <a:t>I</a:t>
            </a:r>
            <a:r>
              <a:rPr dirty="0" sz="4250" spc="-35"/>
              <a:t>E</a:t>
            </a:r>
            <a:r>
              <a:rPr dirty="0" sz="4250" spc="-5"/>
              <a:t>W</a:t>
            </a:r>
            <a:endParaRPr sz="4250"/>
          </a:p>
        </p:txBody>
      </p:sp>
      <p:pic>
        <p:nvPicPr>
          <p:cNvPr id="2097162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45" name="object 8"/>
          <p:cNvSpPr txBox="1"/>
          <p:nvPr/>
        </p:nvSpPr>
        <p:spPr>
          <a:xfrm>
            <a:off x="1069339" y="1765757"/>
            <a:ext cx="7713345" cy="36855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914400" marL="12700" marR="5080">
              <a:lnSpc>
                <a:spcPct val="100099"/>
              </a:lnSpc>
              <a:spcBef>
                <a:spcPts val="100"/>
              </a:spcBef>
            </a:pP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project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aims </a:t>
            </a:r>
            <a:r>
              <a:rPr dirty="0" sz="2400" spc="-15">
                <a:solidFill>
                  <a:srgbClr val="E36C09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enhance </a:t>
            </a:r>
            <a:r>
              <a:rPr dirty="0" sz="2400" spc="-25">
                <a:solidFill>
                  <a:srgbClr val="E36C09"/>
                </a:solidFill>
                <a:latin typeface="Calibri"/>
                <a:cs typeface="Calibri"/>
              </a:rPr>
              <a:t>system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performance by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 conducting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a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thorough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performance analysis. This analysis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will </a:t>
            </a:r>
            <a:r>
              <a:rPr dirty="0" sz="2400" spc="-53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E36C09"/>
                </a:solidFill>
                <a:latin typeface="Calibri"/>
                <a:cs typeface="Calibri"/>
              </a:rPr>
              <a:t>focus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on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identifying</a:t>
            </a:r>
            <a:r>
              <a:rPr dirty="0" sz="2400" spc="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bottlenecks,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inefficiencies,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and </a:t>
            </a:r>
            <a:r>
              <a:rPr dirty="0" sz="2400" spc="-15">
                <a:solidFill>
                  <a:srgbClr val="E36C09"/>
                </a:solidFill>
                <a:latin typeface="Calibri"/>
                <a:cs typeface="Calibri"/>
              </a:rPr>
              <a:t>failure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 points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within the </a:t>
            </a:r>
            <a:r>
              <a:rPr dirty="0" sz="2400" spc="-20">
                <a:solidFill>
                  <a:srgbClr val="E36C09"/>
                </a:solidFill>
                <a:latin typeface="Calibri"/>
                <a:cs typeface="Calibri"/>
              </a:rPr>
              <a:t>system.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By leveraging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advanced monitoring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tools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and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performance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metrics, </a:t>
            </a:r>
            <a:r>
              <a:rPr dirty="0" sz="2400" spc="-15">
                <a:solidFill>
                  <a:srgbClr val="E36C09"/>
                </a:solidFill>
                <a:latin typeface="Calibri"/>
                <a:cs typeface="Calibri"/>
              </a:rPr>
              <a:t>we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will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pinpoint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the </a:t>
            </a:r>
            <a:r>
              <a:rPr dirty="0" sz="2400" spc="-15">
                <a:solidFill>
                  <a:srgbClr val="E36C09"/>
                </a:solidFill>
                <a:latin typeface="Calibri"/>
                <a:cs typeface="Calibri"/>
              </a:rPr>
              <a:t>root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causes of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current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issues and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implement </a:t>
            </a:r>
            <a:r>
              <a:rPr dirty="0" sz="2400" spc="-15">
                <a:solidFill>
                  <a:srgbClr val="E36C09"/>
                </a:solidFill>
                <a:latin typeface="Calibri"/>
                <a:cs typeface="Calibri"/>
              </a:rPr>
              <a:t>targeted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optimizations. The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goal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is </a:t>
            </a:r>
            <a:r>
              <a:rPr dirty="0" sz="2400" spc="-15">
                <a:solidFill>
                  <a:srgbClr val="E36C09"/>
                </a:solidFill>
                <a:latin typeface="Calibri"/>
                <a:cs typeface="Calibri"/>
              </a:rPr>
              <a:t>to improve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response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times,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increase </a:t>
            </a:r>
            <a:r>
              <a:rPr dirty="0" sz="2400" spc="-53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E36C09"/>
                </a:solidFill>
                <a:latin typeface="Calibri"/>
                <a:cs typeface="Calibri"/>
              </a:rPr>
              <a:t>system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E36C09"/>
                </a:solidFill>
                <a:latin typeface="Calibri"/>
                <a:cs typeface="Calibri"/>
              </a:rPr>
              <a:t>reliability,</a:t>
            </a:r>
            <a:r>
              <a:rPr dirty="0" sz="2400" spc="-2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and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boost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E36C09"/>
                </a:solidFill>
                <a:latin typeface="Calibri"/>
                <a:cs typeface="Calibri"/>
              </a:rPr>
              <a:t>overall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 user</a:t>
            </a:r>
            <a:r>
              <a:rPr dirty="0" sz="2400" spc="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satisfaction.</a:t>
            </a:r>
            <a:r>
              <a:rPr dirty="0" sz="2400" spc="-1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This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initiative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will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 ensure</a:t>
            </a:r>
            <a:r>
              <a:rPr dirty="0" sz="2400" spc="2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that</a:t>
            </a:r>
            <a:r>
              <a:rPr dirty="0" sz="2400" spc="-1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the</a:t>
            </a:r>
            <a:r>
              <a:rPr dirty="0" sz="2400" spc="1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E36C09"/>
                </a:solidFill>
                <a:latin typeface="Calibri"/>
                <a:cs typeface="Calibri"/>
              </a:rPr>
              <a:t>system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E36C09"/>
                </a:solidFill>
                <a:latin typeface="Calibri"/>
                <a:cs typeface="Calibri"/>
              </a:rPr>
              <a:t>operates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E36C09"/>
                </a:solidFill>
                <a:latin typeface="Calibri"/>
                <a:cs typeface="Calibri"/>
              </a:rPr>
              <a:t>efficiently, </a:t>
            </a:r>
            <a:r>
              <a:rPr dirty="0" sz="2400" spc="-1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scales</a:t>
            </a:r>
            <a:r>
              <a:rPr dirty="0" sz="2400" spc="-2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E36C09"/>
                </a:solidFill>
                <a:latin typeface="Calibri"/>
                <a:cs typeface="Calibri"/>
              </a:rPr>
              <a:t>effectively,</a:t>
            </a:r>
            <a:r>
              <a:rPr dirty="0" sz="2400">
                <a:solidFill>
                  <a:srgbClr val="E36C09"/>
                </a:solidFill>
                <a:latin typeface="Calibri"/>
                <a:cs typeface="Calibri"/>
              </a:rPr>
              <a:t> and meets</a:t>
            </a:r>
            <a:r>
              <a:rPr dirty="0" sz="2400" spc="-2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Calibri"/>
                <a:cs typeface="Calibri"/>
              </a:rPr>
              <a:t>user</a:t>
            </a:r>
            <a:r>
              <a:rPr dirty="0" sz="2400" spc="5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E36C09"/>
                </a:solidFill>
                <a:latin typeface="Calibri"/>
                <a:cs typeface="Calibri"/>
              </a:rPr>
              <a:t>expectations</a:t>
            </a:r>
            <a:r>
              <a:rPr dirty="0" sz="2400" spc="-15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4864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4445" vert="horz" wrap="square">
            <a:spAutoFit/>
          </a:bodyPr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WHO</a:t>
            </a:r>
            <a:r>
              <a:rPr dirty="0" spc="-240"/>
              <a:t> </a:t>
            </a:r>
            <a:r>
              <a:rPr dirty="0" spc="-10"/>
              <a:t>ARE</a:t>
            </a:r>
            <a:r>
              <a:rPr dirty="0" spc="-45"/>
              <a:t> </a:t>
            </a:r>
            <a:r>
              <a:rPr dirty="0" spc="-10"/>
              <a:t>THE</a:t>
            </a:r>
            <a:r>
              <a:rPr dirty="0" spc="-25"/>
              <a:t> </a:t>
            </a:r>
            <a:r>
              <a:rPr dirty="0"/>
              <a:t>END</a:t>
            </a:r>
            <a:r>
              <a:rPr dirty="0" spc="-50"/>
              <a:t> </a:t>
            </a:r>
            <a:r>
              <a:rPr dirty="0" spc="-10"/>
              <a:t>USERS?</a:t>
            </a:r>
          </a:p>
        </p:txBody>
      </p:sp>
      <p:pic>
        <p:nvPicPr>
          <p:cNvPr id="2097163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48" name="object 4"/>
          <p:cNvSpPr txBox="1">
            <a:spLocks noGrp="1"/>
          </p:cNvSpPr>
          <p:nvPr>
            <p:ph type="body" idx="1"/>
          </p:nvPr>
        </p:nvSpPr>
        <p:spPr>
          <a:xfrm>
            <a:off x="823975" y="1063244"/>
            <a:ext cx="6046470" cy="443293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107950" marL="120014">
              <a:lnSpc>
                <a:spcPct val="100000"/>
              </a:lnSpc>
              <a:spcBef>
                <a:spcPts val="100"/>
              </a:spcBef>
              <a:buSzPct val="95833"/>
              <a:buFont typeface="Arial MT"/>
              <a:buChar char="•"/>
              <a:tabLst>
                <a:tab algn="l" pos="120650"/>
              </a:tabLst>
            </a:pPr>
            <a:r>
              <a:rPr dirty="0" spc="-10"/>
              <a:t>System</a:t>
            </a:r>
            <a:r>
              <a:rPr dirty="0" spc="-60"/>
              <a:t> </a:t>
            </a:r>
            <a:r>
              <a:rPr dirty="0" spc="-5"/>
              <a:t>Administrators:</a:t>
            </a:r>
          </a:p>
          <a:p>
            <a:pPr indent="993140" marL="12700" marR="165100">
              <a:lnSpc>
                <a:spcPct val="100000"/>
              </a:lnSpc>
            </a:pPr>
            <a:r>
              <a:rPr b="0" dirty="0" spc="-5">
                <a:solidFill>
                  <a:srgbClr val="E36C09"/>
                </a:solidFill>
                <a:latin typeface="Arial MT"/>
                <a:cs typeface="Arial MT"/>
              </a:rPr>
              <a:t>They</a:t>
            </a:r>
            <a:r>
              <a:rPr b="0" dirty="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 spc="-5">
                <a:solidFill>
                  <a:srgbClr val="E36C09"/>
                </a:solidFill>
                <a:latin typeface="Arial MT"/>
                <a:cs typeface="Arial MT"/>
              </a:rPr>
              <a:t>need</a:t>
            </a:r>
            <a:r>
              <a:rPr b="0" dirty="0" spc="1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E36C09"/>
                </a:solidFill>
                <a:latin typeface="Arial MT"/>
                <a:cs typeface="Arial MT"/>
              </a:rPr>
              <a:t>performance</a:t>
            </a:r>
            <a:r>
              <a:rPr b="0" dirty="0" spc="5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 spc="-5">
                <a:solidFill>
                  <a:srgbClr val="E36C09"/>
                </a:solidFill>
                <a:latin typeface="Arial MT"/>
                <a:cs typeface="Arial MT"/>
              </a:rPr>
              <a:t>analysis</a:t>
            </a:r>
            <a:r>
              <a:rPr b="0" dirty="0" spc="2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E36C09"/>
                </a:solidFill>
                <a:latin typeface="Arial MT"/>
                <a:cs typeface="Arial MT"/>
              </a:rPr>
              <a:t>to </a:t>
            </a:r>
            <a:r>
              <a:rPr b="0" dirty="0" spc="5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 spc="-5">
                <a:solidFill>
                  <a:srgbClr val="E36C09"/>
                </a:solidFill>
                <a:latin typeface="Arial MT"/>
                <a:cs typeface="Arial MT"/>
              </a:rPr>
              <a:t>monitor</a:t>
            </a:r>
            <a:r>
              <a:rPr b="0" dirty="0" spc="1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E36C09"/>
                </a:solidFill>
                <a:latin typeface="Arial MT"/>
                <a:cs typeface="Arial MT"/>
              </a:rPr>
              <a:t>system</a:t>
            </a:r>
            <a:r>
              <a:rPr b="0" dirty="0" spc="-1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 spc="-5">
                <a:solidFill>
                  <a:srgbClr val="E36C09"/>
                </a:solidFill>
                <a:latin typeface="Arial MT"/>
                <a:cs typeface="Arial MT"/>
              </a:rPr>
              <a:t>health,</a:t>
            </a:r>
            <a:r>
              <a:rPr b="0" dirty="0" spc="2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 spc="-5">
                <a:solidFill>
                  <a:srgbClr val="E36C09"/>
                </a:solidFill>
                <a:latin typeface="Arial MT"/>
                <a:cs typeface="Arial MT"/>
              </a:rPr>
              <a:t>troubleshoot</a:t>
            </a:r>
            <a:r>
              <a:rPr b="0" dirty="0" spc="15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 spc="-5">
                <a:solidFill>
                  <a:srgbClr val="E36C09"/>
                </a:solidFill>
                <a:latin typeface="Arial MT"/>
                <a:cs typeface="Arial MT"/>
              </a:rPr>
              <a:t>issues, </a:t>
            </a:r>
            <a:r>
              <a:rPr b="0" dirty="0" spc="-65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 spc="-5">
                <a:solidFill>
                  <a:srgbClr val="E36C09"/>
                </a:solidFill>
                <a:latin typeface="Arial MT"/>
                <a:cs typeface="Arial MT"/>
              </a:rPr>
              <a:t>and</a:t>
            </a:r>
            <a:r>
              <a:rPr b="0" dirty="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 spc="-5">
                <a:solidFill>
                  <a:srgbClr val="E36C09"/>
                </a:solidFill>
                <a:latin typeface="Arial MT"/>
                <a:cs typeface="Arial MT"/>
              </a:rPr>
              <a:t>ensure</a:t>
            </a:r>
            <a:r>
              <a:rPr b="0" dirty="0">
                <a:solidFill>
                  <a:srgbClr val="E36C09"/>
                </a:solidFill>
                <a:latin typeface="Arial MT"/>
                <a:cs typeface="Arial MT"/>
              </a:rPr>
              <a:t> smooth </a:t>
            </a:r>
            <a:r>
              <a:rPr b="0" dirty="0" spc="-5">
                <a:solidFill>
                  <a:srgbClr val="E36C09"/>
                </a:solidFill>
                <a:latin typeface="Arial MT"/>
                <a:cs typeface="Arial MT"/>
              </a:rPr>
              <a:t>operations</a:t>
            </a:r>
            <a:r>
              <a:rPr b="0" dirty="0" spc="-5">
                <a:latin typeface="Arial MT"/>
                <a:cs typeface="Arial MT"/>
              </a:rPr>
              <a:t>.</a:t>
            </a:r>
          </a:p>
          <a:p>
            <a:pPr indent="-107950" marL="120014">
              <a:lnSpc>
                <a:spcPct val="100000"/>
              </a:lnSpc>
              <a:buSzPct val="95833"/>
              <a:buFont typeface="Arial MT"/>
              <a:buChar char="•"/>
              <a:tabLst>
                <a:tab algn="l" pos="120650"/>
              </a:tabLst>
            </a:pPr>
            <a:r>
              <a:rPr dirty="0" spc="-5"/>
              <a:t>Developers:</a:t>
            </a:r>
          </a:p>
          <a:p>
            <a:pPr indent="914400" marL="12700" marR="9525">
              <a:lnSpc>
                <a:spcPct val="100000"/>
              </a:lnSpc>
            </a:pPr>
            <a:r>
              <a:rPr b="0" dirty="0">
                <a:solidFill>
                  <a:srgbClr val="E36C09"/>
                </a:solidFill>
                <a:latin typeface="Arial MT"/>
                <a:cs typeface="Arial MT"/>
              </a:rPr>
              <a:t>They</a:t>
            </a:r>
            <a:r>
              <a:rPr b="0" dirty="0" spc="-5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E36C09"/>
                </a:solidFill>
                <a:latin typeface="Arial MT"/>
                <a:cs typeface="Arial MT"/>
              </a:rPr>
              <a:t>require</a:t>
            </a:r>
            <a:r>
              <a:rPr b="0" dirty="0" spc="2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 spc="-5">
                <a:solidFill>
                  <a:srgbClr val="E36C09"/>
                </a:solidFill>
                <a:latin typeface="Arial MT"/>
                <a:cs typeface="Arial MT"/>
              </a:rPr>
              <a:t>insights</a:t>
            </a:r>
            <a:r>
              <a:rPr b="0" dirty="0" spc="25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E36C09"/>
                </a:solidFill>
                <a:latin typeface="Arial MT"/>
                <a:cs typeface="Arial MT"/>
              </a:rPr>
              <a:t>from </a:t>
            </a:r>
            <a:r>
              <a:rPr b="0" dirty="0" spc="5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 spc="-5">
                <a:solidFill>
                  <a:srgbClr val="E36C09"/>
                </a:solidFill>
                <a:latin typeface="Arial MT"/>
                <a:cs typeface="Arial MT"/>
              </a:rPr>
              <a:t>performance</a:t>
            </a:r>
            <a:r>
              <a:rPr b="0" dirty="0" spc="5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 spc="-5">
                <a:solidFill>
                  <a:srgbClr val="E36C09"/>
                </a:solidFill>
                <a:latin typeface="Arial MT"/>
                <a:cs typeface="Arial MT"/>
              </a:rPr>
              <a:t>analysis</a:t>
            </a:r>
            <a:r>
              <a:rPr b="0" dirty="0" spc="25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E36C09"/>
                </a:solidFill>
                <a:latin typeface="Arial MT"/>
                <a:cs typeface="Arial MT"/>
              </a:rPr>
              <a:t>to</a:t>
            </a:r>
            <a:r>
              <a:rPr b="0" dirty="0" spc="5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 spc="-5">
                <a:solidFill>
                  <a:srgbClr val="E36C09"/>
                </a:solidFill>
                <a:latin typeface="Arial MT"/>
                <a:cs typeface="Arial MT"/>
              </a:rPr>
              <a:t>identify</a:t>
            </a:r>
            <a:r>
              <a:rPr b="0" dirty="0" spc="25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 spc="-5">
                <a:solidFill>
                  <a:srgbClr val="E36C09"/>
                </a:solidFill>
                <a:latin typeface="Arial MT"/>
                <a:cs typeface="Arial MT"/>
              </a:rPr>
              <a:t>and </a:t>
            </a:r>
            <a:r>
              <a:rPr b="0" dirty="0">
                <a:solidFill>
                  <a:srgbClr val="E36C09"/>
                </a:solidFill>
                <a:latin typeface="Arial MT"/>
                <a:cs typeface="Arial MT"/>
              </a:rPr>
              <a:t>fix </a:t>
            </a:r>
            <a:r>
              <a:rPr b="0" dirty="0" spc="-5">
                <a:solidFill>
                  <a:srgbClr val="E36C09"/>
                </a:solidFill>
                <a:latin typeface="Arial MT"/>
                <a:cs typeface="Arial MT"/>
              </a:rPr>
              <a:t>code </a:t>
            </a:r>
            <a:r>
              <a:rPr b="0" dirty="0" spc="-65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 spc="-10">
                <a:solidFill>
                  <a:srgbClr val="E36C09"/>
                </a:solidFill>
                <a:latin typeface="Arial MT"/>
                <a:cs typeface="Arial MT"/>
              </a:rPr>
              <a:t>inefficiencies</a:t>
            </a:r>
            <a:r>
              <a:rPr b="0" dirty="0" spc="35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 spc="-5">
                <a:solidFill>
                  <a:srgbClr val="E36C09"/>
                </a:solidFill>
                <a:latin typeface="Arial MT"/>
                <a:cs typeface="Arial MT"/>
              </a:rPr>
              <a:t>and</a:t>
            </a:r>
            <a:r>
              <a:rPr b="0" dirty="0" spc="1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 spc="-5">
                <a:solidFill>
                  <a:srgbClr val="E36C09"/>
                </a:solidFill>
                <a:latin typeface="Arial MT"/>
                <a:cs typeface="Arial MT"/>
              </a:rPr>
              <a:t>optimize</a:t>
            </a:r>
            <a:r>
              <a:rPr b="0" dirty="0" spc="5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 spc="-5">
                <a:solidFill>
                  <a:srgbClr val="E36C09"/>
                </a:solidFill>
                <a:latin typeface="Arial MT"/>
                <a:cs typeface="Arial MT"/>
              </a:rPr>
              <a:t>application </a:t>
            </a:r>
            <a:r>
              <a:rPr b="0" dirty="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 spc="-5">
                <a:solidFill>
                  <a:srgbClr val="E36C09"/>
                </a:solidFill>
                <a:latin typeface="Arial MT"/>
                <a:cs typeface="Arial MT"/>
              </a:rPr>
              <a:t>performance.</a:t>
            </a:r>
          </a:p>
          <a:p>
            <a:pPr indent="-107950" marL="120014">
              <a:lnSpc>
                <a:spcPct val="100000"/>
              </a:lnSpc>
              <a:spcBef>
                <a:spcPts val="5"/>
              </a:spcBef>
              <a:buSzPct val="95833"/>
              <a:buFont typeface="Arial MT"/>
              <a:buChar char="•"/>
              <a:tabLst>
                <a:tab algn="l" pos="120650"/>
              </a:tabLst>
            </a:pPr>
            <a:r>
              <a:rPr dirty="0" spc="-5"/>
              <a:t>Business</a:t>
            </a:r>
            <a:r>
              <a:rPr dirty="0" spc="-114"/>
              <a:t> </a:t>
            </a:r>
            <a:r>
              <a:rPr dirty="0" spc="-5"/>
              <a:t>Analysts:</a:t>
            </a:r>
          </a:p>
          <a:p>
            <a:pPr indent="914400" marL="12700" marR="5080">
              <a:lnSpc>
                <a:spcPct val="100000"/>
              </a:lnSpc>
            </a:pPr>
            <a:r>
              <a:rPr b="0" dirty="0" spc="-5">
                <a:solidFill>
                  <a:srgbClr val="E36C09"/>
                </a:solidFill>
                <a:latin typeface="Arial MT"/>
                <a:cs typeface="Arial MT"/>
              </a:rPr>
              <a:t>They use </a:t>
            </a:r>
            <a:r>
              <a:rPr b="0" dirty="0">
                <a:solidFill>
                  <a:srgbClr val="E36C09"/>
                </a:solidFill>
                <a:latin typeface="Arial MT"/>
                <a:cs typeface="Arial MT"/>
              </a:rPr>
              <a:t>performance </a:t>
            </a:r>
            <a:r>
              <a:rPr b="0" dirty="0" spc="-5">
                <a:solidFill>
                  <a:srgbClr val="E36C09"/>
                </a:solidFill>
                <a:latin typeface="Arial MT"/>
                <a:cs typeface="Arial MT"/>
              </a:rPr>
              <a:t>data </a:t>
            </a:r>
            <a:r>
              <a:rPr b="0" dirty="0">
                <a:solidFill>
                  <a:srgbClr val="E36C09"/>
                </a:solidFill>
                <a:latin typeface="Arial MT"/>
                <a:cs typeface="Arial MT"/>
              </a:rPr>
              <a:t>to assess </a:t>
            </a:r>
            <a:r>
              <a:rPr b="0" dirty="0" spc="-65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E36C09"/>
                </a:solidFill>
                <a:latin typeface="Arial MT"/>
                <a:cs typeface="Arial MT"/>
              </a:rPr>
              <a:t>system</a:t>
            </a:r>
            <a:r>
              <a:rPr b="0" dirty="0" spc="5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 spc="-5">
                <a:solidFill>
                  <a:srgbClr val="E36C09"/>
                </a:solidFill>
                <a:latin typeface="Arial MT"/>
                <a:cs typeface="Arial MT"/>
              </a:rPr>
              <a:t>impact</a:t>
            </a:r>
            <a:r>
              <a:rPr b="0" dirty="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 spc="-5">
                <a:solidFill>
                  <a:srgbClr val="E36C09"/>
                </a:solidFill>
                <a:latin typeface="Arial MT"/>
                <a:cs typeface="Arial MT"/>
              </a:rPr>
              <a:t>on</a:t>
            </a:r>
            <a:r>
              <a:rPr b="0" dirty="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 spc="-5">
                <a:solidFill>
                  <a:srgbClr val="E36C09"/>
                </a:solidFill>
                <a:latin typeface="Arial MT"/>
                <a:cs typeface="Arial MT"/>
              </a:rPr>
              <a:t>business</a:t>
            </a:r>
            <a:r>
              <a:rPr b="0" dirty="0" spc="2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 spc="-5">
                <a:solidFill>
                  <a:srgbClr val="E36C09"/>
                </a:solidFill>
                <a:latin typeface="Arial MT"/>
                <a:cs typeface="Arial MT"/>
              </a:rPr>
              <a:t>processes</a:t>
            </a:r>
            <a:r>
              <a:rPr b="0" dirty="0" spc="1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 spc="-5">
                <a:solidFill>
                  <a:srgbClr val="E36C09"/>
                </a:solidFill>
                <a:latin typeface="Arial MT"/>
                <a:cs typeface="Arial MT"/>
              </a:rPr>
              <a:t>and </a:t>
            </a:r>
            <a:r>
              <a:rPr b="0" dirty="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 spc="-5">
                <a:solidFill>
                  <a:srgbClr val="E36C09"/>
                </a:solidFill>
                <a:latin typeface="Arial MT"/>
                <a:cs typeface="Arial MT"/>
              </a:rPr>
              <a:t>make</a:t>
            </a:r>
            <a:r>
              <a:rPr b="0" dirty="0" spc="-1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E36C09"/>
                </a:solidFill>
                <a:latin typeface="Arial MT"/>
                <a:cs typeface="Arial MT"/>
              </a:rPr>
              <a:t>informed</a:t>
            </a:r>
            <a:r>
              <a:rPr b="0" dirty="0" spc="-1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 spc="-5">
                <a:solidFill>
                  <a:srgbClr val="E36C09"/>
                </a:solidFill>
                <a:latin typeface="Arial MT"/>
                <a:cs typeface="Arial MT"/>
              </a:rPr>
              <a:t>decisions</a:t>
            </a:r>
            <a:r>
              <a:rPr b="0" dirty="0" spc="2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E36C09"/>
                </a:solidFill>
                <a:latin typeface="Arial MT"/>
                <a:cs typeface="Arial MT"/>
              </a:rPr>
              <a:t>for</a:t>
            </a:r>
            <a:r>
              <a:rPr b="0" dirty="0" spc="-2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E36C09"/>
                </a:solidFill>
                <a:latin typeface="Arial MT"/>
                <a:cs typeface="Arial MT"/>
              </a:rPr>
              <a:t>improvements.</a:t>
            </a:r>
          </a:p>
        </p:txBody>
      </p:sp>
      <p:pic>
        <p:nvPicPr>
          <p:cNvPr id="2097164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7010400" y="304800"/>
            <a:ext cx="2556255" cy="2168525"/>
          </a:xfrm>
          <a:prstGeom prst="rect"/>
        </p:spPr>
      </p:pic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7620000" y="3258946"/>
            <a:ext cx="4115688" cy="2280792"/>
          </a:xfrm>
          <a:prstGeom prst="rect"/>
        </p:spPr>
      </p:pic>
      <p:sp>
        <p:nvSpPr>
          <p:cNvPr id="1048649" name="object 7"/>
          <p:cNvSpPr txBox="1"/>
          <p:nvPr/>
        </p:nvSpPr>
        <p:spPr>
          <a:xfrm>
            <a:off x="7242429" y="2499486"/>
            <a:ext cx="1837689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45">
                <a:solidFill>
                  <a:srgbClr val="205868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155">
                <a:solidFill>
                  <a:srgbClr val="205868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145">
                <a:solidFill>
                  <a:srgbClr val="205868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150">
                <a:solidFill>
                  <a:srgbClr val="205868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155">
                <a:solidFill>
                  <a:srgbClr val="205868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145">
                <a:solidFill>
                  <a:srgbClr val="205868"/>
                </a:solidFill>
                <a:latin typeface="Microsoft Sans Serif"/>
                <a:cs typeface="Microsoft Sans Serif"/>
              </a:rPr>
              <a:t>YE</a:t>
            </a:r>
            <a:r>
              <a:rPr dirty="0" sz="2400">
                <a:solidFill>
                  <a:srgbClr val="205868"/>
                </a:solidFill>
                <a:latin typeface="Microsoft Sans Serif"/>
                <a:cs typeface="Microsoft Sans Serif"/>
              </a:rPr>
              <a:t>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04865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4445" vert="horz" wrap="square">
            <a:spAutoFit/>
          </a:bodyPr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</a:t>
            </a:fld>
          </a:p>
        </p:txBody>
      </p:sp>
      <p:sp>
        <p:nvSpPr>
          <p:cNvPr id="1048651" name="object 8"/>
          <p:cNvSpPr txBox="1"/>
          <p:nvPr/>
        </p:nvSpPr>
        <p:spPr>
          <a:xfrm>
            <a:off x="8614409" y="5741619"/>
            <a:ext cx="183324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5">
                <a:solidFill>
                  <a:srgbClr val="205868"/>
                </a:solidFill>
                <a:latin typeface="Microsoft Sans Serif"/>
                <a:cs typeface="Microsoft Sans Serif"/>
              </a:rPr>
              <a:t>EMPLOYER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5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54" name="object 5"/>
          <p:cNvSpPr txBox="1">
            <a:spLocks noGrp="1"/>
          </p:cNvSpPr>
          <p:nvPr>
            <p:ph type="title"/>
          </p:nvPr>
        </p:nvSpPr>
        <p:spPr>
          <a:xfrm>
            <a:off x="557885" y="844753"/>
            <a:ext cx="9460865" cy="57467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/>
              <a:t>O</a:t>
            </a:r>
            <a:r>
              <a:rPr dirty="0" sz="3600" spc="15"/>
              <a:t>U</a:t>
            </a:r>
            <a:r>
              <a:rPr dirty="0" sz="3600"/>
              <a:t>R</a:t>
            </a:r>
            <a:r>
              <a:rPr dirty="0" sz="3600" spc="15"/>
              <a:t> </a:t>
            </a:r>
            <a:r>
              <a:rPr dirty="0" sz="3600" spc="15"/>
              <a:t>S</a:t>
            </a:r>
            <a:r>
              <a:rPr dirty="0" sz="3600" spc="10"/>
              <a:t>O</a:t>
            </a:r>
            <a:r>
              <a:rPr dirty="0" sz="3600" spc="20"/>
              <a:t>L</a:t>
            </a:r>
            <a:r>
              <a:rPr dirty="0" sz="3600" spc="15"/>
              <a:t>U</a:t>
            </a:r>
            <a:r>
              <a:rPr dirty="0" sz="3600" spc="-30"/>
              <a:t>T</a:t>
            </a:r>
            <a:r>
              <a:rPr dirty="0" sz="3600" spc="-45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35"/>
              <a:t> </a:t>
            </a:r>
            <a:r>
              <a:rPr dirty="0" sz="3600" spc="-40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20"/>
              <a:t> </a:t>
            </a:r>
            <a:r>
              <a:rPr dirty="0" sz="3600" spc="-45"/>
              <a:t>I</a:t>
            </a:r>
            <a:r>
              <a:rPr dirty="0" sz="3600" spc="-30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310"/>
              <a:t>V</a:t>
            </a:r>
            <a:r>
              <a:rPr dirty="0" sz="3600" spc="-40"/>
              <a:t>A</a:t>
            </a:r>
            <a:r>
              <a:rPr dirty="0" sz="3600" spc="20"/>
              <a:t>L</a:t>
            </a:r>
            <a:r>
              <a:rPr dirty="0" sz="3600" spc="15"/>
              <a:t>U</a:t>
            </a:r>
            <a:r>
              <a:rPr dirty="0" sz="3600"/>
              <a:t>E</a:t>
            </a:r>
            <a:r>
              <a:rPr dirty="0" sz="3600" spc="-50"/>
              <a:t> </a:t>
            </a:r>
            <a:r>
              <a:rPr dirty="0" sz="3600" spc="-15"/>
              <a:t>P</a:t>
            </a:r>
            <a:r>
              <a:rPr dirty="0" sz="3600" spc="-4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15"/>
              <a:t>S</a:t>
            </a:r>
            <a:r>
              <a:rPr dirty="0" sz="3600" spc="-45"/>
              <a:t>I</a:t>
            </a:r>
            <a:r>
              <a:rPr dirty="0" sz="3600" spc="-35"/>
              <a:t>T</a:t>
            </a:r>
            <a:r>
              <a:rPr dirty="0" sz="3600" spc="-45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sz="3600"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5" name="object 7"/>
          <p:cNvSpPr txBox="1"/>
          <p:nvPr/>
        </p:nvSpPr>
        <p:spPr>
          <a:xfrm>
            <a:off x="3126994" y="1620139"/>
            <a:ext cx="7195820" cy="441579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107950" marL="120014">
              <a:lnSpc>
                <a:spcPct val="100000"/>
              </a:lnSpc>
              <a:spcBef>
                <a:spcPts val="100"/>
              </a:spcBef>
              <a:buSzPct val="95833"/>
              <a:buFont typeface="Arial MT"/>
              <a:buChar char="•"/>
              <a:tabLst>
                <a:tab algn="l" pos="120650"/>
              </a:tabLst>
            </a:pPr>
            <a:r>
              <a:rPr b="1" dirty="0" sz="2400" spc="-5">
                <a:latin typeface="Arial"/>
                <a:cs typeface="Arial"/>
              </a:rPr>
              <a:t>Enhanced</a:t>
            </a:r>
            <a:r>
              <a:rPr b="1" dirty="0" sz="2400" spc="-30">
                <a:latin typeface="Arial"/>
                <a:cs typeface="Arial"/>
              </a:rPr>
              <a:t> </a:t>
            </a:r>
            <a:r>
              <a:rPr b="1" dirty="0" sz="2400" spc="-5">
                <a:latin typeface="Arial"/>
                <a:cs typeface="Arial"/>
              </a:rPr>
              <a:t>Efficiency:</a:t>
            </a:r>
            <a:endParaRPr sz="2400">
              <a:latin typeface="Arial"/>
              <a:cs typeface="Arial"/>
            </a:endParaRPr>
          </a:p>
          <a:p>
            <a:pPr indent="914400" marL="12700" marR="650875">
              <a:lnSpc>
                <a:spcPct val="100000"/>
              </a:lnSpc>
            </a:pPr>
            <a:r>
              <a:rPr dirty="0" sz="2400" spc="-5">
                <a:solidFill>
                  <a:srgbClr val="E36C09"/>
                </a:solidFill>
                <a:latin typeface="Arial MT"/>
                <a:cs typeface="Arial MT"/>
              </a:rPr>
              <a:t>Provides</a:t>
            </a:r>
            <a:r>
              <a:rPr dirty="0" sz="2400" spc="1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Arial MT"/>
                <a:cs typeface="Arial MT"/>
              </a:rPr>
              <a:t>actionable</a:t>
            </a:r>
            <a:r>
              <a:rPr dirty="0" sz="2400" spc="4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Arial MT"/>
                <a:cs typeface="Arial MT"/>
              </a:rPr>
              <a:t>insights</a:t>
            </a:r>
            <a:r>
              <a:rPr dirty="0" sz="2400" spc="3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E36C09"/>
                </a:solidFill>
                <a:latin typeface="Arial MT"/>
                <a:cs typeface="Arial MT"/>
              </a:rPr>
              <a:t>to</a:t>
            </a:r>
            <a:r>
              <a:rPr dirty="0" sz="2400" spc="-15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Arial MT"/>
                <a:cs typeface="Arial MT"/>
              </a:rPr>
              <a:t>streamline </a:t>
            </a:r>
            <a:r>
              <a:rPr dirty="0" sz="2400" spc="-65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Arial MT"/>
                <a:cs typeface="Arial MT"/>
              </a:rPr>
              <a:t>operations</a:t>
            </a:r>
            <a:r>
              <a:rPr dirty="0" sz="2400" spc="3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Arial MT"/>
                <a:cs typeface="Arial MT"/>
              </a:rPr>
              <a:t>and</a:t>
            </a:r>
            <a:r>
              <a:rPr dirty="0" sz="2400" spc="5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Arial MT"/>
                <a:cs typeface="Arial MT"/>
              </a:rPr>
              <a:t>improve</a:t>
            </a:r>
            <a:r>
              <a:rPr dirty="0" sz="2400" spc="25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E36C09"/>
                </a:solidFill>
                <a:latin typeface="Arial MT"/>
                <a:cs typeface="Arial MT"/>
              </a:rPr>
              <a:t>system </a:t>
            </a:r>
            <a:r>
              <a:rPr dirty="0" sz="2400" spc="-5">
                <a:solidFill>
                  <a:srgbClr val="E36C09"/>
                </a:solidFill>
                <a:latin typeface="Arial MT"/>
                <a:cs typeface="Arial MT"/>
              </a:rPr>
              <a:t>responsiveness</a:t>
            </a:r>
            <a:r>
              <a:rPr dirty="0" sz="2400" spc="-5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indent="-107950" marL="120014">
              <a:lnSpc>
                <a:spcPct val="100000"/>
              </a:lnSpc>
              <a:buSzPct val="95833"/>
              <a:buFont typeface="Arial MT"/>
              <a:buChar char="•"/>
              <a:tabLst>
                <a:tab algn="l" pos="120650"/>
              </a:tabLst>
            </a:pPr>
            <a:r>
              <a:rPr b="1" dirty="0" sz="2400">
                <a:latin typeface="Arial"/>
                <a:cs typeface="Arial"/>
              </a:rPr>
              <a:t>Increased</a:t>
            </a:r>
            <a:r>
              <a:rPr b="1" dirty="0" sz="2400" spc="-25">
                <a:latin typeface="Arial"/>
                <a:cs typeface="Arial"/>
              </a:rPr>
              <a:t> </a:t>
            </a:r>
            <a:r>
              <a:rPr b="1" dirty="0" sz="2400" spc="-5">
                <a:latin typeface="Arial"/>
                <a:cs typeface="Arial"/>
              </a:rPr>
              <a:t>Reliability:</a:t>
            </a:r>
            <a:endParaRPr sz="2400">
              <a:latin typeface="Arial"/>
              <a:cs typeface="Arial"/>
            </a:endParaRPr>
          </a:p>
          <a:p>
            <a:pPr indent="914400" marL="12700" marR="5080">
              <a:lnSpc>
                <a:spcPct val="100000"/>
              </a:lnSpc>
            </a:pPr>
            <a:r>
              <a:rPr dirty="0" sz="2400" spc="-5">
                <a:solidFill>
                  <a:srgbClr val="E36C09"/>
                </a:solidFill>
                <a:latin typeface="Arial MT"/>
                <a:cs typeface="Arial MT"/>
              </a:rPr>
              <a:t>Identifies</a:t>
            </a:r>
            <a:r>
              <a:rPr dirty="0" sz="2400" spc="15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Arial MT"/>
                <a:cs typeface="Arial MT"/>
              </a:rPr>
              <a:t>and</a:t>
            </a:r>
            <a:r>
              <a:rPr dirty="0" sz="2400" spc="25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Arial MT"/>
                <a:cs typeface="Arial MT"/>
              </a:rPr>
              <a:t>mitigates</a:t>
            </a:r>
            <a:r>
              <a:rPr dirty="0" sz="2400" spc="2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Arial MT"/>
                <a:cs typeface="Arial MT"/>
              </a:rPr>
              <a:t>potential</a:t>
            </a:r>
            <a:r>
              <a:rPr dirty="0" sz="2400" spc="35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Arial MT"/>
                <a:cs typeface="Arial MT"/>
              </a:rPr>
              <a:t>issues</a:t>
            </a:r>
            <a:r>
              <a:rPr dirty="0" sz="2400" spc="3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Arial MT"/>
                <a:cs typeface="Arial MT"/>
              </a:rPr>
              <a:t>before </a:t>
            </a:r>
            <a:r>
              <a:rPr dirty="0" sz="2400" spc="-65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Arial MT"/>
                <a:cs typeface="Arial MT"/>
              </a:rPr>
              <a:t>they</a:t>
            </a:r>
            <a:r>
              <a:rPr dirty="0" sz="2400" spc="5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Arial MT"/>
                <a:cs typeface="Arial MT"/>
              </a:rPr>
              <a:t>impact</a:t>
            </a:r>
            <a:r>
              <a:rPr dirty="0" sz="2400" spc="1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Arial MT"/>
                <a:cs typeface="Arial MT"/>
              </a:rPr>
              <a:t>users,</a:t>
            </a:r>
            <a:r>
              <a:rPr dirty="0" sz="2400" spc="1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Arial MT"/>
                <a:cs typeface="Arial MT"/>
              </a:rPr>
              <a:t>ensuring</a:t>
            </a:r>
            <a:r>
              <a:rPr dirty="0" sz="2400" spc="25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Arial MT"/>
                <a:cs typeface="Arial MT"/>
              </a:rPr>
              <a:t>consistent</a:t>
            </a:r>
            <a:r>
              <a:rPr dirty="0" sz="2400" spc="15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E36C09"/>
                </a:solidFill>
                <a:latin typeface="Arial MT"/>
                <a:cs typeface="Arial MT"/>
              </a:rPr>
              <a:t>performance</a:t>
            </a:r>
            <a:r>
              <a:rPr dirty="0" sz="2400">
                <a:solidFill>
                  <a:srgbClr val="F79546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indent="-107950" marL="120014">
              <a:lnSpc>
                <a:spcPct val="100000"/>
              </a:lnSpc>
              <a:buSzPct val="95833"/>
              <a:buFont typeface="Arial MT"/>
              <a:buChar char="•"/>
              <a:tabLst>
                <a:tab algn="l" pos="120650"/>
              </a:tabLst>
            </a:pPr>
            <a:r>
              <a:rPr b="1" dirty="0" sz="2400" spc="-5">
                <a:latin typeface="Arial"/>
                <a:cs typeface="Arial"/>
              </a:rPr>
              <a:t>Cost</a:t>
            </a:r>
            <a:r>
              <a:rPr b="1" dirty="0" sz="2400" spc="-25">
                <a:latin typeface="Arial"/>
                <a:cs typeface="Arial"/>
              </a:rPr>
              <a:t> </a:t>
            </a:r>
            <a:r>
              <a:rPr b="1" dirty="0" sz="2400" spc="-5">
                <a:latin typeface="Arial"/>
                <a:cs typeface="Arial"/>
              </a:rPr>
              <a:t>Savings:</a:t>
            </a:r>
            <a:endParaRPr sz="2400">
              <a:latin typeface="Arial"/>
              <a:cs typeface="Arial"/>
            </a:endParaRPr>
          </a:p>
          <a:p>
            <a:pPr indent="998219" marL="12700" marR="837565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E36C09"/>
                </a:solidFill>
                <a:latin typeface="Arial MT"/>
                <a:cs typeface="Arial MT"/>
              </a:rPr>
              <a:t>Optimizes </a:t>
            </a:r>
            <a:r>
              <a:rPr dirty="0" sz="2400">
                <a:solidFill>
                  <a:srgbClr val="E36C09"/>
                </a:solidFill>
                <a:latin typeface="Arial MT"/>
                <a:cs typeface="Arial MT"/>
              </a:rPr>
              <a:t>resource </a:t>
            </a:r>
            <a:r>
              <a:rPr dirty="0" sz="2400" spc="-5">
                <a:solidFill>
                  <a:srgbClr val="E36C09"/>
                </a:solidFill>
                <a:latin typeface="Arial MT"/>
                <a:cs typeface="Arial MT"/>
              </a:rPr>
              <a:t>allocation,</a:t>
            </a:r>
            <a:r>
              <a:rPr dirty="0" sz="2400" spc="35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Arial MT"/>
                <a:cs typeface="Arial MT"/>
              </a:rPr>
              <a:t>reducing </a:t>
            </a:r>
            <a:r>
              <a:rPr dirty="0" sz="2400" spc="-65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Arial MT"/>
                <a:cs typeface="Arial MT"/>
              </a:rPr>
              <a:t>operational</a:t>
            </a:r>
            <a:r>
              <a:rPr dirty="0" sz="2400" spc="2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E36C09"/>
                </a:solidFill>
                <a:latin typeface="Arial MT"/>
                <a:cs typeface="Arial MT"/>
              </a:rPr>
              <a:t>costs </a:t>
            </a:r>
            <a:r>
              <a:rPr dirty="0" sz="2400" spc="-5">
                <a:solidFill>
                  <a:srgbClr val="E36C09"/>
                </a:solidFill>
                <a:latin typeface="Arial MT"/>
                <a:cs typeface="Arial MT"/>
              </a:rPr>
              <a:t>and</a:t>
            </a:r>
            <a:r>
              <a:rPr dirty="0" sz="240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Arial MT"/>
                <a:cs typeface="Arial MT"/>
              </a:rPr>
              <a:t>improving</a:t>
            </a:r>
            <a:r>
              <a:rPr dirty="0" sz="2400" spc="15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E36C09"/>
                </a:solidFill>
                <a:latin typeface="Arial MT"/>
                <a:cs typeface="Arial MT"/>
              </a:rPr>
              <a:t>ROI.</a:t>
            </a:r>
            <a:endParaRPr sz="2400">
              <a:latin typeface="Arial MT"/>
              <a:cs typeface="Arial MT"/>
            </a:endParaRPr>
          </a:p>
          <a:p>
            <a:pPr indent="-107950" marL="120014">
              <a:lnSpc>
                <a:spcPct val="100000"/>
              </a:lnSpc>
              <a:buSzPct val="95833"/>
              <a:buFont typeface="Arial MT"/>
              <a:buChar char="•"/>
              <a:tabLst>
                <a:tab algn="l" pos="120650"/>
              </a:tabLst>
            </a:pPr>
            <a:r>
              <a:rPr b="1" dirty="0" sz="2400" spc="-5">
                <a:latin typeface="Arial"/>
                <a:cs typeface="Arial"/>
              </a:rPr>
              <a:t>Improved</a:t>
            </a:r>
            <a:r>
              <a:rPr b="1" dirty="0" sz="2400" spc="-15">
                <a:latin typeface="Arial"/>
                <a:cs typeface="Arial"/>
              </a:rPr>
              <a:t> </a:t>
            </a:r>
            <a:r>
              <a:rPr b="1" dirty="0" sz="2400" spc="-5">
                <a:latin typeface="Arial"/>
                <a:cs typeface="Arial"/>
              </a:rPr>
              <a:t>User</a:t>
            </a:r>
            <a:r>
              <a:rPr b="1" dirty="0" sz="2400" spc="5">
                <a:latin typeface="Arial"/>
                <a:cs typeface="Arial"/>
              </a:rPr>
              <a:t> </a:t>
            </a:r>
            <a:r>
              <a:rPr b="1" dirty="0" sz="2400" spc="-5">
                <a:latin typeface="Arial"/>
                <a:cs typeface="Arial"/>
              </a:rPr>
              <a:t>Experience:</a:t>
            </a:r>
            <a:endParaRPr sz="2400">
              <a:latin typeface="Arial"/>
              <a:cs typeface="Arial"/>
            </a:endParaRPr>
          </a:p>
          <a:p>
            <a:pPr algn="ctr" marL="572770">
              <a:lnSpc>
                <a:spcPct val="100000"/>
              </a:lnSpc>
            </a:pPr>
            <a:r>
              <a:rPr dirty="0" sz="2400" spc="-5">
                <a:solidFill>
                  <a:srgbClr val="E36C09"/>
                </a:solidFill>
                <a:latin typeface="Arial MT"/>
                <a:cs typeface="Arial MT"/>
              </a:rPr>
              <a:t>Delivers</a:t>
            </a:r>
            <a:r>
              <a:rPr dirty="0" sz="2400" spc="3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E36C09"/>
                </a:solidFill>
                <a:latin typeface="Arial MT"/>
                <a:cs typeface="Arial MT"/>
              </a:rPr>
              <a:t>faster,</a:t>
            </a:r>
            <a:r>
              <a:rPr dirty="0" sz="2400" spc="-15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E36C09"/>
                </a:solidFill>
                <a:latin typeface="Arial MT"/>
                <a:cs typeface="Arial MT"/>
              </a:rPr>
              <a:t>more</a:t>
            </a:r>
            <a:r>
              <a:rPr dirty="0" sz="2400" spc="-5">
                <a:solidFill>
                  <a:srgbClr val="E36C09"/>
                </a:solidFill>
                <a:latin typeface="Arial MT"/>
                <a:cs typeface="Arial MT"/>
              </a:rPr>
              <a:t> reliable</a:t>
            </a:r>
            <a:r>
              <a:rPr dirty="0" sz="2400" spc="3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Arial MT"/>
                <a:cs typeface="Arial MT"/>
              </a:rPr>
              <a:t>performance,</a:t>
            </a:r>
            <a:endParaRPr sz="2400">
              <a:latin typeface="Arial MT"/>
              <a:cs typeface="Arial MT"/>
            </a:endParaRPr>
          </a:p>
          <a:p>
            <a:pPr algn="ctr" marR="159385">
              <a:lnSpc>
                <a:spcPct val="100000"/>
              </a:lnSpc>
            </a:pPr>
            <a:r>
              <a:rPr dirty="0" sz="2400" spc="-5">
                <a:solidFill>
                  <a:srgbClr val="E36C09"/>
                </a:solidFill>
                <a:latin typeface="Arial MT"/>
                <a:cs typeface="Arial MT"/>
              </a:rPr>
              <a:t>leading</a:t>
            </a:r>
            <a:r>
              <a:rPr dirty="0" sz="2400" spc="3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E36C09"/>
                </a:solidFill>
                <a:latin typeface="Arial MT"/>
                <a:cs typeface="Arial MT"/>
              </a:rPr>
              <a:t>to </a:t>
            </a:r>
            <a:r>
              <a:rPr dirty="0" sz="2400" spc="-5">
                <a:solidFill>
                  <a:srgbClr val="E36C09"/>
                </a:solidFill>
                <a:latin typeface="Arial MT"/>
                <a:cs typeface="Arial MT"/>
              </a:rPr>
              <a:t>higher</a:t>
            </a:r>
            <a:r>
              <a:rPr dirty="0" sz="2400" spc="15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Arial MT"/>
                <a:cs typeface="Arial MT"/>
              </a:rPr>
              <a:t>user</a:t>
            </a:r>
            <a:r>
              <a:rPr dirty="0" sz="240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Arial MT"/>
                <a:cs typeface="Arial MT"/>
              </a:rPr>
              <a:t>satisfaction</a:t>
            </a:r>
            <a:r>
              <a:rPr dirty="0" sz="2400" spc="1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E36C09"/>
                </a:solidFill>
                <a:latin typeface="Arial MT"/>
                <a:cs typeface="Arial MT"/>
              </a:rPr>
              <a:t>and</a:t>
            </a:r>
            <a:r>
              <a:rPr dirty="0" sz="2400" spc="-1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E36C09"/>
                </a:solidFill>
                <a:latin typeface="Arial MT"/>
                <a:cs typeface="Arial MT"/>
              </a:rPr>
              <a:t>engagement.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48656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4445" vert="horz" wrap="square">
            <a:spAutoFit/>
          </a:bodyPr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7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 txBox="1">
            <a:spLocks noGrp="1"/>
          </p:cNvSpPr>
          <p:nvPr>
            <p:ph type="title"/>
          </p:nvPr>
        </p:nvSpPr>
        <p:spPr>
          <a:xfrm>
            <a:off x="742594" y="354279"/>
            <a:ext cx="5600065" cy="75755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Dataset</a:t>
            </a:r>
            <a:r>
              <a:rPr dirty="0" sz="4800" spc="-65"/>
              <a:t> </a:t>
            </a:r>
            <a:r>
              <a:rPr dirty="0" sz="4800"/>
              <a:t>Description</a:t>
            </a:r>
            <a:endParaRPr sz="4800"/>
          </a:p>
        </p:txBody>
      </p:sp>
      <p:sp>
        <p:nvSpPr>
          <p:cNvPr id="1048658" name="object 3"/>
          <p:cNvSpPr txBox="1"/>
          <p:nvPr/>
        </p:nvSpPr>
        <p:spPr>
          <a:xfrm>
            <a:off x="872439" y="1321053"/>
            <a:ext cx="9025255" cy="22225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297170">
              <a:lnSpc>
                <a:spcPct val="100000"/>
              </a:lnSpc>
              <a:spcBef>
                <a:spcPts val="100"/>
              </a:spcBef>
            </a:pPr>
            <a:r>
              <a:rPr dirty="0" sz="2400" spc="200">
                <a:solidFill>
                  <a:srgbClr val="BE0000"/>
                </a:solidFill>
                <a:latin typeface="Microsoft Sans Serif"/>
                <a:cs typeface="Microsoft Sans Serif"/>
              </a:rPr>
              <a:t>EMPLOYEE</a:t>
            </a:r>
            <a:r>
              <a:rPr dirty="0" sz="2400" spc="145">
                <a:solidFill>
                  <a:srgbClr val="BE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204">
                <a:solidFill>
                  <a:srgbClr val="BE0000"/>
                </a:solidFill>
                <a:latin typeface="Microsoft Sans Serif"/>
                <a:cs typeface="Microsoft Sans Serif"/>
              </a:rPr>
              <a:t>=</a:t>
            </a:r>
            <a:r>
              <a:rPr dirty="0" sz="2400" spc="125">
                <a:solidFill>
                  <a:srgbClr val="BE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204">
                <a:solidFill>
                  <a:srgbClr val="BE0000"/>
                </a:solidFill>
                <a:latin typeface="Microsoft Sans Serif"/>
                <a:cs typeface="Microsoft Sans Serif"/>
              </a:rPr>
              <a:t>KAGGLE </a:t>
            </a:r>
            <a:r>
              <a:rPr dirty="0" sz="2400" spc="-625">
                <a:solidFill>
                  <a:srgbClr val="BE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30">
                <a:solidFill>
                  <a:srgbClr val="BE0000"/>
                </a:solidFill>
                <a:latin typeface="Microsoft Sans Serif"/>
                <a:cs typeface="Microsoft Sans Serif"/>
              </a:rPr>
              <a:t>26-</a:t>
            </a:r>
            <a:r>
              <a:rPr dirty="0" sz="2400" spc="340">
                <a:solidFill>
                  <a:srgbClr val="BE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80">
                <a:solidFill>
                  <a:srgbClr val="BE0000"/>
                </a:solidFill>
                <a:latin typeface="Microsoft Sans Serif"/>
                <a:cs typeface="Microsoft Sans Serif"/>
              </a:rPr>
              <a:t>FEATURES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400" spc="155">
                <a:solidFill>
                  <a:srgbClr val="BE0000"/>
                </a:solidFill>
                <a:latin typeface="Microsoft Sans Serif"/>
                <a:cs typeface="Microsoft Sans Serif"/>
              </a:rPr>
              <a:t>9-</a:t>
            </a:r>
            <a:r>
              <a:rPr dirty="0" sz="2400" spc="125">
                <a:solidFill>
                  <a:srgbClr val="BE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200">
                <a:solidFill>
                  <a:srgbClr val="BE0000"/>
                </a:solidFill>
                <a:latin typeface="Microsoft Sans Serif"/>
                <a:cs typeface="Microsoft Sans Serif"/>
              </a:rPr>
              <a:t>FEATURESEMPLOYEE</a:t>
            </a:r>
            <a:r>
              <a:rPr dirty="0" sz="2400" spc="190">
                <a:solidFill>
                  <a:srgbClr val="BE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BE0000"/>
                </a:solidFill>
                <a:latin typeface="Microsoft Sans Serif"/>
                <a:cs typeface="Microsoft Sans Serif"/>
              </a:rPr>
              <a:t>–</a:t>
            </a:r>
            <a:r>
              <a:rPr dirty="0" sz="2400" spc="105">
                <a:solidFill>
                  <a:srgbClr val="BE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225">
                <a:solidFill>
                  <a:srgbClr val="BE0000"/>
                </a:solidFill>
                <a:latin typeface="Microsoft Sans Serif"/>
                <a:cs typeface="Microsoft Sans Serif"/>
              </a:rPr>
              <a:t>ID</a:t>
            </a:r>
            <a:r>
              <a:rPr dirty="0" sz="2400" spc="170">
                <a:solidFill>
                  <a:srgbClr val="BE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BE0000"/>
                </a:solidFill>
                <a:latin typeface="Microsoft Sans Serif"/>
                <a:cs typeface="Microsoft Sans Serif"/>
              </a:rPr>
              <a:t>–</a:t>
            </a:r>
            <a:r>
              <a:rPr dirty="0" sz="2400" spc="740">
                <a:solidFill>
                  <a:srgbClr val="BE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245">
                <a:solidFill>
                  <a:srgbClr val="BE0000"/>
                </a:solidFill>
                <a:latin typeface="Microsoft Sans Serif"/>
                <a:cs typeface="Microsoft Sans Serif"/>
              </a:rPr>
              <a:t>NUMERICAL</a:t>
            </a:r>
            <a:r>
              <a:rPr dirty="0" sz="2400" spc="204">
                <a:solidFill>
                  <a:srgbClr val="BE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95">
                <a:solidFill>
                  <a:srgbClr val="BE0000"/>
                </a:solidFill>
                <a:latin typeface="Microsoft Sans Serif"/>
                <a:cs typeface="Microsoft Sans Serif"/>
              </a:rPr>
              <a:t>VALUES.</a:t>
            </a:r>
            <a:r>
              <a:rPr dirty="0" sz="2400" spc="-395">
                <a:solidFill>
                  <a:srgbClr val="BE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BE0000"/>
                </a:solidFill>
                <a:latin typeface="Microsoft Sans Serif"/>
                <a:cs typeface="Microsoft Sans Serif"/>
              </a:rPr>
              <a:t> 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400" spc="-640">
                <a:solidFill>
                  <a:srgbClr val="BE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260">
                <a:solidFill>
                  <a:srgbClr val="BE0000"/>
                </a:solidFill>
                <a:latin typeface="Microsoft Sans Serif"/>
                <a:cs typeface="Microsoft Sans Serif"/>
              </a:rPr>
              <a:t>NAME</a:t>
            </a:r>
            <a:r>
              <a:rPr dirty="0" sz="2400" spc="170">
                <a:solidFill>
                  <a:srgbClr val="BE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BE0000"/>
                </a:solidFill>
                <a:latin typeface="Microsoft Sans Serif"/>
                <a:cs typeface="Microsoft Sans Serif"/>
              </a:rPr>
              <a:t>–</a:t>
            </a:r>
            <a:r>
              <a:rPr dirty="0" sz="2400" spc="70">
                <a:solidFill>
                  <a:srgbClr val="BE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90">
                <a:solidFill>
                  <a:srgbClr val="BE0000"/>
                </a:solidFill>
                <a:latin typeface="Microsoft Sans Serif"/>
                <a:cs typeface="Microsoft Sans Serif"/>
              </a:rPr>
              <a:t>TEXT</a:t>
            </a:r>
            <a:endParaRPr sz="2400">
              <a:latin typeface="Microsoft Sans Serif"/>
              <a:cs typeface="Microsoft Sans Serif"/>
            </a:endParaRPr>
          </a:p>
          <a:p>
            <a:pPr marL="12700" marR="1957070">
              <a:lnSpc>
                <a:spcPct val="100000"/>
              </a:lnSpc>
              <a:tabLst>
                <a:tab algn="l" pos="3132455"/>
              </a:tabLst>
            </a:pPr>
            <a:r>
              <a:rPr dirty="0" sz="2400" spc="195">
                <a:solidFill>
                  <a:srgbClr val="BE0000"/>
                </a:solidFill>
                <a:latin typeface="Microsoft Sans Serif"/>
                <a:cs typeface="Microsoft Sans Serif"/>
              </a:rPr>
              <a:t>EMPLOYEE</a:t>
            </a:r>
            <a:r>
              <a:rPr dirty="0" sz="2400" spc="235">
                <a:solidFill>
                  <a:srgbClr val="BE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220">
                <a:solidFill>
                  <a:srgbClr val="BE0000"/>
                </a:solidFill>
                <a:latin typeface="Microsoft Sans Serif"/>
                <a:cs typeface="Microsoft Sans Serif"/>
              </a:rPr>
              <a:t>TYPE	</a:t>
            </a:r>
            <a:r>
              <a:rPr dirty="0" sz="2400" spc="180">
                <a:solidFill>
                  <a:srgbClr val="BE0000"/>
                </a:solidFill>
                <a:latin typeface="Microsoft Sans Serif"/>
                <a:cs typeface="Microsoft Sans Serif"/>
              </a:rPr>
              <a:t>PERFORMANCE</a:t>
            </a:r>
            <a:r>
              <a:rPr dirty="0" sz="2400" spc="240">
                <a:solidFill>
                  <a:srgbClr val="BE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229">
                <a:solidFill>
                  <a:srgbClr val="BE0000"/>
                </a:solidFill>
                <a:latin typeface="Microsoft Sans Serif"/>
                <a:cs typeface="Microsoft Sans Serif"/>
              </a:rPr>
              <a:t>LEVEL </a:t>
            </a:r>
            <a:r>
              <a:rPr dirty="0" sz="2400" spc="-620">
                <a:solidFill>
                  <a:srgbClr val="BE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70">
                <a:solidFill>
                  <a:srgbClr val="BE0000"/>
                </a:solidFill>
                <a:latin typeface="Microsoft Sans Serif"/>
                <a:cs typeface="Microsoft Sans Serif"/>
              </a:rPr>
              <a:t>GENDER</a:t>
            </a:r>
            <a:r>
              <a:rPr dirty="0" sz="2400" spc="175">
                <a:solidFill>
                  <a:srgbClr val="BE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BE0000"/>
                </a:solidFill>
                <a:latin typeface="Microsoft Sans Serif"/>
                <a:cs typeface="Microsoft Sans Serif"/>
              </a:rPr>
              <a:t>–</a:t>
            </a:r>
            <a:r>
              <a:rPr dirty="0" sz="2400" spc="90">
                <a:solidFill>
                  <a:srgbClr val="BE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260">
                <a:solidFill>
                  <a:srgbClr val="BE0000"/>
                </a:solidFill>
                <a:latin typeface="Microsoft Sans Serif"/>
                <a:cs typeface="Microsoft Sans Serif"/>
              </a:rPr>
              <a:t>MALE</a:t>
            </a:r>
            <a:r>
              <a:rPr dirty="0" sz="2400" spc="185">
                <a:solidFill>
                  <a:srgbClr val="BE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45">
                <a:solidFill>
                  <a:srgbClr val="BE0000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165">
                <a:solidFill>
                  <a:srgbClr val="BE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85">
                <a:solidFill>
                  <a:srgbClr val="BE0000"/>
                </a:solidFill>
                <a:latin typeface="Microsoft Sans Serif"/>
                <a:cs typeface="Microsoft Sans Serif"/>
              </a:rPr>
              <a:t>FEMALE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400" spc="195">
                <a:solidFill>
                  <a:srgbClr val="BE0000"/>
                </a:solidFill>
                <a:latin typeface="Microsoft Sans Serif"/>
                <a:cs typeface="Microsoft Sans Serif"/>
              </a:rPr>
              <a:t>EMPLOYEE </a:t>
            </a:r>
            <a:r>
              <a:rPr dirty="0" sz="2400" spc="245">
                <a:solidFill>
                  <a:srgbClr val="BE0000"/>
                </a:solidFill>
                <a:latin typeface="Microsoft Sans Serif"/>
                <a:cs typeface="Microsoft Sans Serif"/>
              </a:rPr>
              <a:t>RATING</a:t>
            </a:r>
            <a:r>
              <a:rPr dirty="0" sz="2400" spc="185">
                <a:solidFill>
                  <a:srgbClr val="BE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BE0000"/>
                </a:solidFill>
                <a:latin typeface="Microsoft Sans Serif"/>
                <a:cs typeface="Microsoft Sans Serif"/>
              </a:rPr>
              <a:t>–</a:t>
            </a:r>
            <a:r>
              <a:rPr dirty="0" sz="2400" spc="105">
                <a:solidFill>
                  <a:srgbClr val="BE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245">
                <a:solidFill>
                  <a:srgbClr val="BE0000"/>
                </a:solidFill>
                <a:latin typeface="Microsoft Sans Serif"/>
                <a:cs typeface="Microsoft Sans Serif"/>
              </a:rPr>
              <a:t>NUMERICAL</a:t>
            </a:r>
            <a:r>
              <a:rPr dirty="0" sz="2400" spc="204">
                <a:solidFill>
                  <a:srgbClr val="BE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200">
                <a:solidFill>
                  <a:srgbClr val="BE0000"/>
                </a:solidFill>
                <a:latin typeface="Microsoft Sans Serif"/>
                <a:cs typeface="Microsoft Sans Serif"/>
              </a:rPr>
              <a:t>VALUES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551" y="6488300"/>
            <a:ext cx="1762760" cy="163195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55"/>
              </a:lnSpc>
            </a:pPr>
            <a:r>
              <a:rPr dirty="0" sz="1100" spc="2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 spc="4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b="1" dirty="0" sz="1100" spc="1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b="1" dirty="0" sz="1100" spc="5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b="1" dirty="0" sz="1100" spc="1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b="1" dirty="0" sz="110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b="1" dirty="0" sz="1100" spc="-10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 spc="-5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b="1" dirty="0" sz="1100" spc="10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b="1" dirty="0" sz="1100" spc="-45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b="1" dirty="0" sz="110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grpSp>
        <p:nvGrpSpPr>
          <p:cNvPr id="38" name="object 6"/>
          <p:cNvGrpSpPr/>
          <p:nvPr/>
        </p:nvGrpSpPr>
        <p:grpSpPr>
          <a:xfrm>
            <a:off x="66675" y="2342007"/>
            <a:ext cx="9623425" cy="4458970"/>
            <a:chOff x="66675" y="2342007"/>
            <a:chExt cx="9623425" cy="4458970"/>
          </a:xfrm>
        </p:grpSpPr>
        <p:pic>
          <p:nvPicPr>
            <p:cNvPr id="2097168" name="object 7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6675" y="3381372"/>
              <a:ext cx="2466975" cy="3419475"/>
            </a:xfrm>
            <a:prstGeom prst="rect"/>
          </p:spPr>
        </p:pic>
        <p:sp>
          <p:nvSpPr>
            <p:cNvPr id="1048668" name="object 8"/>
            <p:cNvSpPr/>
            <p:nvPr/>
          </p:nvSpPr>
          <p:spPr>
            <a:xfrm>
              <a:off x="2533650" y="2354707"/>
              <a:ext cx="7143750" cy="1718310"/>
            </a:xfrm>
            <a:custGeom>
              <a:avLst/>
              <a:ahLst/>
              <a:rect l="l" t="t" r="r" b="b"/>
              <a:pathLst>
                <a:path w="7143750" h="1718310">
                  <a:moveTo>
                    <a:pt x="7143750" y="0"/>
                  </a:moveTo>
                  <a:lnTo>
                    <a:pt x="0" y="0"/>
                  </a:lnTo>
                  <a:lnTo>
                    <a:pt x="0" y="1718309"/>
                  </a:lnTo>
                  <a:lnTo>
                    <a:pt x="6857365" y="1718309"/>
                  </a:lnTo>
                  <a:lnTo>
                    <a:pt x="7143750" y="1431924"/>
                  </a:lnTo>
                  <a:lnTo>
                    <a:pt x="71437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9" name="object 9"/>
            <p:cNvSpPr/>
            <p:nvPr/>
          </p:nvSpPr>
          <p:spPr>
            <a:xfrm>
              <a:off x="9391015" y="3786632"/>
              <a:ext cx="286385" cy="286385"/>
            </a:xfrm>
            <a:custGeom>
              <a:avLst/>
              <a:ahLst/>
              <a:rect l="l" t="t" r="r" b="b"/>
              <a:pathLst>
                <a:path w="286384" h="286385">
                  <a:moveTo>
                    <a:pt x="286384" y="0"/>
                  </a:moveTo>
                  <a:lnTo>
                    <a:pt x="57276" y="57277"/>
                  </a:lnTo>
                  <a:lnTo>
                    <a:pt x="0" y="286385"/>
                  </a:lnTo>
                  <a:lnTo>
                    <a:pt x="286384" y="0"/>
                  </a:lnTo>
                  <a:close/>
                </a:path>
              </a:pathLst>
            </a:custGeom>
            <a:solidFill>
              <a:srgbClr val="406897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10"/>
            <p:cNvSpPr/>
            <p:nvPr/>
          </p:nvSpPr>
          <p:spPr>
            <a:xfrm>
              <a:off x="2533650" y="2354707"/>
              <a:ext cx="7143750" cy="1718310"/>
            </a:xfrm>
            <a:custGeom>
              <a:avLst/>
              <a:ahLst/>
              <a:rect l="l" t="t" r="r" b="b"/>
              <a:pathLst>
                <a:path w="7143750" h="1718310">
                  <a:moveTo>
                    <a:pt x="6857365" y="1718309"/>
                  </a:moveTo>
                  <a:lnTo>
                    <a:pt x="6914642" y="1489201"/>
                  </a:lnTo>
                  <a:lnTo>
                    <a:pt x="7143750" y="1431924"/>
                  </a:lnTo>
                  <a:lnTo>
                    <a:pt x="6857365" y="1718309"/>
                  </a:lnTo>
                  <a:lnTo>
                    <a:pt x="0" y="1718309"/>
                  </a:lnTo>
                  <a:lnTo>
                    <a:pt x="0" y="0"/>
                  </a:lnTo>
                  <a:lnTo>
                    <a:pt x="7143750" y="0"/>
                  </a:lnTo>
                  <a:lnTo>
                    <a:pt x="7143750" y="1431924"/>
                  </a:lnTo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71" name="object 11"/>
          <p:cNvSpPr txBox="1"/>
          <p:nvPr/>
        </p:nvSpPr>
        <p:spPr>
          <a:xfrm>
            <a:off x="739241" y="643889"/>
            <a:ext cx="7585709" cy="6343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  <a:tabLst>
                <a:tab algn="l" pos="3772535"/>
              </a:tabLst>
            </a:pPr>
            <a:r>
              <a:rPr b="1" dirty="0" sz="4250" spc="5">
                <a:latin typeface="Trebuchet MS"/>
                <a:cs typeface="Trebuchet MS"/>
              </a:rPr>
              <a:t>THE</a:t>
            </a:r>
            <a:r>
              <a:rPr b="1" dirty="0" sz="4250" spc="30">
                <a:latin typeface="Trebuchet MS"/>
                <a:cs typeface="Trebuchet MS"/>
              </a:rPr>
              <a:t> </a:t>
            </a:r>
            <a:r>
              <a:rPr b="1" dirty="0" sz="4250" spc="10">
                <a:latin typeface="Trebuchet MS"/>
                <a:cs typeface="Trebuchet MS"/>
              </a:rPr>
              <a:t>"WOW"</a:t>
            </a:r>
            <a:r>
              <a:rPr b="1" dirty="0" sz="4250" spc="80">
                <a:latin typeface="Trebuchet MS"/>
                <a:cs typeface="Trebuchet MS"/>
              </a:rPr>
              <a:t> </a:t>
            </a:r>
            <a:r>
              <a:rPr b="1" dirty="0" sz="4250" spc="5">
                <a:latin typeface="Trebuchet MS"/>
                <a:cs typeface="Trebuchet MS"/>
              </a:rPr>
              <a:t>IN	</a:t>
            </a:r>
            <a:r>
              <a:rPr b="1" dirty="0" sz="4250">
                <a:latin typeface="Trebuchet MS"/>
                <a:cs typeface="Trebuchet MS"/>
              </a:rPr>
              <a:t>OUR</a:t>
            </a:r>
            <a:r>
              <a:rPr b="1" dirty="0" sz="4250" spc="-65">
                <a:latin typeface="Trebuchet MS"/>
                <a:cs typeface="Trebuchet MS"/>
              </a:rPr>
              <a:t> </a:t>
            </a:r>
            <a:r>
              <a:rPr b="1" dirty="0" sz="4250" spc="15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1048672" name="object 13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4445" vert="horz" wrap="square">
            <a:spAutoFit/>
          </a:bodyPr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9</a:t>
            </a:fld>
          </a:p>
        </p:txBody>
      </p:sp>
      <p:sp>
        <p:nvSpPr>
          <p:cNvPr id="1048673" name="object 12"/>
          <p:cNvSpPr txBox="1"/>
          <p:nvPr/>
        </p:nvSpPr>
        <p:spPr>
          <a:xfrm>
            <a:off x="2723133" y="2364994"/>
            <a:ext cx="6765925" cy="112331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indent="6985" marL="12065" marR="5080">
              <a:lnSpc>
                <a:spcPct val="100000"/>
              </a:lnSpc>
              <a:spcBef>
                <a:spcPts val="100"/>
              </a:spcBef>
            </a:pPr>
            <a:r>
              <a:rPr b="1" dirty="0" sz="2400" spc="-5">
                <a:solidFill>
                  <a:srgbClr val="205868"/>
                </a:solidFill>
                <a:latin typeface="Arial"/>
                <a:cs typeface="Arial"/>
              </a:rPr>
              <a:t>PERFORMANCE LEVEL=IF(Z8&gt;=5, </a:t>
            </a:r>
            <a:r>
              <a:rPr b="1" dirty="0" sz="2400" spc="-25">
                <a:solidFill>
                  <a:srgbClr val="205868"/>
                </a:solidFill>
                <a:latin typeface="Arial"/>
                <a:cs typeface="Arial"/>
              </a:rPr>
              <a:t>"VERY </a:t>
            </a:r>
            <a:r>
              <a:rPr b="1" dirty="0" sz="2400" spc="-20">
                <a:solidFill>
                  <a:srgbClr val="205868"/>
                </a:solidFill>
                <a:latin typeface="Arial"/>
                <a:cs typeface="Arial"/>
              </a:rPr>
              <a:t> </a:t>
            </a:r>
            <a:r>
              <a:rPr b="1" dirty="0" sz="2400">
                <a:solidFill>
                  <a:srgbClr val="205868"/>
                </a:solidFill>
                <a:latin typeface="Arial"/>
                <a:cs typeface="Arial"/>
              </a:rPr>
              <a:t>HIGH",</a:t>
            </a:r>
            <a:r>
              <a:rPr b="1" dirty="0" sz="2400" spc="-50">
                <a:solidFill>
                  <a:srgbClr val="205868"/>
                </a:solidFill>
                <a:latin typeface="Arial"/>
                <a:cs typeface="Arial"/>
              </a:rPr>
              <a:t> </a:t>
            </a:r>
            <a:r>
              <a:rPr b="1" dirty="0" sz="2400">
                <a:solidFill>
                  <a:srgbClr val="205868"/>
                </a:solidFill>
                <a:latin typeface="Arial"/>
                <a:cs typeface="Arial"/>
              </a:rPr>
              <a:t>IF(Z8&gt;=4,</a:t>
            </a:r>
            <a:r>
              <a:rPr b="1" dirty="0" sz="2400" spc="-70">
                <a:solidFill>
                  <a:srgbClr val="205868"/>
                </a:solidFill>
                <a:latin typeface="Arial"/>
                <a:cs typeface="Arial"/>
              </a:rPr>
              <a:t> </a:t>
            </a:r>
            <a:r>
              <a:rPr b="1" dirty="0" sz="2400">
                <a:solidFill>
                  <a:srgbClr val="205868"/>
                </a:solidFill>
                <a:latin typeface="Arial"/>
                <a:cs typeface="Arial"/>
              </a:rPr>
              <a:t>"HIGH",</a:t>
            </a:r>
            <a:r>
              <a:rPr b="1" dirty="0" sz="2400" spc="-30">
                <a:solidFill>
                  <a:srgbClr val="205868"/>
                </a:solidFill>
                <a:latin typeface="Arial"/>
                <a:cs typeface="Arial"/>
              </a:rPr>
              <a:t> </a:t>
            </a:r>
            <a:r>
              <a:rPr b="1" dirty="0" sz="2400">
                <a:solidFill>
                  <a:srgbClr val="205868"/>
                </a:solidFill>
                <a:latin typeface="Arial"/>
                <a:cs typeface="Arial"/>
              </a:rPr>
              <a:t>IF(Z8&gt;=3,</a:t>
            </a:r>
            <a:r>
              <a:rPr b="1" dirty="0" sz="2400" spc="-55">
                <a:solidFill>
                  <a:srgbClr val="205868"/>
                </a:solidFill>
                <a:latin typeface="Arial"/>
                <a:cs typeface="Arial"/>
              </a:rPr>
              <a:t> </a:t>
            </a:r>
            <a:r>
              <a:rPr b="1" dirty="0" sz="2400">
                <a:solidFill>
                  <a:srgbClr val="205868"/>
                </a:solidFill>
                <a:latin typeface="Arial"/>
                <a:cs typeface="Arial"/>
              </a:rPr>
              <a:t>"MEDIUM", </a:t>
            </a:r>
            <a:r>
              <a:rPr b="1" dirty="0" sz="2400" spc="-650">
                <a:solidFill>
                  <a:srgbClr val="205868"/>
                </a:solidFill>
                <a:latin typeface="Arial"/>
                <a:cs typeface="Arial"/>
              </a:rPr>
              <a:t> </a:t>
            </a:r>
            <a:r>
              <a:rPr b="1" dirty="0" sz="2400">
                <a:solidFill>
                  <a:srgbClr val="205868"/>
                </a:solidFill>
                <a:latin typeface="Arial"/>
                <a:cs typeface="Arial"/>
              </a:rPr>
              <a:t>"LOW")))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dcterms:created xsi:type="dcterms:W3CDTF">2024-11-05T14:55:08Z</dcterms:created>
  <dcterms:modified xsi:type="dcterms:W3CDTF">2024-11-06T13:03:50Z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2024-09-03T00:00:00Z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2024-11-06T00:00:00Z</vt:filetime>
  </property>
  <property fmtid="{D5CDD505-2E9C-101B-9397-08002B2CF9AE}" pid="5" name="ICV">
    <vt:lpwstr>f2be0d9756b9457fab1dff83d5981cdc</vt:lpwstr>
  </property>
</Properties>
</file>