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70" r:id="rId5"/>
    <p:sldId id="263" r:id="rId6"/>
    <p:sldId id="264" r:id="rId7"/>
    <p:sldId id="269" r:id="rId8"/>
    <p:sldId id="268" r:id="rId9"/>
    <p:sldId id="257" r:id="rId10"/>
    <p:sldId id="259" r:id="rId11"/>
    <p:sldId id="258" r:id="rId12"/>
    <p:sldId id="267" r:id="rId13"/>
    <p:sldId id="266" r:id="rId14"/>
    <p:sldId id="26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6F79-6BD6-48EC-8B5F-1868E56ADB71}"/>
              </a:ext>
            </a:extLst>
          </p:cNvPr>
          <p:cNvSpPr>
            <a:spLocks noGrp="1"/>
          </p:cNvSpPr>
          <p:nvPr>
            <p:ph type="ctrTitle"/>
          </p:nvPr>
        </p:nvSpPr>
        <p:spPr>
          <a:xfrm>
            <a:off x="2895600" y="563459"/>
            <a:ext cx="6036125" cy="1129414"/>
          </a:xfrm>
        </p:spPr>
        <p:txBody>
          <a:bodyPr/>
          <a:lstStyle/>
          <a:p>
            <a:pPr algn="ctr"/>
            <a:r>
              <a:rPr lang="en-US" dirty="0">
                <a:solidFill>
                  <a:schemeClr val="bg1"/>
                </a:solidFill>
                <a:latin typeface="Algerian" panose="04020705040A02060702" pitchFamily="82" charset="0"/>
              </a:rPr>
              <a:t>Ai virtual mouse</a:t>
            </a:r>
            <a:endParaRPr lang="en-IN" dirty="0">
              <a:solidFill>
                <a:schemeClr val="bg1"/>
              </a:solidFill>
              <a:latin typeface="Algerian" panose="04020705040A02060702" pitchFamily="82" charset="0"/>
            </a:endParaRPr>
          </a:p>
        </p:txBody>
      </p:sp>
      <p:sp>
        <p:nvSpPr>
          <p:cNvPr id="5" name="Rectangle 1">
            <a:extLst>
              <a:ext uri="{FF2B5EF4-FFF2-40B4-BE49-F238E27FC236}">
                <a16:creationId xmlns:a16="http://schemas.microsoft.com/office/drawing/2014/main" id="{2AF1D8FB-718B-C788-9D34-A4644D305964}"/>
              </a:ext>
            </a:extLst>
          </p:cNvPr>
          <p:cNvSpPr>
            <a:spLocks noGrp="1" noChangeArrowheads="1"/>
          </p:cNvSpPr>
          <p:nvPr>
            <p:ph type="subTitle" idx="1"/>
          </p:nvPr>
        </p:nvSpPr>
        <p:spPr bwMode="auto">
          <a:xfrm>
            <a:off x="2895600" y="2339170"/>
            <a:ext cx="6400799" cy="3670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Bachelor of Engineering</a:t>
            </a:r>
            <a:endParaRPr kumimoji="0" lang="en-US" altLang="en-US"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In</a:t>
            </a:r>
            <a:endParaRPr kumimoji="0" lang="en-US" altLang="en-US"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Computer Science &amp; Engineering</a:t>
            </a:r>
            <a:endParaRPr kumimoji="0" lang="en-US" altLang="en-US"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rgbClr val="806000"/>
                </a:solidFill>
                <a:effectLst/>
                <a:latin typeface="Times New Roman" panose="02020603050405020304" pitchFamily="18" charset="0"/>
                <a:ea typeface="Calibri" panose="020F0502020204030204" pitchFamily="34" charset="0"/>
                <a:cs typeface="Times New Roman" panose="02020603050405020304" pitchFamily="18" charset="0"/>
              </a:rPr>
              <a:t>Submitted by</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800" b="1" cap="none" dirty="0">
                <a:solidFill>
                  <a:srgbClr val="806000"/>
                </a:solidFill>
                <a:latin typeface="Times New Roman" panose="02020603050405020304" pitchFamily="18" charset="0"/>
                <a:ea typeface="Calibri" panose="020F0502020204030204" pitchFamily="34" charset="0"/>
                <a:cs typeface="Times New Roman" panose="02020603050405020304" pitchFamily="18" charset="0"/>
              </a:rPr>
              <a:t>ARUNKUMAR NV</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u="none" strike="noStrike" cap="none" normalizeH="0" baseline="0" dirty="0">
                <a:ln>
                  <a:noFill/>
                </a:ln>
                <a:solidFill>
                  <a:srgbClr val="806000"/>
                </a:solidFill>
                <a:effectLst/>
                <a:latin typeface="Times New Roman" panose="02020603050405020304" pitchFamily="18" charset="0"/>
                <a:ea typeface="Calibri" panose="020F0502020204030204" pitchFamily="34" charset="0"/>
                <a:cs typeface="Times New Roman" panose="02020603050405020304" pitchFamily="18" charset="0"/>
              </a:rPr>
              <a:t>AVINASH</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50" b="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the academic year 2022-23</a:t>
            </a:r>
            <a:endParaRPr kumimoji="0" lang="en-US" altLang="en-US"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Under the Guidance of</a:t>
            </a:r>
            <a:endParaRPr kumimoji="0" lang="en-US" altLang="en-US"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Shalini N</a:t>
            </a:r>
            <a:endParaRPr kumimoji="0" lang="en-US" altLang="en-US" sz="1050" b="0"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Associate Professor, Dept. of CSE,</a:t>
            </a:r>
            <a:endParaRPr kumimoji="0" lang="en-US" altLang="en-US"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Dr.AIT</a:t>
            </a: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Bengaluru – 56.</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6087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B5C9-44DB-BA37-5AA2-54D2D9F7005B}"/>
              </a:ext>
            </a:extLst>
          </p:cNvPr>
          <p:cNvSpPr>
            <a:spLocks noGrp="1"/>
          </p:cNvSpPr>
          <p:nvPr>
            <p:ph type="title"/>
          </p:nvPr>
        </p:nvSpPr>
        <p:spPr/>
        <p:txBody>
          <a:bodyPr/>
          <a:lstStyle/>
          <a:p>
            <a:r>
              <a:rPr lang="en-IN" dirty="0">
                <a:solidFill>
                  <a:srgbClr val="FF0000"/>
                </a:solidFill>
              </a:rPr>
              <a:t> Gesture Mapping</a:t>
            </a:r>
          </a:p>
        </p:txBody>
      </p:sp>
      <p:pic>
        <p:nvPicPr>
          <p:cNvPr id="4" name="Content Placeholder 4">
            <a:extLst>
              <a:ext uri="{FF2B5EF4-FFF2-40B4-BE49-F238E27FC236}">
                <a16:creationId xmlns:a16="http://schemas.microsoft.com/office/drawing/2014/main" id="{96CD85F5-2170-FB61-A401-F2A5E76F376E}"/>
              </a:ext>
            </a:extLst>
          </p:cNvPr>
          <p:cNvPicPr>
            <a:picLocks noGrp="1" noChangeAspect="1"/>
          </p:cNvPicPr>
          <p:nvPr>
            <p:ph idx="1"/>
          </p:nvPr>
        </p:nvPicPr>
        <p:blipFill>
          <a:blip r:embed="rId2"/>
          <a:stretch>
            <a:fillRect/>
          </a:stretch>
        </p:blipFill>
        <p:spPr>
          <a:xfrm>
            <a:off x="7221017" y="2097088"/>
            <a:ext cx="3992494" cy="4465471"/>
          </a:xfrm>
        </p:spPr>
      </p:pic>
      <p:sp>
        <p:nvSpPr>
          <p:cNvPr id="5" name="Rectangle 4">
            <a:extLst>
              <a:ext uri="{FF2B5EF4-FFF2-40B4-BE49-F238E27FC236}">
                <a16:creationId xmlns:a16="http://schemas.microsoft.com/office/drawing/2014/main" id="{21B61CA6-2886-C2FF-9CB6-288C795E9CB0}"/>
              </a:ext>
            </a:extLst>
          </p:cNvPr>
          <p:cNvSpPr/>
          <p:nvPr/>
        </p:nvSpPr>
        <p:spPr>
          <a:xfrm>
            <a:off x="1432509" y="3202858"/>
            <a:ext cx="5788508" cy="1754326"/>
          </a:xfrm>
          <a:prstGeom prst="rect">
            <a:avLst/>
          </a:prstGeom>
          <a:noFill/>
        </p:spPr>
        <p:txBody>
          <a:bodyPr wrap="square" lIns="91440" tIns="45720" rIns="91440" bIns="45720">
            <a:spAutoFit/>
          </a:bodyPr>
          <a:lstStyle/>
          <a:p>
            <a:pPr algn="l">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Landmark ID 8: Move the cursor.</a:t>
            </a:r>
          </a:p>
          <a:p>
            <a:pPr algn="l">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Landmark ID 12: Perform a left-click.</a:t>
            </a:r>
          </a:p>
          <a:p>
            <a:pPr algn="l">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Landmark ID 16: Perform a right-click.</a:t>
            </a:r>
          </a:p>
          <a:p>
            <a:pPr algn="l">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Landmark ID 20: Scroll the mouse.</a:t>
            </a:r>
          </a:p>
          <a:p>
            <a:pPr algn="l">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Landmark ID 6: Convert speech to text and text to speech</a:t>
            </a:r>
            <a:r>
              <a:rPr lang="en-US" b="1" i="0" dirty="0">
                <a:solidFill>
                  <a:srgbClr val="D1D5DB"/>
                </a:solidFill>
                <a:effectLst/>
                <a:latin typeface="Söhne"/>
              </a:rPr>
              <a:t>.</a:t>
            </a:r>
          </a:p>
        </p:txBody>
      </p:sp>
    </p:spTree>
    <p:extLst>
      <p:ext uri="{BB962C8B-B14F-4D97-AF65-F5344CB8AC3E}">
        <p14:creationId xmlns:p14="http://schemas.microsoft.com/office/powerpoint/2010/main" val="399301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6212-928D-BEF0-ED32-E1D38E8C23AE}"/>
              </a:ext>
            </a:extLst>
          </p:cNvPr>
          <p:cNvSpPr>
            <a:spLocks noGrp="1"/>
          </p:cNvSpPr>
          <p:nvPr>
            <p:ph type="title"/>
          </p:nvPr>
        </p:nvSpPr>
        <p:spPr/>
        <p:txBody>
          <a:bodyPr/>
          <a:lstStyle/>
          <a:p>
            <a:r>
              <a:rPr lang="en-IN" dirty="0">
                <a:solidFill>
                  <a:srgbClr val="FF0000"/>
                </a:solidFill>
              </a:rPr>
              <a:t>Playing audio file</a:t>
            </a:r>
          </a:p>
        </p:txBody>
      </p:sp>
      <p:pic>
        <p:nvPicPr>
          <p:cNvPr id="5" name="Content Placeholder 4">
            <a:extLst>
              <a:ext uri="{FF2B5EF4-FFF2-40B4-BE49-F238E27FC236}">
                <a16:creationId xmlns:a16="http://schemas.microsoft.com/office/drawing/2014/main" id="{67B8F3C2-746B-A6C5-06B3-A491E1305ABC}"/>
              </a:ext>
            </a:extLst>
          </p:cNvPr>
          <p:cNvPicPr>
            <a:picLocks noGrp="1" noChangeAspect="1"/>
          </p:cNvPicPr>
          <p:nvPr>
            <p:ph idx="1"/>
          </p:nvPr>
        </p:nvPicPr>
        <p:blipFill>
          <a:blip r:embed="rId2"/>
          <a:stretch>
            <a:fillRect/>
          </a:stretch>
        </p:blipFill>
        <p:spPr>
          <a:xfrm>
            <a:off x="1141413" y="2097088"/>
            <a:ext cx="8426246" cy="4408371"/>
          </a:xfrm>
        </p:spPr>
      </p:pic>
    </p:spTree>
    <p:extLst>
      <p:ext uri="{BB962C8B-B14F-4D97-AF65-F5344CB8AC3E}">
        <p14:creationId xmlns:p14="http://schemas.microsoft.com/office/powerpoint/2010/main" val="706361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80B6-53E4-0CF8-E510-1144DAB5C810}"/>
              </a:ext>
            </a:extLst>
          </p:cNvPr>
          <p:cNvSpPr>
            <a:spLocks noGrp="1"/>
          </p:cNvSpPr>
          <p:nvPr>
            <p:ph type="title"/>
          </p:nvPr>
        </p:nvSpPr>
        <p:spPr/>
        <p:txBody>
          <a:bodyPr/>
          <a:lstStyle/>
          <a:p>
            <a:r>
              <a:rPr lang="en-IN" dirty="0">
                <a:solidFill>
                  <a:srgbClr val="FF0000"/>
                </a:solidFill>
              </a:rPr>
              <a:t>Limitations</a:t>
            </a:r>
          </a:p>
        </p:txBody>
      </p:sp>
      <p:sp>
        <p:nvSpPr>
          <p:cNvPr id="3" name="Content Placeholder 2">
            <a:extLst>
              <a:ext uri="{FF2B5EF4-FFF2-40B4-BE49-F238E27FC236}">
                <a16:creationId xmlns:a16="http://schemas.microsoft.com/office/drawing/2014/main" id="{C6997F7E-CD24-3D64-7204-8B2E3956BC27}"/>
              </a:ext>
            </a:extLst>
          </p:cNvPr>
          <p:cNvSpPr>
            <a:spLocks noGrp="1"/>
          </p:cNvSpPr>
          <p:nvPr>
            <p:ph idx="1"/>
          </p:nvPr>
        </p:nvSpPr>
        <p:spPr/>
        <p:txBody>
          <a:bodyPr/>
          <a:lstStyle/>
          <a:p>
            <a:r>
              <a:rPr lang="en-US" dirty="0">
                <a:solidFill>
                  <a:schemeClr val="bg1">
                    <a:lumMod val="95000"/>
                    <a:lumOff val="5000"/>
                  </a:schemeClr>
                </a:solidFill>
              </a:rPr>
              <a:t>The proposed system has some limitations. One limitation is that the system requires a camera to capture images of the user's hands. This can be a problem in some situations, such as when the user is in a dark room or when the user is wearing gloves.</a:t>
            </a:r>
          </a:p>
          <a:p>
            <a:r>
              <a:rPr lang="en-US" dirty="0">
                <a:solidFill>
                  <a:schemeClr val="bg1">
                    <a:lumMod val="95000"/>
                    <a:lumOff val="5000"/>
                  </a:schemeClr>
                </a:solidFill>
              </a:rPr>
              <a:t>Another limitation is that the system is not yet fully automated. The user still needs to manually train the deep learning model and the software that translates the recognized hand gestures into mouse movements.</a:t>
            </a:r>
            <a:endParaRPr lang="en-IN" dirty="0">
              <a:solidFill>
                <a:schemeClr val="bg1">
                  <a:lumMod val="95000"/>
                  <a:lumOff val="5000"/>
                </a:schemeClr>
              </a:solidFill>
            </a:endParaRPr>
          </a:p>
        </p:txBody>
      </p:sp>
    </p:spTree>
    <p:extLst>
      <p:ext uri="{BB962C8B-B14F-4D97-AF65-F5344CB8AC3E}">
        <p14:creationId xmlns:p14="http://schemas.microsoft.com/office/powerpoint/2010/main" val="3126844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B24C-91FA-47D8-74F6-90FD5244A478}"/>
              </a:ext>
            </a:extLst>
          </p:cNvPr>
          <p:cNvSpPr>
            <a:spLocks noGrp="1"/>
          </p:cNvSpPr>
          <p:nvPr>
            <p:ph type="title"/>
          </p:nvPr>
        </p:nvSpPr>
        <p:spPr/>
        <p:txBody>
          <a:bodyPr/>
          <a:lstStyle/>
          <a:p>
            <a:r>
              <a:rPr lang="en-IN" dirty="0">
                <a:solidFill>
                  <a:srgbClr val="FF0000"/>
                </a:solidFill>
              </a:rPr>
              <a:t>Future</a:t>
            </a:r>
            <a:r>
              <a:rPr lang="en-IN" dirty="0"/>
              <a:t> </a:t>
            </a:r>
            <a:r>
              <a:rPr lang="en-IN" dirty="0">
                <a:solidFill>
                  <a:srgbClr val="FF0000"/>
                </a:solidFill>
              </a:rPr>
              <a:t>Work</a:t>
            </a:r>
          </a:p>
        </p:txBody>
      </p:sp>
      <p:sp>
        <p:nvSpPr>
          <p:cNvPr id="3" name="Content Placeholder 2">
            <a:extLst>
              <a:ext uri="{FF2B5EF4-FFF2-40B4-BE49-F238E27FC236}">
                <a16:creationId xmlns:a16="http://schemas.microsoft.com/office/drawing/2014/main" id="{3316FD5E-D6C1-006F-7AFA-8DBE6328F6F9}"/>
              </a:ext>
            </a:extLst>
          </p:cNvPr>
          <p:cNvSpPr>
            <a:spLocks noGrp="1"/>
          </p:cNvSpPr>
          <p:nvPr>
            <p:ph idx="1"/>
          </p:nvPr>
        </p:nvSpPr>
        <p:spPr/>
        <p:txBody>
          <a:bodyPr/>
          <a:lstStyle/>
          <a:p>
            <a:pPr marL="0" indent="0">
              <a:buNone/>
            </a:pPr>
            <a:r>
              <a:rPr lang="en-US" dirty="0">
                <a:solidFill>
                  <a:schemeClr val="bg1">
                    <a:lumMod val="95000"/>
                    <a:lumOff val="5000"/>
                  </a:schemeClr>
                </a:solidFill>
              </a:rPr>
              <a:t>The future work for the proposed system includes the following:</a:t>
            </a:r>
          </a:p>
          <a:p>
            <a:pPr marL="0" indent="0">
              <a:buNone/>
            </a:pPr>
            <a:r>
              <a:rPr lang="en-US" dirty="0">
                <a:solidFill>
                  <a:schemeClr val="bg1">
                    <a:lumMod val="95000"/>
                    <a:lumOff val="5000"/>
                  </a:schemeClr>
                </a:solidFill>
              </a:rPr>
              <a:t>Developing a system that does not require a camera. This could be done by using a depth sensor or an inertial measurement unit (IMU).Automating the training of the deep learning model and the software that translates the recognized hand gestures into mouse </a:t>
            </a:r>
            <a:r>
              <a:rPr lang="en-US" dirty="0" err="1">
                <a:solidFill>
                  <a:schemeClr val="bg1">
                    <a:lumMod val="95000"/>
                    <a:lumOff val="5000"/>
                  </a:schemeClr>
                </a:solidFill>
              </a:rPr>
              <a:t>movements.Making</a:t>
            </a:r>
            <a:r>
              <a:rPr lang="en-US" dirty="0">
                <a:solidFill>
                  <a:schemeClr val="bg1">
                    <a:lumMod val="95000"/>
                    <a:lumOff val="5000"/>
                  </a:schemeClr>
                </a:solidFill>
              </a:rPr>
              <a:t> the system more user-friendly. This could be done by making the software easier to use and by providing more options for customizing the system.</a:t>
            </a:r>
            <a:endParaRPr lang="en-IN" dirty="0">
              <a:solidFill>
                <a:schemeClr val="bg1">
                  <a:lumMod val="95000"/>
                  <a:lumOff val="5000"/>
                </a:schemeClr>
              </a:solidFill>
            </a:endParaRPr>
          </a:p>
        </p:txBody>
      </p:sp>
    </p:spTree>
    <p:extLst>
      <p:ext uri="{BB962C8B-B14F-4D97-AF65-F5344CB8AC3E}">
        <p14:creationId xmlns:p14="http://schemas.microsoft.com/office/powerpoint/2010/main" val="73580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2A15-9026-578C-8C62-D28BA3CA60F7}"/>
              </a:ext>
            </a:extLst>
          </p:cNvPr>
          <p:cNvSpPr>
            <a:spLocks noGrp="1"/>
          </p:cNvSpPr>
          <p:nvPr>
            <p:ph type="title"/>
          </p:nvPr>
        </p:nvSpPr>
        <p:spPr/>
        <p:txBody>
          <a:bodyPr/>
          <a:lstStyle/>
          <a:p>
            <a:r>
              <a:rPr lang="en-IN" dirty="0">
                <a:solidFill>
                  <a:srgbClr val="FF0000"/>
                </a:solidFill>
              </a:rPr>
              <a:t>Applications</a:t>
            </a:r>
          </a:p>
        </p:txBody>
      </p:sp>
      <p:sp>
        <p:nvSpPr>
          <p:cNvPr id="3" name="Content Placeholder 2">
            <a:extLst>
              <a:ext uri="{FF2B5EF4-FFF2-40B4-BE49-F238E27FC236}">
                <a16:creationId xmlns:a16="http://schemas.microsoft.com/office/drawing/2014/main" id="{8A8D258C-73C2-4D62-E590-8BB689D7A701}"/>
              </a:ext>
            </a:extLst>
          </p:cNvPr>
          <p:cNvSpPr>
            <a:spLocks noGrp="1"/>
          </p:cNvSpPr>
          <p:nvPr>
            <p:ph idx="1"/>
          </p:nvPr>
        </p:nvSpPr>
        <p:spPr>
          <a:xfrm>
            <a:off x="1141412" y="2249486"/>
            <a:ext cx="9905999" cy="3989995"/>
          </a:xfrm>
        </p:spPr>
        <p:txBody>
          <a:bodyPr>
            <a:normAutofit fontScale="92500" lnSpcReduction="20000"/>
          </a:bodyPr>
          <a:lstStyle/>
          <a:p>
            <a:r>
              <a:rPr lang="en-US" dirty="0">
                <a:solidFill>
                  <a:schemeClr val="bg1">
                    <a:lumMod val="95000"/>
                    <a:lumOff val="5000"/>
                  </a:schemeClr>
                </a:solidFill>
              </a:rPr>
              <a:t>Assistive technology for people with disabilities: The proposed system could be used as an assistive technology for people with disabilities. This could include people with spinal cord injuries, cerebral palsy, or other conditions that make it difficult to use a mouse.</a:t>
            </a:r>
          </a:p>
          <a:p>
            <a:r>
              <a:rPr lang="en-US" dirty="0">
                <a:solidFill>
                  <a:schemeClr val="bg1">
                    <a:lumMod val="95000"/>
                    <a:lumOff val="5000"/>
                  </a:schemeClr>
                </a:solidFill>
              </a:rPr>
              <a:t>Gaming: The proposed system could be used for gaming. This could include games that require hand gestures, such as virtual reality games or gesture-based games.</a:t>
            </a:r>
          </a:p>
          <a:p>
            <a:r>
              <a:rPr lang="en-US" dirty="0">
                <a:solidFill>
                  <a:schemeClr val="bg1">
                    <a:lumMod val="95000"/>
                    <a:lumOff val="5000"/>
                  </a:schemeClr>
                </a:solidFill>
              </a:rPr>
              <a:t>Virtual reality: The proposed system could be used for virtual reality. This could allow users to interact with virtual reality environments using their hands.</a:t>
            </a:r>
          </a:p>
          <a:p>
            <a:r>
              <a:rPr lang="en-US" dirty="0">
                <a:solidFill>
                  <a:schemeClr val="bg1">
                    <a:lumMod val="95000"/>
                    <a:lumOff val="5000"/>
                  </a:schemeClr>
                </a:solidFill>
              </a:rPr>
              <a:t>Industrial automation: The proposed system could be used for industrial automation. This could allow robots to be controlled using hand gestures.</a:t>
            </a:r>
            <a:endParaRPr lang="en-IN" dirty="0">
              <a:solidFill>
                <a:schemeClr val="bg1">
                  <a:lumMod val="95000"/>
                  <a:lumOff val="5000"/>
                </a:schemeClr>
              </a:solidFill>
            </a:endParaRPr>
          </a:p>
        </p:txBody>
      </p:sp>
    </p:spTree>
    <p:extLst>
      <p:ext uri="{BB962C8B-B14F-4D97-AF65-F5344CB8AC3E}">
        <p14:creationId xmlns:p14="http://schemas.microsoft.com/office/powerpoint/2010/main" val="517526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C47D-A56E-C1E2-9740-F57F7952BCB4}"/>
              </a:ext>
            </a:extLst>
          </p:cNvPr>
          <p:cNvSpPr>
            <a:spLocks noGrp="1"/>
          </p:cNvSpPr>
          <p:nvPr>
            <p:ph type="title"/>
          </p:nvPr>
        </p:nvSpPr>
        <p:spPr>
          <a:xfrm>
            <a:off x="3127094" y="2584969"/>
            <a:ext cx="6508520" cy="1478570"/>
          </a:xfrm>
        </p:spPr>
        <p:txBody>
          <a:bodyPr>
            <a:noAutofit/>
          </a:bodyPr>
          <a:lstStyle/>
          <a:p>
            <a:r>
              <a:rPr lang="en-IN" sz="7200" dirty="0">
                <a:solidFill>
                  <a:srgbClr val="FF0000"/>
                </a:solidFill>
                <a:latin typeface="Algerian" panose="04020705040A02060702" pitchFamily="82" charset="0"/>
              </a:rPr>
              <a:t>THANK YOU</a:t>
            </a:r>
          </a:p>
        </p:txBody>
      </p:sp>
    </p:spTree>
    <p:extLst>
      <p:ext uri="{BB962C8B-B14F-4D97-AF65-F5344CB8AC3E}">
        <p14:creationId xmlns:p14="http://schemas.microsoft.com/office/powerpoint/2010/main" val="4451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8E17-903C-0D82-DE05-FDE82AFDBAA8}"/>
              </a:ext>
            </a:extLst>
          </p:cNvPr>
          <p:cNvSpPr>
            <a:spLocks noGrp="1"/>
          </p:cNvSpPr>
          <p:nvPr>
            <p:ph type="title"/>
          </p:nvPr>
        </p:nvSpPr>
        <p:spPr/>
        <p:txBody>
          <a:bodyPr/>
          <a:lstStyle/>
          <a:p>
            <a:r>
              <a:rPr lang="en-IN" dirty="0">
                <a:solidFill>
                  <a:schemeClr val="bg1"/>
                </a:solidFill>
              </a:rPr>
              <a:t>How ai is used in virtual mouse</a:t>
            </a:r>
          </a:p>
        </p:txBody>
      </p:sp>
      <p:sp>
        <p:nvSpPr>
          <p:cNvPr id="3" name="Content Placeholder 2">
            <a:extLst>
              <a:ext uri="{FF2B5EF4-FFF2-40B4-BE49-F238E27FC236}">
                <a16:creationId xmlns:a16="http://schemas.microsoft.com/office/drawing/2014/main" id="{EC839FA6-7992-04CE-150D-537E7645327C}"/>
              </a:ext>
            </a:extLst>
          </p:cNvPr>
          <p:cNvSpPr>
            <a:spLocks noGrp="1"/>
          </p:cNvSpPr>
          <p:nvPr>
            <p:ph idx="1"/>
          </p:nvPr>
        </p:nvSpPr>
        <p:spPr/>
        <p:txBody>
          <a:bodyPr>
            <a:normAutofit fontScale="85000" lnSpcReduction="20000"/>
          </a:bodyPr>
          <a:lstStyle/>
          <a:p>
            <a:r>
              <a:rPr lang="en-US" dirty="0">
                <a:solidFill>
                  <a:schemeClr val="bg1"/>
                </a:solidFill>
              </a:rPr>
              <a:t>To detect the hands in the video feed. This is done using the </a:t>
            </a:r>
            <a:r>
              <a:rPr lang="en-US" dirty="0" err="1">
                <a:solidFill>
                  <a:schemeClr val="bg1"/>
                </a:solidFill>
              </a:rPr>
              <a:t>MediaPipe</a:t>
            </a:r>
            <a:r>
              <a:rPr lang="en-US" dirty="0">
                <a:solidFill>
                  <a:schemeClr val="bg1"/>
                </a:solidFill>
              </a:rPr>
              <a:t> Hands solution, which is a machine learning model that can identify the position and orientation of 21 hand landmarks in real time.</a:t>
            </a:r>
          </a:p>
          <a:p>
            <a:r>
              <a:rPr lang="en-US" dirty="0">
                <a:solidFill>
                  <a:schemeClr val="bg1"/>
                </a:solidFill>
              </a:rPr>
              <a:t>To control the mouse cursor based on the position of the hands. This is done using the </a:t>
            </a:r>
            <a:r>
              <a:rPr lang="en-US" dirty="0" err="1">
                <a:solidFill>
                  <a:schemeClr val="bg1"/>
                </a:solidFill>
              </a:rPr>
              <a:t>PyAutoGUI</a:t>
            </a:r>
            <a:r>
              <a:rPr lang="en-US" dirty="0">
                <a:solidFill>
                  <a:schemeClr val="bg1"/>
                </a:solidFill>
              </a:rPr>
              <a:t> library, which allows you to control the mouse and keyboard from Python </a:t>
            </a:r>
            <a:r>
              <a:rPr lang="en-US" dirty="0" err="1">
                <a:solidFill>
                  <a:schemeClr val="bg1"/>
                </a:solidFill>
              </a:rPr>
              <a:t>code.The</a:t>
            </a:r>
            <a:r>
              <a:rPr lang="en-US" dirty="0">
                <a:solidFill>
                  <a:schemeClr val="bg1"/>
                </a:solidFill>
              </a:rPr>
              <a:t> code first imports the </a:t>
            </a:r>
            <a:r>
              <a:rPr lang="en-US" dirty="0" err="1">
                <a:solidFill>
                  <a:schemeClr val="bg1"/>
                </a:solidFill>
              </a:rPr>
              <a:t>MediaPipe</a:t>
            </a:r>
            <a:r>
              <a:rPr lang="en-US" dirty="0">
                <a:solidFill>
                  <a:schemeClr val="bg1"/>
                </a:solidFill>
              </a:rPr>
              <a:t> Hands solution and the </a:t>
            </a:r>
            <a:r>
              <a:rPr lang="en-US" dirty="0" err="1">
                <a:solidFill>
                  <a:schemeClr val="bg1"/>
                </a:solidFill>
              </a:rPr>
              <a:t>PyAutoGUI</a:t>
            </a:r>
            <a:r>
              <a:rPr lang="en-US" dirty="0">
                <a:solidFill>
                  <a:schemeClr val="bg1"/>
                </a:solidFill>
              </a:rPr>
              <a:t> library. It then initializes a video capture object and starts a loop. In each iteration of the loop, the code captures a frame from the video feed and processes it using the </a:t>
            </a:r>
            <a:r>
              <a:rPr lang="en-US" dirty="0" err="1">
                <a:solidFill>
                  <a:schemeClr val="bg1"/>
                </a:solidFill>
              </a:rPr>
              <a:t>MediaPipe</a:t>
            </a:r>
            <a:r>
              <a:rPr lang="en-US" dirty="0">
                <a:solidFill>
                  <a:schemeClr val="bg1"/>
                </a:solidFill>
              </a:rPr>
              <a:t> Hands solution. If the solution detects any hands, the code identifies the position of the 21 hand landmarks and uses this information to control the mouse cursor.</a:t>
            </a:r>
            <a:endParaRPr lang="en-IN" dirty="0">
              <a:solidFill>
                <a:schemeClr val="bg1"/>
              </a:solidFill>
            </a:endParaRPr>
          </a:p>
        </p:txBody>
      </p:sp>
    </p:spTree>
    <p:extLst>
      <p:ext uri="{BB962C8B-B14F-4D97-AF65-F5344CB8AC3E}">
        <p14:creationId xmlns:p14="http://schemas.microsoft.com/office/powerpoint/2010/main" val="178959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11FE-4465-B97E-D508-8FEDE81B4651}"/>
              </a:ext>
            </a:extLst>
          </p:cNvPr>
          <p:cNvSpPr>
            <a:spLocks noGrp="1"/>
          </p:cNvSpPr>
          <p:nvPr>
            <p:ph type="title"/>
          </p:nvPr>
        </p:nvSpPr>
        <p:spPr/>
        <p:txBody>
          <a:bodyPr/>
          <a:lstStyle/>
          <a:p>
            <a:r>
              <a:rPr lang="en-IN" dirty="0">
                <a:solidFill>
                  <a:srgbClr val="FF0000"/>
                </a:solidFill>
              </a:rPr>
              <a:t>INTRODUCTION</a:t>
            </a:r>
          </a:p>
        </p:txBody>
      </p:sp>
      <p:sp>
        <p:nvSpPr>
          <p:cNvPr id="3" name="Content Placeholder 2">
            <a:extLst>
              <a:ext uri="{FF2B5EF4-FFF2-40B4-BE49-F238E27FC236}">
                <a16:creationId xmlns:a16="http://schemas.microsoft.com/office/drawing/2014/main" id="{7875F401-B92E-B023-92B6-341794B05BBD}"/>
              </a:ext>
            </a:extLst>
          </p:cNvPr>
          <p:cNvSpPr>
            <a:spLocks noGrp="1"/>
          </p:cNvSpPr>
          <p:nvPr>
            <p:ph idx="1"/>
          </p:nvPr>
        </p:nvSpPr>
        <p:spPr/>
        <p:txBody>
          <a:bodyPr/>
          <a:lstStyle/>
          <a:p>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integration of cutting-edge technologies has led to the creation of a virtual mouse control system that revolutionizes the way users interact with digital devices. By merging computer vision, speech recognition, and automation, this system enables users to navigate their computers, perform actions, and interact with software using intuitive hand gestures and spoken commands. This dynamic integration represents a significant leap forward in human-computer interaction, offering a glimpse into the future of accessible and interactive computing.</a:t>
            </a:r>
            <a:endParaRPr lang="en-IN" sz="1800" kern="1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endParaRPr>
          </a:p>
          <a:p>
            <a:r>
              <a:rPr lang="en-IN" sz="1800" dirty="0">
                <a:solidFill>
                  <a:srgbClr val="000000"/>
                </a:solidFill>
                <a:effectLst/>
                <a:latin typeface="Times New Roman" panose="02020603050405020304" pitchFamily="18" charset="0"/>
                <a:ea typeface="Calibri" panose="020F0502020204030204" pitchFamily="34" charset="0"/>
              </a:rPr>
              <a:t>Traditional input devices like keyboards and mice have long been the primary means of interacting with computers. However, these methods may present challenges for individuals with physical disabilities or those seeking more natural and expressive ways of engaging with technology. </a:t>
            </a:r>
            <a:endParaRPr lang="en-IN" dirty="0"/>
          </a:p>
        </p:txBody>
      </p:sp>
    </p:spTree>
    <p:extLst>
      <p:ext uri="{BB962C8B-B14F-4D97-AF65-F5344CB8AC3E}">
        <p14:creationId xmlns:p14="http://schemas.microsoft.com/office/powerpoint/2010/main" val="287185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D0A0-BE34-3115-5F55-36CD9F9C416B}"/>
              </a:ext>
            </a:extLst>
          </p:cNvPr>
          <p:cNvSpPr>
            <a:spLocks noGrp="1"/>
          </p:cNvSpPr>
          <p:nvPr>
            <p:ph type="title"/>
          </p:nvPr>
        </p:nvSpPr>
        <p:spPr/>
        <p:txBody>
          <a:bodyPr/>
          <a:lstStyle/>
          <a:p>
            <a:r>
              <a:rPr lang="en-US" dirty="0">
                <a:solidFill>
                  <a:srgbClr val="FF0000"/>
                </a:solidFill>
              </a:rPr>
              <a:t>libraries used to create a gesture-controlled virtual mouse</a:t>
            </a:r>
            <a:endParaRPr lang="en-IN" dirty="0">
              <a:solidFill>
                <a:srgbClr val="FF0000"/>
              </a:solidFill>
            </a:endParaRPr>
          </a:p>
        </p:txBody>
      </p:sp>
      <p:sp>
        <p:nvSpPr>
          <p:cNvPr id="3" name="Content Placeholder 2">
            <a:extLst>
              <a:ext uri="{FF2B5EF4-FFF2-40B4-BE49-F238E27FC236}">
                <a16:creationId xmlns:a16="http://schemas.microsoft.com/office/drawing/2014/main" id="{B95F02EC-59EC-031E-C15D-4AD535916E21}"/>
              </a:ext>
            </a:extLst>
          </p:cNvPr>
          <p:cNvSpPr>
            <a:spLocks noGrp="1"/>
          </p:cNvSpPr>
          <p:nvPr>
            <p:ph idx="1"/>
          </p:nvPr>
        </p:nvSpPr>
        <p:spPr/>
        <p:txBody>
          <a:bodyPr/>
          <a:lstStyle/>
          <a:p>
            <a:r>
              <a:rPr lang="en-US" dirty="0" err="1">
                <a:solidFill>
                  <a:schemeClr val="bg1"/>
                </a:solidFill>
              </a:rPr>
              <a:t>mediapipe</a:t>
            </a:r>
            <a:r>
              <a:rPr lang="en-US" dirty="0">
                <a:solidFill>
                  <a:schemeClr val="bg1"/>
                </a:solidFill>
              </a:rPr>
              <a:t> library is used for hand landmark detection.</a:t>
            </a:r>
          </a:p>
          <a:p>
            <a:r>
              <a:rPr lang="en-US" dirty="0" err="1">
                <a:solidFill>
                  <a:schemeClr val="bg1"/>
                </a:solidFill>
              </a:rPr>
              <a:t>pyautogui</a:t>
            </a:r>
            <a:r>
              <a:rPr lang="en-US" dirty="0">
                <a:solidFill>
                  <a:schemeClr val="bg1"/>
                </a:solidFill>
              </a:rPr>
              <a:t> is employed to control the mouse cursor and perform mouse actions.</a:t>
            </a:r>
          </a:p>
          <a:p>
            <a:r>
              <a:rPr lang="en-US" dirty="0">
                <a:solidFill>
                  <a:schemeClr val="bg1"/>
                </a:solidFill>
              </a:rPr>
              <a:t>cv2 (OpenCV) is utilized for computer vision tasks.</a:t>
            </a:r>
          </a:p>
          <a:p>
            <a:r>
              <a:rPr lang="en-US" dirty="0" err="1">
                <a:solidFill>
                  <a:schemeClr val="bg1"/>
                </a:solidFill>
              </a:rPr>
              <a:t>speech_recognition</a:t>
            </a:r>
            <a:r>
              <a:rPr lang="en-US" dirty="0">
                <a:solidFill>
                  <a:schemeClr val="bg1"/>
                </a:solidFill>
              </a:rPr>
              <a:t> is used for speech recognition.</a:t>
            </a:r>
          </a:p>
          <a:p>
            <a:r>
              <a:rPr lang="en-US" dirty="0" err="1">
                <a:solidFill>
                  <a:schemeClr val="bg1"/>
                </a:solidFill>
              </a:rPr>
              <a:t>gtts</a:t>
            </a:r>
            <a:r>
              <a:rPr lang="en-US" dirty="0">
                <a:solidFill>
                  <a:schemeClr val="bg1"/>
                </a:solidFill>
              </a:rPr>
              <a:t> (Google Text-to-Speech) is employed for converting text to speech.</a:t>
            </a:r>
          </a:p>
          <a:p>
            <a:r>
              <a:rPr lang="en-US" dirty="0" err="1">
                <a:solidFill>
                  <a:schemeClr val="bg1"/>
                </a:solidFill>
              </a:rPr>
              <a:t>os</a:t>
            </a:r>
            <a:r>
              <a:rPr lang="en-US" dirty="0">
                <a:solidFill>
                  <a:schemeClr val="bg1"/>
                </a:solidFill>
              </a:rPr>
              <a:t> is used for various operating system-related functions.</a:t>
            </a:r>
            <a:endParaRPr lang="en-IN" dirty="0">
              <a:solidFill>
                <a:schemeClr val="bg1"/>
              </a:solidFill>
            </a:endParaRPr>
          </a:p>
        </p:txBody>
      </p:sp>
    </p:spTree>
    <p:extLst>
      <p:ext uri="{BB962C8B-B14F-4D97-AF65-F5344CB8AC3E}">
        <p14:creationId xmlns:p14="http://schemas.microsoft.com/office/powerpoint/2010/main" val="76506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4511-390E-544A-AEB8-4F0549CAAFEC}"/>
              </a:ext>
            </a:extLst>
          </p:cNvPr>
          <p:cNvSpPr>
            <a:spLocks noGrp="1"/>
          </p:cNvSpPr>
          <p:nvPr>
            <p:ph type="title"/>
          </p:nvPr>
        </p:nvSpPr>
        <p:spPr/>
        <p:txBody>
          <a:bodyPr/>
          <a:lstStyle/>
          <a:p>
            <a:r>
              <a:rPr lang="en-IN" b="0" i="0" dirty="0">
                <a:solidFill>
                  <a:srgbClr val="FF0000"/>
                </a:solidFill>
                <a:effectLst/>
                <a:latin typeface="Söhne"/>
              </a:rPr>
              <a:t>Hand Gesture Recognition</a:t>
            </a:r>
            <a:endParaRPr lang="en-IN" dirty="0">
              <a:solidFill>
                <a:srgbClr val="FF0000"/>
              </a:solidFill>
            </a:endParaRPr>
          </a:p>
        </p:txBody>
      </p:sp>
      <p:sp>
        <p:nvSpPr>
          <p:cNvPr id="3" name="Content Placeholder 2">
            <a:extLst>
              <a:ext uri="{FF2B5EF4-FFF2-40B4-BE49-F238E27FC236}">
                <a16:creationId xmlns:a16="http://schemas.microsoft.com/office/drawing/2014/main" id="{F4334D0E-51CC-08E3-CC05-16814B848274}"/>
              </a:ext>
            </a:extLst>
          </p:cNvPr>
          <p:cNvSpPr>
            <a:spLocks noGrp="1"/>
          </p:cNvSpPr>
          <p:nvPr>
            <p:ph idx="1"/>
          </p:nvPr>
        </p:nvSpPr>
        <p:spPr>
          <a:xfrm>
            <a:off x="1141412" y="1710813"/>
            <a:ext cx="9905999" cy="4080388"/>
          </a:xfrm>
        </p:spPr>
        <p:txBody>
          <a:bodyPr>
            <a:normAutofit fontScale="77500" lnSpcReduction="20000"/>
          </a:bodyPr>
          <a:lstStyle/>
          <a:p>
            <a:pPr marL="0" indent="0">
              <a:buNone/>
            </a:pPr>
            <a:endParaRPr lang="en-IN" sz="1800" kern="1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endParaRPr>
          </a:p>
          <a:p>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heart of the system's functionality lies in its ability to interpret hand gestures accurately.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MediaPipe's</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hand tracking model provided the positions of various hand landmarks in each frame of the webcam feed. By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positions of specific landmarks, we could determine the user's intended gestures. For instance, the index finger's position was used for cursor movement, the middle finger for clicks, the ring finger for right-clicks, and the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pinky</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finger for scrolling. To ensure reliable gesture detection, we set appropriate thresholds for each gesture. This helped prevent unintended actions triggered by slight hand movements and improved the overall accuracy of gesture interpretation.</a:t>
            </a:r>
          </a:p>
          <a:p>
            <a:r>
              <a:rPr lang="en-IN" sz="22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OpenCV:</a:t>
            </a:r>
            <a:r>
              <a:rPr lang="en-IN" sz="2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computer vision library for image and video processing, used for capturing webcam input, image manipulation, and hand tracking.</a:t>
            </a:r>
            <a:endParaRPr lang="en-IN" sz="2200" kern="1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endParaRPr>
          </a:p>
          <a:p>
            <a:r>
              <a:rPr lang="en-IN" sz="22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MediaPipe</a:t>
            </a:r>
            <a:r>
              <a:rPr lang="en-IN" sz="22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library that provides pre-trained models for hand tracking and gesture recognition, simplifying the development process.</a:t>
            </a:r>
            <a:endParaRPr lang="en-IN" sz="3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7871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A41D-1114-BE47-7BFA-6C07CD46252E}"/>
              </a:ext>
            </a:extLst>
          </p:cNvPr>
          <p:cNvSpPr>
            <a:spLocks noGrp="1"/>
          </p:cNvSpPr>
          <p:nvPr>
            <p:ph type="title"/>
          </p:nvPr>
        </p:nvSpPr>
        <p:spPr/>
        <p:txBody>
          <a:bodyPr/>
          <a:lstStyle/>
          <a:p>
            <a:r>
              <a:rPr lang="en-IN" sz="40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Speech Interaction</a:t>
            </a:r>
            <a:br>
              <a:rPr lang="en-IN" sz="1800" kern="100" dirty="0">
                <a:solidFill>
                  <a:srgbClr val="FF0000"/>
                </a:solidFill>
                <a:effectLst/>
                <a:latin typeface="Times New Roman" panose="02020603050405020304" pitchFamily="18" charset="0"/>
                <a:ea typeface="Calibri" panose="020F0502020204030204" pitchFamily="34" charset="0"/>
                <a:cs typeface="Tunga" panose="020B0502040204020203" pitchFamily="34"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04578308-644A-927B-616D-A8259687BC82}"/>
              </a:ext>
            </a:extLst>
          </p:cNvPr>
          <p:cNvSpPr>
            <a:spLocks noGrp="1"/>
          </p:cNvSpPr>
          <p:nvPr>
            <p:ph idx="1"/>
          </p:nvPr>
        </p:nvSpPr>
        <p:spPr/>
        <p:txBody>
          <a:bodyPr>
            <a:normAutofit lnSpcReduction="10000"/>
          </a:bodyPr>
          <a:lstStyle/>
          <a:p>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Speech interaction was implemented to enhance the system's usability. We integrated the Speech Recognition library, allowing the system to capture spoken commands. Users initiated speech-to-text conversion by performing a specific hand gesture. The recognized text was then processed as a command, enabling users to trigger various actions. Conversely, the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gTTS</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library enabled the system to generate synthesized speech output. This allowed the system to provide auditory feedback to users, such as confirming actions or conveying instructions.</a:t>
            </a:r>
          </a:p>
          <a:p>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Speech Recognition:</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library for integrating speech recognition functionality, allowing the system to convert spoken words into text.</a:t>
            </a:r>
            <a:endParaRPr lang="en-IN" sz="1800" kern="1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endParaRPr>
          </a:p>
          <a:p>
            <a:r>
              <a:rPr lang="en-IN" sz="18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gTTS</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(Google Text-to-Speech):</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library for generating synthesized speech from text, enabling the system to provide auditory feedback.</a:t>
            </a:r>
            <a:endParaRPr lang="en-IN" sz="1800" kern="1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endParaRPr>
          </a:p>
          <a:p>
            <a:endParaRPr lang="en-IN" sz="1800" kern="1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endParaRPr>
          </a:p>
          <a:p>
            <a:endParaRPr lang="en-IN" dirty="0"/>
          </a:p>
        </p:txBody>
      </p:sp>
    </p:spTree>
    <p:extLst>
      <p:ext uri="{BB962C8B-B14F-4D97-AF65-F5344CB8AC3E}">
        <p14:creationId xmlns:p14="http://schemas.microsoft.com/office/powerpoint/2010/main" val="315863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A5F9-CF65-616E-9FA8-739AF04BCF34}"/>
              </a:ext>
            </a:extLst>
          </p:cNvPr>
          <p:cNvSpPr>
            <a:spLocks noGrp="1"/>
          </p:cNvSpPr>
          <p:nvPr>
            <p:ph type="title"/>
          </p:nvPr>
        </p:nvSpPr>
        <p:spPr/>
        <p:txBody>
          <a:bodyPr/>
          <a:lstStyle/>
          <a:p>
            <a:r>
              <a:rPr lang="en-US" dirty="0">
                <a:solidFill>
                  <a:srgbClr val="FF0000"/>
                </a:solidFill>
              </a:rPr>
              <a:t> Controlling the Mouse Cursor Based on the Hand Gestures</a:t>
            </a:r>
            <a:endParaRPr lang="en-IN" dirty="0">
              <a:solidFill>
                <a:srgbClr val="FF0000"/>
              </a:solidFill>
            </a:endParaRPr>
          </a:p>
        </p:txBody>
      </p:sp>
      <p:pic>
        <p:nvPicPr>
          <p:cNvPr id="4" name="Content Placeholder 4">
            <a:extLst>
              <a:ext uri="{FF2B5EF4-FFF2-40B4-BE49-F238E27FC236}">
                <a16:creationId xmlns:a16="http://schemas.microsoft.com/office/drawing/2014/main" id="{928355CB-734C-B8F9-014D-A8BE222C99F2}"/>
              </a:ext>
            </a:extLst>
          </p:cNvPr>
          <p:cNvPicPr>
            <a:picLocks noGrp="1" noChangeAspect="1"/>
          </p:cNvPicPr>
          <p:nvPr>
            <p:ph idx="1"/>
          </p:nvPr>
        </p:nvPicPr>
        <p:blipFill>
          <a:blip r:embed="rId2"/>
          <a:stretch>
            <a:fillRect/>
          </a:stretch>
        </p:blipFill>
        <p:spPr>
          <a:xfrm>
            <a:off x="7911197" y="2993874"/>
            <a:ext cx="2187130" cy="2446232"/>
          </a:xfrm>
        </p:spPr>
      </p:pic>
      <p:sp>
        <p:nvSpPr>
          <p:cNvPr id="5" name="Rectangle 4">
            <a:extLst>
              <a:ext uri="{FF2B5EF4-FFF2-40B4-BE49-F238E27FC236}">
                <a16:creationId xmlns:a16="http://schemas.microsoft.com/office/drawing/2014/main" id="{866E4D3C-05D1-4A84-51AD-49A2A788B6D6}"/>
              </a:ext>
            </a:extLst>
          </p:cNvPr>
          <p:cNvSpPr/>
          <p:nvPr/>
        </p:nvSpPr>
        <p:spPr>
          <a:xfrm>
            <a:off x="1857924" y="2993874"/>
            <a:ext cx="5280295" cy="1400383"/>
          </a:xfrm>
          <a:prstGeom prst="rect">
            <a:avLst/>
          </a:prstGeom>
          <a:noFill/>
        </p:spPr>
        <p:txBody>
          <a:bodyPr wrap="square" lIns="91440" tIns="45720" rIns="91440" bIns="45720">
            <a:spAutoFit/>
          </a:bodyPr>
          <a:lstStyle/>
          <a:p>
            <a:pPr algn="ctr"/>
            <a:r>
              <a:rPr lang="en-US" sz="1700" cap="none" spc="50" dirty="0">
                <a:ln w="0"/>
                <a:solidFill>
                  <a:schemeClr val="bg1">
                    <a:lumMod val="95000"/>
                    <a:lumOff val="5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The figure iterates through the detected hand landmarks and performs different actions based on the ID of the landmark. These actions include left-clicking, right-clicking, scrolling, and performing speech recognition and synthesis</a:t>
            </a:r>
          </a:p>
        </p:txBody>
      </p:sp>
    </p:spTree>
    <p:extLst>
      <p:ext uri="{BB962C8B-B14F-4D97-AF65-F5344CB8AC3E}">
        <p14:creationId xmlns:p14="http://schemas.microsoft.com/office/powerpoint/2010/main" val="234729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5004-38A7-D8C0-11FC-295B6E9C13C9}"/>
              </a:ext>
            </a:extLst>
          </p:cNvPr>
          <p:cNvSpPr>
            <a:spLocks noGrp="1"/>
          </p:cNvSpPr>
          <p:nvPr>
            <p:ph type="title"/>
          </p:nvPr>
        </p:nvSpPr>
        <p:spPr/>
        <p:txBody>
          <a:bodyPr/>
          <a:lstStyle/>
          <a:p>
            <a:r>
              <a:rPr lang="en-IN" dirty="0">
                <a:solidFill>
                  <a:srgbClr val="FF0000"/>
                </a:solidFill>
              </a:rPr>
              <a:t>components</a:t>
            </a:r>
          </a:p>
        </p:txBody>
      </p:sp>
      <p:sp>
        <p:nvSpPr>
          <p:cNvPr id="3" name="Content Placeholder 2">
            <a:extLst>
              <a:ext uri="{FF2B5EF4-FFF2-40B4-BE49-F238E27FC236}">
                <a16:creationId xmlns:a16="http://schemas.microsoft.com/office/drawing/2014/main" id="{754A0BAD-0458-114E-E1A1-B92762F30C63}"/>
              </a:ext>
            </a:extLst>
          </p:cNvPr>
          <p:cNvSpPr>
            <a:spLocks noGrp="1"/>
          </p:cNvSpPr>
          <p:nvPr>
            <p:ph idx="1"/>
          </p:nvPr>
        </p:nvSpPr>
        <p:spPr/>
        <p:txBody>
          <a:bodyPr/>
          <a:lstStyle/>
          <a:p>
            <a:r>
              <a:rPr lang="en-US" dirty="0">
                <a:solidFill>
                  <a:schemeClr val="bg1">
                    <a:lumMod val="95000"/>
                    <a:lumOff val="5000"/>
                  </a:schemeClr>
                </a:solidFill>
              </a:rPr>
              <a:t>Camera: The camera should be placed in a position where it can capture images of the user's hands.</a:t>
            </a:r>
          </a:p>
          <a:p>
            <a:r>
              <a:rPr lang="en-US" dirty="0">
                <a:solidFill>
                  <a:schemeClr val="bg1">
                    <a:lumMod val="95000"/>
                    <a:lumOff val="5000"/>
                  </a:schemeClr>
                </a:solidFill>
              </a:rPr>
              <a:t>Computer: The computer should be powerful enough to run the deep learning model and the software that translates the recognized hand gestures into mouse movements.</a:t>
            </a:r>
          </a:p>
          <a:p>
            <a:r>
              <a:rPr lang="en-US" dirty="0">
                <a:solidFill>
                  <a:schemeClr val="bg1">
                    <a:lumMod val="95000"/>
                    <a:lumOff val="5000"/>
                  </a:schemeClr>
                </a:solidFill>
              </a:rPr>
              <a:t>Software: The software should be installed on the </a:t>
            </a:r>
            <a:r>
              <a:rPr lang="en-US" dirty="0" err="1">
                <a:solidFill>
                  <a:schemeClr val="bg1">
                    <a:lumMod val="95000"/>
                    <a:lumOff val="5000"/>
                  </a:schemeClr>
                </a:solidFill>
              </a:rPr>
              <a:t>computer.Experimental</a:t>
            </a:r>
            <a:r>
              <a:rPr lang="en-US" dirty="0">
                <a:solidFill>
                  <a:schemeClr val="bg1">
                    <a:lumMod val="95000"/>
                    <a:lumOff val="5000"/>
                  </a:schemeClr>
                </a:solidFill>
              </a:rPr>
              <a:t> Results</a:t>
            </a:r>
            <a:endParaRPr lang="en-IN" dirty="0">
              <a:solidFill>
                <a:schemeClr val="bg1">
                  <a:lumMod val="95000"/>
                  <a:lumOff val="5000"/>
                </a:schemeClr>
              </a:solidFill>
            </a:endParaRPr>
          </a:p>
        </p:txBody>
      </p:sp>
    </p:spTree>
    <p:extLst>
      <p:ext uri="{BB962C8B-B14F-4D97-AF65-F5344CB8AC3E}">
        <p14:creationId xmlns:p14="http://schemas.microsoft.com/office/powerpoint/2010/main" val="296471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6765-F888-9195-311B-E1970F59455E}"/>
              </a:ext>
            </a:extLst>
          </p:cNvPr>
          <p:cNvSpPr>
            <a:spLocks noGrp="1"/>
          </p:cNvSpPr>
          <p:nvPr>
            <p:ph type="title"/>
          </p:nvPr>
        </p:nvSpPr>
        <p:spPr>
          <a:xfrm>
            <a:off x="1908329" y="244892"/>
            <a:ext cx="9905998" cy="1478570"/>
          </a:xfrm>
        </p:spPr>
        <p:txBody>
          <a:bodyPr/>
          <a:lstStyle/>
          <a:p>
            <a:r>
              <a:rPr lang="en-IN" dirty="0">
                <a:solidFill>
                  <a:srgbClr val="FF0000"/>
                </a:solidFill>
              </a:rPr>
              <a:t>Sample output</a:t>
            </a:r>
          </a:p>
        </p:txBody>
      </p:sp>
      <p:pic>
        <p:nvPicPr>
          <p:cNvPr id="7" name="Picture 6">
            <a:extLst>
              <a:ext uri="{FF2B5EF4-FFF2-40B4-BE49-F238E27FC236}">
                <a16:creationId xmlns:a16="http://schemas.microsoft.com/office/drawing/2014/main" id="{6AC2B13F-5C37-D019-0FE4-49F6AE92729B}"/>
              </a:ext>
            </a:extLst>
          </p:cNvPr>
          <p:cNvPicPr>
            <a:picLocks noChangeAspect="1"/>
          </p:cNvPicPr>
          <p:nvPr/>
        </p:nvPicPr>
        <p:blipFill>
          <a:blip r:embed="rId2"/>
          <a:stretch>
            <a:fillRect/>
          </a:stretch>
        </p:blipFill>
        <p:spPr>
          <a:xfrm>
            <a:off x="2055813" y="1943479"/>
            <a:ext cx="7491646" cy="4221676"/>
          </a:xfrm>
          <a:prstGeom prst="rect">
            <a:avLst/>
          </a:prstGeom>
        </p:spPr>
      </p:pic>
    </p:spTree>
    <p:extLst>
      <p:ext uri="{BB962C8B-B14F-4D97-AF65-F5344CB8AC3E}">
        <p14:creationId xmlns:p14="http://schemas.microsoft.com/office/powerpoint/2010/main" val="633305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Parallax</Template>
  <TotalTime>103</TotalTime>
  <Words>1161</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Söhne</vt:lpstr>
      <vt:lpstr>Times New Roman</vt:lpstr>
      <vt:lpstr>Tw Cen MT</vt:lpstr>
      <vt:lpstr>Circuit</vt:lpstr>
      <vt:lpstr>Ai virtual mouse</vt:lpstr>
      <vt:lpstr>How ai is used in virtual mouse</vt:lpstr>
      <vt:lpstr>INTRODUCTION</vt:lpstr>
      <vt:lpstr>libraries used to create a gesture-controlled virtual mouse</vt:lpstr>
      <vt:lpstr>Hand Gesture Recognition</vt:lpstr>
      <vt:lpstr>Speech Interaction </vt:lpstr>
      <vt:lpstr> Controlling the Mouse Cursor Based on the Hand Gestures</vt:lpstr>
      <vt:lpstr>components</vt:lpstr>
      <vt:lpstr>Sample output</vt:lpstr>
      <vt:lpstr> Gesture Mapping</vt:lpstr>
      <vt:lpstr>Playing audio file</vt:lpstr>
      <vt:lpstr>Limitations</vt:lpstr>
      <vt:lpstr>Future Work</vt:lpstr>
      <vt:lpstr>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virtual mouse</dc:title>
  <dc:creator>Arun kumar</dc:creator>
  <cp:lastModifiedBy>Arun kumar</cp:lastModifiedBy>
  <cp:revision>1</cp:revision>
  <dcterms:created xsi:type="dcterms:W3CDTF">2023-08-18T06:17:20Z</dcterms:created>
  <dcterms:modified xsi:type="dcterms:W3CDTF">2023-08-18T08:01:04Z</dcterms:modified>
</cp:coreProperties>
</file>