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99" r:id="rId22"/>
    <p:sldId id="277" r:id="rId23"/>
    <p:sldId id="278" r:id="rId24"/>
    <p:sldId id="279" r:id="rId25"/>
    <p:sldId id="300" r:id="rId26"/>
    <p:sldId id="284" r:id="rId27"/>
    <p:sldId id="285" r:id="rId28"/>
    <p:sldId id="286" r:id="rId29"/>
    <p:sldId id="301" r:id="rId30"/>
    <p:sldId id="302" r:id="rId31"/>
    <p:sldId id="282" r:id="rId32"/>
    <p:sldId id="283" r:id="rId33"/>
  </p:sldIdLst>
  <p:sldSz cx="9144000" cy="5143500" type="screen16x9"/>
  <p:notesSz cx="6858000" cy="9144000"/>
  <p:embeddedFontLst>
    <p:embeddedFont>
      <p:font typeface="Century Gothic" pitchFamily="34" charset="0"/>
      <p:regular r:id="rId35"/>
      <p:bold r:id="rId36"/>
      <p:italic r:id="rId37"/>
      <p:boldItalic r:id="rId38"/>
    </p:embeddedFont>
    <p:embeddedFont>
      <p:font typeface="Wingdings 3" pitchFamily="18" charset="2"/>
      <p:regular r:id="rId39"/>
    </p:embeddedFont>
    <p:embeddedFont>
      <p:font typeface="Raleway" charset="0"/>
      <p:regular r:id="rId40"/>
      <p:bold r:id="rId41"/>
      <p:italic r:id="rId42"/>
      <p:boldItalic r:id="rId43"/>
    </p:embeddedFont>
    <p:embeddedFont>
      <p:font typeface="Consolas" pitchFamily="49" charset="0"/>
      <p:regular r:id="rId44"/>
      <p:bold r:id="rId45"/>
      <p:italic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86bb635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86bb635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86bb635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86bb635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86bb635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86bb635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86bb6353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86bb6353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86bb6353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86bb6353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86bb6353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86bb6353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86bb6353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86bb6353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6bb6353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6bb6353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86bb635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86bb635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86bb6353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86bb6353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06f236c2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06f236c2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86bb6353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86bb6353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86bb6353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86bb6353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13804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86bb6353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86bb6353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86bb635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86bb635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30086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723726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152590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750953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13274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6f236c2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6f236c2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016478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81fc511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81fc511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86bb6353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86bb6353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86bb6353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86bb6353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86bb6353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86bb6353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86bb635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86bb635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86bb6353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86bb6353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86bb635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86bb635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86bb635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86bb635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779"/>
            <a:ext cx="9144000" cy="5150270"/>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67043" y="1344168"/>
            <a:ext cx="742949" cy="228599"/>
          </a:xfrm>
        </p:spPr>
        <p:txBody>
          <a:bodyPr anchor="t"/>
          <a:lstStyle>
            <a:lvl1pPr algn="l">
              <a:defRPr b="0" i="0">
                <a:solidFill>
                  <a:schemeClr val="bg1"/>
                </a:solidFill>
              </a:defRPr>
            </a:lvl1pPr>
          </a:lstStyle>
          <a:p>
            <a:fld id="{5923F103-BC34-4FE4-A40E-EDDEECFDA5D0}" type="datetimeFigureOut">
              <a:rPr lang="en-US" smtClean="0"/>
              <a:pPr/>
              <a:t>3/7/2022</a:t>
            </a:fld>
            <a:endParaRPr lang="en-US" dirty="0"/>
          </a:p>
        </p:txBody>
      </p:sp>
      <p:sp>
        <p:nvSpPr>
          <p:cNvPr id="5" name="Footer Placeholder 4"/>
          <p:cNvSpPr>
            <a:spLocks noGrp="1"/>
          </p:cNvSpPr>
          <p:nvPr>
            <p:ph type="ftr" sz="quarter" idx="11"/>
          </p:nvPr>
        </p:nvSpPr>
        <p:spPr>
          <a:xfrm rot="5400000">
            <a:off x="6719695" y="2420115"/>
            <a:ext cx="2894846" cy="228601"/>
          </a:xfrm>
        </p:spPr>
        <p:txBody>
          <a:bodyPr/>
          <a:lstStyle>
            <a:lvl1pPr>
              <a:defRPr b="0" i="0">
                <a:solidFill>
                  <a:schemeClr val="bg1"/>
                </a:solidFill>
              </a:defRPr>
            </a:lvl1pPr>
          </a:lstStyle>
          <a:p>
            <a:r>
              <a:rPr lang="en-US"/>
              <a:t>
              </a:t>
            </a:r>
            <a:endParaRPr lang="en-US" dirty="0"/>
          </a:p>
        </p:txBody>
      </p:sp>
      <p:sp>
        <p:nvSpPr>
          <p:cNvPr id="10" name="Rectangle 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3257" y="219457"/>
            <a:ext cx="628649" cy="575765"/>
          </a:xfrm>
        </p:spPr>
        <p:txBody>
          <a:bodyPr/>
          <a:lstStyle>
            <a:lvl1pPr>
              <a:defRPr sz="2100" b="0" i="0">
                <a:latin typeface="+mj-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0050432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7" y="3725005"/>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7" y="4152499"/>
            <a:ext cx="6619242" cy="370284"/>
          </a:xfrm>
        </p:spPr>
        <p:txBody>
          <a:bodyPr>
            <a:normAutofit/>
          </a:bodyPr>
          <a:lstStyle>
            <a:lvl1pPr marL="0" indent="0">
              <a:buNone/>
              <a:defRPr sz="90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3/7/2022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8262906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797562"/>
            <a:ext cx="6619244" cy="103481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3/7/2022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7919955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1779"/>
            <a:ext cx="9144000" cy="5150270"/>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7289579" y="1973862"/>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9" name="TextBox 8"/>
          <p:cNvSpPr txBox="1"/>
          <p:nvPr/>
        </p:nvSpPr>
        <p:spPr>
          <a:xfrm>
            <a:off x="673721" y="443320"/>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2" name="Title 1"/>
          <p:cNvSpPr>
            <a:spLocks noGrp="1"/>
          </p:cNvSpPr>
          <p:nvPr>
            <p:ph type="title"/>
          </p:nvPr>
        </p:nvSpPr>
        <p:spPr>
          <a:xfrm>
            <a:off x="1186408" y="735388"/>
            <a:ext cx="6340430" cy="2023687"/>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4329" cy="256631"/>
          </a:xfrm>
        </p:spPr>
        <p:txBody>
          <a:bodyPr anchor="t">
            <a:normAutofit/>
          </a:bodyPr>
          <a:lstStyle>
            <a:lvl1pPr marL="0" indent="0">
              <a:buNone/>
              <a:defRPr lang="en-US" sz="1050" b="0" i="0" kern="1200" cap="small" dirty="0">
                <a:solidFill>
                  <a:schemeClr val="accent1"/>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3/7/2022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32" name="Rectangle 3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792018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74801"/>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3/7/2022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9338102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6" y="1962974"/>
            <a:ext cx="2346876"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6" y="2395171"/>
            <a:ext cx="2346876" cy="21251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6"/>
            <a:ext cx="235903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95171"/>
            <a:ext cx="2359035" cy="21251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5025" y="1962975"/>
            <a:ext cx="2370772" cy="43219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5026" y="2395171"/>
            <a:ext cx="2373539" cy="212512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22" name="Straight Connector 21"/>
          <p:cNvCxnSpPr/>
          <p:nvPr/>
        </p:nvCxnSpPr>
        <p:spPr>
          <a:xfrm>
            <a:off x="3302978"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829301"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3/7/2022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67468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4"/>
            <a:ext cx="228782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1000914"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1"/>
            <a:ext cx="2287828" cy="6884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9403" y="3399635"/>
            <a:ext cx="2285075" cy="48836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561348" y="1952625"/>
            <a:ext cx="2018431"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6649" y="3888002"/>
            <a:ext cx="2287829" cy="6322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575" y="3399635"/>
            <a:ext cx="2287829" cy="48836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576" y="3888001"/>
            <a:ext cx="2287828" cy="6322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291115" y="1952625"/>
            <a:ext cx="0" cy="263819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51429" y="1952625"/>
            <a:ext cx="0" cy="26193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3/7/2022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2667570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5" y="730251"/>
            <a:ext cx="6619245"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3/7/2022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3647379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2567" y="958851"/>
            <a:ext cx="1060450" cy="356144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5" y="958851"/>
            <a:ext cx="4685660"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3/7/2022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8475426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293466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41484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3/7/2022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38725337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393979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8" y="2008234"/>
            <a:ext cx="3263267"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69" y="2008234"/>
            <a:ext cx="2816534" cy="1712867"/>
          </a:xfrm>
        </p:spPr>
        <p:txBody>
          <a:bodyPr anchor="ctr"/>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3/7/2022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2874134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3/7/2022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1983013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3"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3/7/2022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4781104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3/7/2022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0606854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3/7/2022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28234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60" y="1085850"/>
            <a:ext cx="3892549"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6" y="2171701"/>
            <a:ext cx="2094869" cy="2346959"/>
          </a:xfrm>
        </p:spPr>
        <p:txBody>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3/7/2022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3777214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5430" y="1269999"/>
            <a:ext cx="2895195" cy="1301751"/>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3/7/2022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4162814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1779"/>
            <a:ext cx="9144000" cy="5150270"/>
            <a:chOff x="0" y="-2373"/>
            <a:chExt cx="12192000" cy="6867027"/>
          </a:xfrm>
        </p:grpSpPr>
        <p:sp>
          <p:nvSpPr>
            <p:cNvPr id="26" name="Rectangle 25"/>
            <p:cNvSpPr/>
            <p:nvPr/>
          </p:nvSpPr>
          <p:spPr>
            <a:xfrm>
              <a:off x="0" y="0"/>
              <a:ext cx="12192000" cy="6858000"/>
            </a:xfrm>
            <a:prstGeom prst="rect">
              <a:avLst/>
            </a:prstGeom>
            <a:blipFill>
              <a:blip r:embed="rId2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5"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59"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8204" y="4795546"/>
            <a:ext cx="742949" cy="228599"/>
          </a:xfrm>
          <a:prstGeom prst="rect">
            <a:avLst/>
          </a:prstGeom>
        </p:spPr>
        <p:txBody>
          <a:bodyPr vert="horz" lIns="91440" tIns="45720" rIns="91440" bIns="45720" rtlCol="0" anchor="t"/>
          <a:lstStyle>
            <a:lvl1pPr algn="r">
              <a:defRPr sz="750" b="1" i="0">
                <a:solidFill>
                  <a:schemeClr val="accent1"/>
                </a:solidFill>
              </a:defRPr>
            </a:lvl1pPr>
          </a:lstStyle>
          <a:p>
            <a:fld id="{2BE451C3-0FF4-47C4-B829-773ADF60F88C}" type="datetimeFigureOut">
              <a:rPr lang="en-US" smtClean="0"/>
              <a:pPr/>
              <a:t>3/7/2022</a:t>
            </a:fld>
            <a:endParaRPr lang="en-US" dirty="0"/>
          </a:p>
        </p:txBody>
      </p:sp>
      <p:sp>
        <p:nvSpPr>
          <p:cNvPr id="5" name="Footer Placeholder 4"/>
          <p:cNvSpPr>
            <a:spLocks noGrp="1"/>
          </p:cNvSpPr>
          <p:nvPr>
            <p:ph type="ftr" sz="quarter" idx="3"/>
          </p:nvPr>
        </p:nvSpPr>
        <p:spPr>
          <a:xfrm>
            <a:off x="396269" y="4793879"/>
            <a:ext cx="2894846" cy="228601"/>
          </a:xfrm>
          <a:prstGeom prst="rect">
            <a:avLst/>
          </a:prstGeom>
        </p:spPr>
        <p:txBody>
          <a:bodyPr vert="horz" lIns="91440" tIns="45720" rIns="91440" bIns="45720" rtlCol="0" anchor="b"/>
          <a:lstStyle>
            <a:lvl1pPr algn="l">
              <a:defRPr sz="750" b="1" i="0">
                <a:solidFill>
                  <a:schemeClr val="accent1"/>
                </a:solidFill>
                <a:latin typeface="+mn-lt"/>
              </a:defRPr>
            </a:lvl1pPr>
          </a:lstStyle>
          <a:p>
            <a:r>
              <a:rPr lang="en-US"/>
              <a:t>
              </a:t>
            </a:r>
            <a:endParaRPr lang="en-US" dirty="0"/>
          </a:p>
        </p:txBody>
      </p:sp>
      <p:sp>
        <p:nvSpPr>
          <p:cNvPr id="22" name="Rectangle 2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bg1"/>
                </a:solidFill>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41128064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searchgate.net/publication/326986115_Face_Detection_and_Recognition_Student_Attendance_System" TargetMode="External"/><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hyperlink" Target="https://realpython.com/python-gui-tkinter/" TargetMode="External"/><Relationship Id="rId5" Type="http://schemas.openxmlformats.org/officeDocument/2006/relationships/hyperlink" Target="https://www.youtube.com/watch?v=sz25xxF_AVE" TargetMode="External"/><Relationship Id="rId4" Type="http://schemas.openxmlformats.org/officeDocument/2006/relationships/hyperlink" Target="https://nevonprojects.com/face-recognition-attendance-syste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9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MAJOR </a:t>
            </a:r>
            <a:r>
              <a:rPr lang="en" sz="3000" dirty="0"/>
              <a:t>PROJECT PRESENTATION</a:t>
            </a:r>
            <a:endParaRPr sz="3000" dirty="0"/>
          </a:p>
          <a:p>
            <a:pPr marL="0" lvl="0" indent="0" algn="l" rtl="0">
              <a:spcBef>
                <a:spcPts val="0"/>
              </a:spcBef>
              <a:spcAft>
                <a:spcPts val="0"/>
              </a:spcAft>
              <a:buNone/>
            </a:pPr>
            <a:r>
              <a:rPr lang="en" sz="3000" dirty="0"/>
              <a:t/>
            </a:r>
            <a:br>
              <a:rPr lang="en" sz="3000" dirty="0"/>
            </a:br>
            <a:r>
              <a:rPr lang="en" sz="3000" dirty="0" smtClean="0"/>
              <a:t>TOPIC – FACE RECOGNITION SYSTEM</a:t>
            </a:r>
            <a:br>
              <a:rPr lang="en" sz="3000" dirty="0" smtClean="0"/>
            </a:br>
            <a:r>
              <a:rPr lang="en" sz="3000" dirty="0" smtClean="0"/>
              <a:t>WORK </a:t>
            </a:r>
            <a:r>
              <a:rPr lang="en" sz="3000" dirty="0"/>
              <a:t>FROM HOME DETECTION</a:t>
            </a:r>
            <a:endParaRPr sz="3000" dirty="0"/>
          </a:p>
        </p:txBody>
      </p:sp>
      <p:sp>
        <p:nvSpPr>
          <p:cNvPr id="87" name="Google Shape;87;p13"/>
          <p:cNvSpPr txBox="1">
            <a:spLocks noGrp="1"/>
          </p:cNvSpPr>
          <p:nvPr>
            <p:ph type="subTitle" idx="1"/>
          </p:nvPr>
        </p:nvSpPr>
        <p:spPr>
          <a:xfrm>
            <a:off x="4042600" y="3781025"/>
            <a:ext cx="4375200" cy="103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Made and Submitted by - </a:t>
            </a:r>
            <a:endParaRPr dirty="0">
              <a:solidFill>
                <a:schemeClr val="bg1"/>
              </a:solidFill>
            </a:endParaRPr>
          </a:p>
          <a:p>
            <a:pPr marL="0" lvl="0" indent="0" algn="r" rtl="0">
              <a:spcBef>
                <a:spcPts val="0"/>
              </a:spcBef>
              <a:spcAft>
                <a:spcPts val="0"/>
              </a:spcAft>
              <a:buNone/>
            </a:pPr>
            <a:r>
              <a:rPr lang="en" dirty="0" smtClean="0">
                <a:solidFill>
                  <a:schemeClr val="bg1"/>
                </a:solidFill>
              </a:rPr>
              <a:t>ARUN &amp; AASHUTOSH</a:t>
            </a:r>
            <a:endParaRPr dirty="0">
              <a:solidFill>
                <a:schemeClr val="bg1"/>
              </a:solidFill>
            </a:endParaRPr>
          </a:p>
          <a:p>
            <a:pPr marL="0" lvl="0" indent="0" algn="r" rtl="0">
              <a:spcBef>
                <a:spcPts val="0"/>
              </a:spcBef>
              <a:spcAft>
                <a:spcPts val="0"/>
              </a:spcAft>
              <a:buNone/>
            </a:pPr>
            <a:r>
              <a:rPr lang="en" dirty="0">
                <a:solidFill>
                  <a:schemeClr val="bg1"/>
                </a:solidFill>
              </a:rPr>
              <a:t>Under the guidance of</a:t>
            </a:r>
          </a:p>
          <a:p>
            <a:pPr marL="0" lvl="0" indent="0" algn="r" rtl="0">
              <a:spcBef>
                <a:spcPts val="0"/>
              </a:spcBef>
              <a:spcAft>
                <a:spcPts val="0"/>
              </a:spcAft>
              <a:buNone/>
            </a:pPr>
            <a:r>
              <a:rPr lang="en" dirty="0" smtClean="0">
                <a:solidFill>
                  <a:schemeClr val="bg1"/>
                </a:solidFill>
              </a:rPr>
              <a:t>VIKAS KUCHHAL SIR</a:t>
            </a:r>
          </a:p>
          <a:p>
            <a:pPr marL="0" lvl="0" indent="0" algn="r" rtl="0">
              <a:spcBef>
                <a:spcPts val="0"/>
              </a:spcBef>
              <a:spcAft>
                <a:spcPts val="0"/>
              </a:spcAft>
              <a:buNone/>
            </a:pPr>
            <a:r>
              <a:rPr lang="en" dirty="0" smtClean="0">
                <a:solidFill>
                  <a:schemeClr val="bg1"/>
                </a:solidFill>
              </a:rPr>
              <a:t> </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2290825" y="171650"/>
            <a:ext cx="4928125"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7650" y="4732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Image Processing:</a:t>
            </a:r>
            <a:endParaRPr dirty="0">
              <a:solidFill>
                <a:schemeClr val="bg1"/>
              </a:solidFill>
            </a:endParaRPr>
          </a:p>
        </p:txBody>
      </p:sp>
      <p:sp>
        <p:nvSpPr>
          <p:cNvPr id="147" name="Google Shape;147;p23"/>
          <p:cNvSpPr txBox="1">
            <a:spLocks noGrp="1"/>
          </p:cNvSpPr>
          <p:nvPr>
            <p:ph type="body" idx="1"/>
          </p:nvPr>
        </p:nvSpPr>
        <p:spPr>
          <a:xfrm>
            <a:off x="727650" y="1441200"/>
            <a:ext cx="7688700" cy="3702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Images are cropped and color images are normally converted to black and white in order to facilitate initial comparisons based on gray scale characteristics.</a:t>
            </a:r>
            <a:endParaRPr sz="2400" dirty="0"/>
          </a:p>
          <a:p>
            <a:pPr marL="457200" lvl="0" indent="-381000" algn="l" rtl="0">
              <a:spcBef>
                <a:spcPts val="0"/>
              </a:spcBef>
              <a:spcAft>
                <a:spcPts val="0"/>
              </a:spcAft>
              <a:buSzPts val="2400"/>
              <a:buChar char="●"/>
            </a:pPr>
            <a:r>
              <a:rPr lang="en" sz="2400" dirty="0"/>
              <a:t>First the presence of faces or face in a scene must be detected. Once the face is detected, it must be localized and normalization process may be required to bring the dimensions of the live facial sample in alignment with one on the template.</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7650" y="567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Extraction of Facial features:</a:t>
            </a:r>
            <a:endParaRPr dirty="0">
              <a:solidFill>
                <a:schemeClr val="bg1"/>
              </a:solidFill>
            </a:endParaRPr>
          </a:p>
        </p:txBody>
      </p:sp>
      <p:sp>
        <p:nvSpPr>
          <p:cNvPr id="153" name="Google Shape;153;p24"/>
          <p:cNvSpPr txBox="1">
            <a:spLocks noGrp="1"/>
          </p:cNvSpPr>
          <p:nvPr>
            <p:ph type="body" idx="1"/>
          </p:nvPr>
        </p:nvSpPr>
        <p:spPr>
          <a:xfrm>
            <a:off x="727650" y="1588901"/>
            <a:ext cx="8185500" cy="2261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All facial-scan systems attempt to match visible facial features in a fashion similar to the way people recognize one anpther.</a:t>
            </a:r>
            <a:endParaRPr sz="2400" dirty="0"/>
          </a:p>
          <a:p>
            <a:pPr marL="457200" lvl="0" indent="-381000" algn="l" rtl="0">
              <a:spcBef>
                <a:spcPts val="0"/>
              </a:spcBef>
              <a:spcAft>
                <a:spcPts val="0"/>
              </a:spcAft>
              <a:buSzPts val="2400"/>
              <a:buChar char="●"/>
            </a:pPr>
            <a:r>
              <a:rPr lang="en" sz="2400" dirty="0"/>
              <a:t>The features most often utilized in facial-san systems are those least likely to change significantly over time: upper ridges of the eye sockets, area around the cheekbones, sides of the mouth, nose shape, and the position of major features relative to each other.</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650" y="567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How Facial Recognition System Works </a:t>
            </a:r>
            <a:endParaRPr dirty="0">
              <a:solidFill>
                <a:schemeClr val="bg1"/>
              </a:solidFill>
            </a:endParaRPr>
          </a:p>
        </p:txBody>
      </p:sp>
      <p:sp>
        <p:nvSpPr>
          <p:cNvPr id="159" name="Google Shape;159;p25"/>
          <p:cNvSpPr txBox="1">
            <a:spLocks noGrp="1"/>
          </p:cNvSpPr>
          <p:nvPr>
            <p:ph type="body" idx="1"/>
          </p:nvPr>
        </p:nvSpPr>
        <p:spPr>
          <a:xfrm>
            <a:off x="727650" y="1611321"/>
            <a:ext cx="821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Every face has atleast 80 distinguishable parts called nodal points.</a:t>
            </a:r>
            <a:endParaRPr sz="2400" dirty="0"/>
          </a:p>
        </p:txBody>
      </p:sp>
      <p:pic>
        <p:nvPicPr>
          <p:cNvPr id="160" name="Google Shape;160;p25"/>
          <p:cNvPicPr preferRelativeResize="0"/>
          <p:nvPr/>
        </p:nvPicPr>
        <p:blipFill>
          <a:blip r:embed="rId3">
            <a:alphaModFix/>
          </a:blip>
          <a:stretch>
            <a:fillRect/>
          </a:stretch>
        </p:blipFill>
        <p:spPr>
          <a:xfrm>
            <a:off x="4446088" y="2178774"/>
            <a:ext cx="3367275" cy="285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681325" y="510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How Facial Recognition System Works:</a:t>
            </a:r>
            <a:endParaRPr dirty="0">
              <a:solidFill>
                <a:schemeClr val="bg1"/>
              </a:solidFill>
            </a:endParaRPr>
          </a:p>
        </p:txBody>
      </p:sp>
      <p:sp>
        <p:nvSpPr>
          <p:cNvPr id="166" name="Google Shape;166;p26"/>
          <p:cNvSpPr txBox="1">
            <a:spLocks noGrp="1"/>
          </p:cNvSpPr>
          <p:nvPr>
            <p:ph type="body" idx="1"/>
          </p:nvPr>
        </p:nvSpPr>
        <p:spPr>
          <a:xfrm>
            <a:off x="504366" y="180256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Here are few nodal points below:</a:t>
            </a:r>
            <a:endParaRPr sz="2400" dirty="0"/>
          </a:p>
          <a:p>
            <a:pPr marL="457200" lvl="0" indent="-342900" algn="l" rtl="0">
              <a:spcBef>
                <a:spcPts val="1600"/>
              </a:spcBef>
              <a:spcAft>
                <a:spcPts val="0"/>
              </a:spcAft>
              <a:buSzPts val="1800"/>
              <a:buChar char="●"/>
            </a:pPr>
            <a:r>
              <a:rPr lang="en" sz="1800" dirty="0"/>
              <a:t>Distance between the eyes </a:t>
            </a:r>
            <a:endParaRPr sz="1800" dirty="0"/>
          </a:p>
          <a:p>
            <a:pPr marL="457200" lvl="0" indent="-342900" algn="l" rtl="0">
              <a:spcBef>
                <a:spcPts val="0"/>
              </a:spcBef>
              <a:spcAft>
                <a:spcPts val="0"/>
              </a:spcAft>
              <a:buSzPts val="1800"/>
              <a:buChar char="●"/>
            </a:pPr>
            <a:r>
              <a:rPr lang="en" sz="1800" dirty="0"/>
              <a:t>Width of the nose</a:t>
            </a:r>
            <a:endParaRPr sz="1800" dirty="0"/>
          </a:p>
          <a:p>
            <a:pPr marL="457200" lvl="0" indent="-342900" algn="l" rtl="0">
              <a:spcBef>
                <a:spcPts val="0"/>
              </a:spcBef>
              <a:spcAft>
                <a:spcPts val="0"/>
              </a:spcAft>
              <a:buSzPts val="1800"/>
              <a:buChar char="●"/>
            </a:pPr>
            <a:r>
              <a:rPr lang="en" sz="1800" dirty="0"/>
              <a:t>Depth of eye sockets</a:t>
            </a:r>
            <a:endParaRPr sz="1800" dirty="0"/>
          </a:p>
          <a:p>
            <a:pPr marL="457200" lvl="0" indent="-342900" algn="l" rtl="0">
              <a:spcBef>
                <a:spcPts val="0"/>
              </a:spcBef>
              <a:spcAft>
                <a:spcPts val="0"/>
              </a:spcAft>
              <a:buSzPts val="1800"/>
              <a:buChar char="●"/>
            </a:pPr>
            <a:r>
              <a:rPr lang="en" sz="1800" dirty="0"/>
              <a:t>Structure of the cheek bone</a:t>
            </a:r>
            <a:endParaRPr sz="1800" dirty="0"/>
          </a:p>
          <a:p>
            <a:pPr marL="457200" lvl="0" indent="-342900" algn="l" rtl="0">
              <a:spcBef>
                <a:spcPts val="0"/>
              </a:spcBef>
              <a:spcAft>
                <a:spcPts val="0"/>
              </a:spcAft>
              <a:buSzPts val="1800"/>
              <a:buChar char="●"/>
            </a:pPr>
            <a:r>
              <a:rPr lang="en" sz="1800" dirty="0"/>
              <a:t>Length of jaw line</a:t>
            </a:r>
            <a:endParaRPr sz="1800" dirty="0"/>
          </a:p>
        </p:txBody>
      </p:sp>
      <p:pic>
        <p:nvPicPr>
          <p:cNvPr id="167" name="Google Shape;167;p26"/>
          <p:cNvPicPr preferRelativeResize="0"/>
          <p:nvPr/>
        </p:nvPicPr>
        <p:blipFill>
          <a:blip r:embed="rId3">
            <a:alphaModFix/>
          </a:blip>
          <a:stretch>
            <a:fillRect/>
          </a:stretch>
        </p:blipFill>
        <p:spPr>
          <a:xfrm>
            <a:off x="5567425" y="1318650"/>
            <a:ext cx="2928675" cy="306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7650" y="577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Continued...</a:t>
            </a:r>
            <a:endParaRPr dirty="0">
              <a:solidFill>
                <a:schemeClr val="bg1"/>
              </a:solidFill>
            </a:endParaRPr>
          </a:p>
        </p:txBody>
      </p:sp>
      <p:sp>
        <p:nvSpPr>
          <p:cNvPr id="173" name="Google Shape;173;p27"/>
          <p:cNvSpPr txBox="1">
            <a:spLocks noGrp="1"/>
          </p:cNvSpPr>
          <p:nvPr>
            <p:ph type="body" idx="1"/>
          </p:nvPr>
        </p:nvSpPr>
        <p:spPr>
          <a:xfrm>
            <a:off x="653222" y="1650682"/>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A general face recognition software conducts a comparison of these parameters to the image in its database.</a:t>
            </a:r>
            <a:endParaRPr sz="2000" dirty="0"/>
          </a:p>
          <a:p>
            <a:pPr marL="457200" lvl="0" indent="-355600" algn="l" rtl="0">
              <a:spcBef>
                <a:spcPts val="0"/>
              </a:spcBef>
              <a:spcAft>
                <a:spcPts val="0"/>
              </a:spcAft>
              <a:buSzPts val="2000"/>
              <a:buChar char="●"/>
            </a:pPr>
            <a:r>
              <a:rPr lang="en" sz="2000" dirty="0"/>
              <a:t>Depending upon the matches found, it determines the result.</a:t>
            </a:r>
            <a:endParaRPr sz="2000" dirty="0"/>
          </a:p>
          <a:p>
            <a:pPr marL="457200" lvl="0" indent="-355600" algn="l" rtl="0">
              <a:spcBef>
                <a:spcPts val="0"/>
              </a:spcBef>
              <a:spcAft>
                <a:spcPts val="0"/>
              </a:spcAft>
              <a:buSzPts val="2000"/>
              <a:buChar char="●"/>
            </a:pPr>
            <a:r>
              <a:rPr lang="en" sz="2000" dirty="0"/>
              <a:t>This technique is known as feature based matching and it is the most basic method of facial recognition.</a:t>
            </a:r>
            <a:endParaRPr sz="2000" dirty="0"/>
          </a:p>
        </p:txBody>
      </p:sp>
      <p:pic>
        <p:nvPicPr>
          <p:cNvPr id="174" name="Google Shape;174;p27"/>
          <p:cNvPicPr preferRelativeResize="0"/>
          <p:nvPr/>
        </p:nvPicPr>
        <p:blipFill>
          <a:blip r:embed="rId3">
            <a:alphaModFix/>
          </a:blip>
          <a:stretch>
            <a:fillRect/>
          </a:stretch>
        </p:blipFill>
        <p:spPr>
          <a:xfrm>
            <a:off x="2019300" y="3911782"/>
            <a:ext cx="4572886" cy="1138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681325" y="62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Applications:</a:t>
            </a:r>
            <a:endParaRPr dirty="0">
              <a:solidFill>
                <a:schemeClr val="bg1"/>
              </a:solidFill>
            </a:endParaRPr>
          </a:p>
        </p:txBody>
      </p:sp>
      <p:sp>
        <p:nvSpPr>
          <p:cNvPr id="180" name="Google Shape;180;p28"/>
          <p:cNvSpPr txBox="1">
            <a:spLocks noGrp="1"/>
          </p:cNvSpPr>
          <p:nvPr>
            <p:ph type="body" idx="1"/>
          </p:nvPr>
        </p:nvSpPr>
        <p:spPr>
          <a:xfrm>
            <a:off x="727650" y="1587894"/>
            <a:ext cx="7688700" cy="3474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Primary application being used in firms/classrooms to mark the entry/attendance of employees/students and foe ensuring the presence .</a:t>
            </a:r>
            <a:endParaRPr sz="2200" dirty="0"/>
          </a:p>
          <a:p>
            <a:pPr marL="457200" lvl="0" indent="-368300" algn="l" rtl="0">
              <a:spcBef>
                <a:spcPts val="0"/>
              </a:spcBef>
              <a:spcAft>
                <a:spcPts val="0"/>
              </a:spcAft>
              <a:buSzPts val="2200"/>
              <a:buChar char="●"/>
            </a:pPr>
            <a:r>
              <a:rPr lang="en" sz="2200" dirty="0"/>
              <a:t>Decrease the false entry.</a:t>
            </a:r>
            <a:endParaRPr sz="2200" dirty="0"/>
          </a:p>
          <a:p>
            <a:pPr marL="457200" lvl="0" indent="-368300" algn="l" rtl="0">
              <a:spcBef>
                <a:spcPts val="0"/>
              </a:spcBef>
              <a:spcAft>
                <a:spcPts val="0"/>
              </a:spcAft>
              <a:buSzPts val="2200"/>
              <a:buChar char="●"/>
            </a:pPr>
            <a:r>
              <a:rPr lang="en" sz="2200" dirty="0"/>
              <a:t>Security/Counterterrorism: Access control, comparing surveillance images to know terrorist.</a:t>
            </a:r>
            <a:endParaRPr sz="2200" dirty="0"/>
          </a:p>
          <a:p>
            <a:pPr marL="457200" lvl="0" indent="-368300" algn="l" rtl="0">
              <a:spcBef>
                <a:spcPts val="0"/>
              </a:spcBef>
              <a:spcAft>
                <a:spcPts val="0"/>
              </a:spcAft>
              <a:buSzPts val="2200"/>
              <a:buChar char="●"/>
            </a:pPr>
            <a:r>
              <a:rPr lang="en" sz="2200" dirty="0"/>
              <a:t>ATM: The software is able to quickly verify a customer’s face.</a:t>
            </a:r>
            <a:endParaRPr sz="2200" dirty="0"/>
          </a:p>
          <a:p>
            <a:pPr marL="457200" lvl="0" indent="-368300" algn="l" rtl="0">
              <a:spcBef>
                <a:spcPts val="0"/>
              </a:spcBef>
              <a:spcAft>
                <a:spcPts val="0"/>
              </a:spcAft>
              <a:buSzPts val="2200"/>
              <a:buChar char="●"/>
            </a:pPr>
            <a:r>
              <a:rPr lang="en" sz="2200" dirty="0"/>
              <a:t>Healthcare: Minimize fraud by verifying identity.</a:t>
            </a:r>
            <a:endParaRPr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552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Technology used:</a:t>
            </a:r>
            <a:endParaRPr dirty="0">
              <a:solidFill>
                <a:schemeClr val="bg1"/>
              </a:solidFill>
            </a:endParaRPr>
          </a:p>
        </p:txBody>
      </p:sp>
      <p:sp>
        <p:nvSpPr>
          <p:cNvPr id="186" name="Google Shape;186;p29"/>
          <p:cNvSpPr txBox="1">
            <a:spLocks noGrp="1"/>
          </p:cNvSpPr>
          <p:nvPr>
            <p:ph type="body" idx="1"/>
          </p:nvPr>
        </p:nvSpPr>
        <p:spPr>
          <a:xfrm>
            <a:off x="727650" y="2217377"/>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Tkinter for graphical user interface</a:t>
            </a:r>
            <a:endParaRPr sz="2000" dirty="0"/>
          </a:p>
          <a:p>
            <a:pPr marL="457200" lvl="0" indent="-355600" algn="l" rtl="0">
              <a:spcBef>
                <a:spcPts val="0"/>
              </a:spcBef>
              <a:spcAft>
                <a:spcPts val="0"/>
              </a:spcAft>
              <a:buSzPts val="2000"/>
              <a:buChar char="●"/>
            </a:pPr>
            <a:r>
              <a:rPr lang="en" sz="2000" dirty="0"/>
              <a:t>OpenCV for taking images and face recognition</a:t>
            </a:r>
            <a:endParaRPr sz="2000" dirty="0"/>
          </a:p>
          <a:p>
            <a:pPr marL="457200" lvl="0" indent="0" algn="l" rtl="0">
              <a:spcBef>
                <a:spcPts val="1600"/>
              </a:spcBef>
              <a:spcAft>
                <a:spcPts val="0"/>
              </a:spcAft>
              <a:buNone/>
            </a:pPr>
            <a:r>
              <a:rPr lang="en" sz="2000" dirty="0"/>
              <a:t>(cv2.face.LBPHFaceRecognizer_create())</a:t>
            </a:r>
            <a:endParaRPr sz="2000" dirty="0"/>
          </a:p>
          <a:p>
            <a:pPr marL="457200" lvl="0" indent="-355600" algn="l" rtl="0">
              <a:spcBef>
                <a:spcPts val="1600"/>
              </a:spcBef>
              <a:spcAft>
                <a:spcPts val="0"/>
              </a:spcAft>
              <a:buSzPts val="2000"/>
              <a:buChar char="●"/>
            </a:pPr>
            <a:r>
              <a:rPr lang="en" sz="2000" dirty="0"/>
              <a:t>Modules - CSV,, os datetime etc. for other purposes.</a:t>
            </a:r>
            <a:endParaRPr sz="20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62075" y="587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Features:</a:t>
            </a:r>
            <a:endParaRPr dirty="0">
              <a:solidFill>
                <a:schemeClr val="bg1"/>
              </a:solidFill>
            </a:endParaRPr>
          </a:p>
        </p:txBody>
      </p:sp>
      <p:sp>
        <p:nvSpPr>
          <p:cNvPr id="192" name="Google Shape;192;p30"/>
          <p:cNvSpPr txBox="1">
            <a:spLocks noGrp="1"/>
          </p:cNvSpPr>
          <p:nvPr>
            <p:ph type="body" idx="1"/>
          </p:nvPr>
        </p:nvSpPr>
        <p:spPr>
          <a:xfrm>
            <a:off x="727650" y="2295250"/>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dirty="0"/>
              <a:t>Easy to use with interactive GUI support.</a:t>
            </a:r>
            <a:endParaRPr sz="1800" dirty="0"/>
          </a:p>
          <a:p>
            <a:pPr marL="457200" lvl="0" indent="-342900" algn="l" rtl="0">
              <a:spcBef>
                <a:spcPts val="0"/>
              </a:spcBef>
              <a:spcAft>
                <a:spcPts val="0"/>
              </a:spcAft>
              <a:buSzPts val="1800"/>
              <a:buAutoNum type="arabicPeriod"/>
            </a:pPr>
            <a:r>
              <a:rPr lang="en" sz="1800" dirty="0"/>
              <a:t>Create/Update log(text) file on connection.</a:t>
            </a:r>
            <a:endParaRPr sz="1800" dirty="0"/>
          </a:p>
          <a:p>
            <a:pPr marL="457200" lvl="0" indent="-342900" algn="l" rtl="0">
              <a:spcBef>
                <a:spcPts val="0"/>
              </a:spcBef>
              <a:spcAft>
                <a:spcPts val="0"/>
              </a:spcAft>
              <a:buSzPts val="1800"/>
              <a:buAutoNum type="arabicPeriod"/>
            </a:pPr>
            <a:r>
              <a:rPr lang="en" sz="1800" dirty="0"/>
              <a:t>Create a new log(text) file everyday for presence of face and Write  it in a log file with proper date and time.</a:t>
            </a:r>
            <a:endParaRPr sz="1800" dirty="0"/>
          </a:p>
          <a:p>
            <a:pPr marL="457200" lvl="0" indent="-342900" algn="l" rtl="0">
              <a:spcBef>
                <a:spcPts val="0"/>
              </a:spcBef>
              <a:spcAft>
                <a:spcPts val="0"/>
              </a:spcAft>
              <a:buSzPts val="1800"/>
              <a:buAutoNum type="arabicPeriod"/>
            </a:pPr>
            <a:r>
              <a:rPr lang="en-US" sz="1800" dirty="0"/>
              <a:t>S</a:t>
            </a:r>
            <a:r>
              <a:rPr lang="en" sz="1800" dirty="0"/>
              <a:t>end)mail) to the head with user details and log file.</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487738" y="0"/>
            <a:ext cx="7688700" cy="3413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n w="0"/>
                <a:solidFill>
                  <a:schemeClr val="tx1"/>
                </a:solidFill>
                <a:effectLst>
                  <a:outerShdw blurRad="38100" dist="19050" dir="2700000" algn="tl" rotWithShape="0">
                    <a:schemeClr val="dk1">
                      <a:alpha val="40000"/>
                    </a:schemeClr>
                  </a:outerShdw>
                </a:effectLst>
              </a:rPr>
              <a:t>SCREENSHOTS OF PROJECT</a:t>
            </a:r>
            <a:endParaRPr sz="1600" dirty="0">
              <a:ln w="0"/>
              <a:solidFill>
                <a:schemeClr val="tx1"/>
              </a:solidFill>
              <a:effectLst>
                <a:outerShdw blurRad="38100" dist="19050" dir="2700000" algn="tl" rotWithShape="0">
                  <a:schemeClr val="dk1">
                    <a:alpha val="40000"/>
                  </a:schemeClr>
                </a:outerShdw>
              </a:effectLst>
            </a:endParaRPr>
          </a:p>
        </p:txBody>
      </p:sp>
      <p:sp>
        <p:nvSpPr>
          <p:cNvPr id="205" name="Google Shape;205;p32"/>
          <p:cNvSpPr txBox="1">
            <a:spLocks noGrp="1"/>
          </p:cNvSpPr>
          <p:nvPr>
            <p:ph type="body" idx="1"/>
          </p:nvPr>
        </p:nvSpPr>
        <p:spPr>
          <a:xfrm>
            <a:off x="727650" y="6603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MAIN SCREEN:</a:t>
            </a:r>
            <a:endParaRPr sz="1800" b="1" dirty="0">
              <a:solidFill>
                <a:schemeClr val="bg1"/>
              </a:solidFill>
            </a:endParaRPr>
          </a:p>
        </p:txBody>
      </p:sp>
      <p:pic>
        <p:nvPicPr>
          <p:cNvPr id="3" name="Picture 2">
            <a:extLst>
              <a:ext uri="{FF2B5EF4-FFF2-40B4-BE49-F238E27FC236}">
                <a16:creationId xmlns="" xmlns:a16="http://schemas.microsoft.com/office/drawing/2014/main" id="{0A36D804-5AAC-401E-8713-E200ECFE7C9A}"/>
              </a:ext>
            </a:extLst>
          </p:cNvPr>
          <p:cNvPicPr>
            <a:picLocks noChangeAspect="1"/>
          </p:cNvPicPr>
          <p:nvPr/>
        </p:nvPicPr>
        <p:blipFill>
          <a:blip r:embed="rId3"/>
          <a:stretch>
            <a:fillRect/>
          </a:stretch>
        </p:blipFill>
        <p:spPr>
          <a:xfrm>
            <a:off x="2947232" y="1135870"/>
            <a:ext cx="5208796" cy="32526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48100" y="678488"/>
            <a:ext cx="3300900" cy="5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Outline - </a:t>
            </a:r>
            <a:endParaRPr dirty="0">
              <a:solidFill>
                <a:schemeClr val="bg1"/>
              </a:solidFill>
            </a:endParaRPr>
          </a:p>
        </p:txBody>
      </p:sp>
      <p:sp>
        <p:nvSpPr>
          <p:cNvPr id="93" name="Google Shape;93;p14"/>
          <p:cNvSpPr txBox="1">
            <a:spLocks noGrp="1"/>
          </p:cNvSpPr>
          <p:nvPr>
            <p:ph type="body" idx="1"/>
          </p:nvPr>
        </p:nvSpPr>
        <p:spPr>
          <a:xfrm>
            <a:off x="680900" y="1684950"/>
            <a:ext cx="6736200" cy="295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Introduction</a:t>
            </a:r>
            <a:endParaRPr sz="2000" dirty="0"/>
          </a:p>
          <a:p>
            <a:pPr marL="457200" lvl="0" indent="-355600" algn="l" rtl="0">
              <a:spcBef>
                <a:spcPts val="0"/>
              </a:spcBef>
              <a:spcAft>
                <a:spcPts val="0"/>
              </a:spcAft>
              <a:buSzPts val="2000"/>
              <a:buChar char="●"/>
            </a:pPr>
            <a:r>
              <a:rPr lang="en" sz="2000" dirty="0"/>
              <a:t>Objectives</a:t>
            </a:r>
            <a:endParaRPr sz="2000" dirty="0"/>
          </a:p>
          <a:p>
            <a:pPr marL="457200" lvl="0" indent="-355600" algn="l" rtl="0">
              <a:spcBef>
                <a:spcPts val="0"/>
              </a:spcBef>
              <a:spcAft>
                <a:spcPts val="0"/>
              </a:spcAft>
              <a:buSzPts val="2000"/>
              <a:buChar char="●"/>
            </a:pPr>
            <a:r>
              <a:rPr lang="en" sz="2000" dirty="0"/>
              <a:t>Hardware Software specifications</a:t>
            </a:r>
            <a:endParaRPr sz="2000" dirty="0"/>
          </a:p>
          <a:p>
            <a:pPr marL="457200" lvl="0" indent="-355600" algn="l" rtl="0">
              <a:spcBef>
                <a:spcPts val="0"/>
              </a:spcBef>
              <a:spcAft>
                <a:spcPts val="0"/>
              </a:spcAft>
              <a:buSzPts val="2000"/>
              <a:buChar char="●"/>
            </a:pPr>
            <a:r>
              <a:rPr lang="en" sz="2000" dirty="0"/>
              <a:t>Working</a:t>
            </a:r>
            <a:endParaRPr sz="2000" dirty="0"/>
          </a:p>
          <a:p>
            <a:pPr marL="457200" lvl="0" indent="-355600" algn="l" rtl="0">
              <a:spcBef>
                <a:spcPts val="0"/>
              </a:spcBef>
              <a:spcAft>
                <a:spcPts val="0"/>
              </a:spcAft>
              <a:buSzPts val="2000"/>
              <a:buChar char="●"/>
            </a:pPr>
            <a:r>
              <a:rPr lang="en" sz="2000" dirty="0"/>
              <a:t>References</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3"/>
          <p:cNvSpPr txBox="1">
            <a:spLocks noGrp="1"/>
          </p:cNvSpPr>
          <p:nvPr>
            <p:ph type="body" idx="1"/>
          </p:nvPr>
        </p:nvSpPr>
        <p:spPr>
          <a:xfrm>
            <a:off x="729450" y="509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REGISTER</a:t>
            </a:r>
            <a:endParaRPr sz="1800" b="1" dirty="0">
              <a:solidFill>
                <a:schemeClr val="bg1"/>
              </a:solidFill>
            </a:endParaRPr>
          </a:p>
        </p:txBody>
      </p:sp>
      <p:pic>
        <p:nvPicPr>
          <p:cNvPr id="3" name="Picture 2">
            <a:extLst>
              <a:ext uri="{FF2B5EF4-FFF2-40B4-BE49-F238E27FC236}">
                <a16:creationId xmlns="" xmlns:a16="http://schemas.microsoft.com/office/drawing/2014/main" id="{5B7DD50F-BE8D-49B6-BE68-D2A1E25F339E}"/>
              </a:ext>
            </a:extLst>
          </p:cNvPr>
          <p:cNvPicPr>
            <a:picLocks noChangeAspect="1"/>
          </p:cNvPicPr>
          <p:nvPr/>
        </p:nvPicPr>
        <p:blipFill>
          <a:blip r:embed="rId3"/>
          <a:stretch>
            <a:fillRect/>
          </a:stretch>
        </p:blipFill>
        <p:spPr>
          <a:xfrm>
            <a:off x="2919586" y="727455"/>
            <a:ext cx="5445461" cy="4416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3"/>
          <p:cNvSpPr txBox="1">
            <a:spLocks noGrp="1"/>
          </p:cNvSpPr>
          <p:nvPr>
            <p:ph type="body" idx="1"/>
          </p:nvPr>
        </p:nvSpPr>
        <p:spPr>
          <a:xfrm>
            <a:off x="729450" y="5099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REGISTER:ENTER USERNAME</a:t>
            </a:r>
            <a:endParaRPr sz="1800" b="1" dirty="0">
              <a:solidFill>
                <a:schemeClr val="bg1"/>
              </a:solidFill>
            </a:endParaRPr>
          </a:p>
        </p:txBody>
      </p:sp>
      <p:pic>
        <p:nvPicPr>
          <p:cNvPr id="4" name="Picture 3">
            <a:extLst>
              <a:ext uri="{FF2B5EF4-FFF2-40B4-BE49-F238E27FC236}">
                <a16:creationId xmlns="" xmlns:a16="http://schemas.microsoft.com/office/drawing/2014/main" id="{43A749D1-4560-42DC-8F91-249A13078B62}"/>
              </a:ext>
            </a:extLst>
          </p:cNvPr>
          <p:cNvPicPr>
            <a:picLocks noChangeAspect="1"/>
          </p:cNvPicPr>
          <p:nvPr/>
        </p:nvPicPr>
        <p:blipFill>
          <a:blip r:embed="rId3"/>
          <a:stretch>
            <a:fillRect/>
          </a:stretch>
        </p:blipFill>
        <p:spPr>
          <a:xfrm>
            <a:off x="3430251" y="925033"/>
            <a:ext cx="4962902" cy="4218467"/>
          </a:xfrm>
          <a:prstGeom prst="rect">
            <a:avLst/>
          </a:prstGeom>
        </p:spPr>
      </p:pic>
    </p:spTree>
    <p:extLst>
      <p:ext uri="{BB962C8B-B14F-4D97-AF65-F5344CB8AC3E}">
        <p14:creationId xmlns="" xmlns:p14="http://schemas.microsoft.com/office/powerpoint/2010/main" val="358816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34"/>
          <p:cNvSpPr txBox="1">
            <a:spLocks noGrp="1"/>
          </p:cNvSpPr>
          <p:nvPr>
            <p:ph type="body" idx="1"/>
          </p:nvPr>
        </p:nvSpPr>
        <p:spPr>
          <a:xfrm>
            <a:off x="727650" y="5196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REGISTER: ENTER PASSWORD</a:t>
            </a:r>
            <a:endParaRPr sz="1800" b="1" dirty="0">
              <a:solidFill>
                <a:schemeClr val="bg1"/>
              </a:solidFill>
            </a:endParaRPr>
          </a:p>
        </p:txBody>
      </p:sp>
      <p:pic>
        <p:nvPicPr>
          <p:cNvPr id="7" name="Picture 6">
            <a:extLst>
              <a:ext uri="{FF2B5EF4-FFF2-40B4-BE49-F238E27FC236}">
                <a16:creationId xmlns="" xmlns:a16="http://schemas.microsoft.com/office/drawing/2014/main" id="{45F0DC4E-187F-4997-A5AB-F83FA7D89EED}"/>
              </a:ext>
            </a:extLst>
          </p:cNvPr>
          <p:cNvPicPr>
            <a:picLocks noChangeAspect="1"/>
          </p:cNvPicPr>
          <p:nvPr/>
        </p:nvPicPr>
        <p:blipFill>
          <a:blip r:embed="rId3"/>
          <a:stretch>
            <a:fillRect/>
          </a:stretch>
        </p:blipFill>
        <p:spPr>
          <a:xfrm>
            <a:off x="2472489" y="1083382"/>
            <a:ext cx="4502454" cy="39442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35"/>
          <p:cNvSpPr txBox="1">
            <a:spLocks noGrp="1"/>
          </p:cNvSpPr>
          <p:nvPr>
            <p:ph type="body" idx="1"/>
          </p:nvPr>
        </p:nvSpPr>
        <p:spPr>
          <a:xfrm>
            <a:off x="727650" y="5292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a:solidFill>
                  <a:schemeClr val="bg1"/>
                </a:solidFill>
              </a:rPr>
              <a:t>REGISTER SUCCESS:</a:t>
            </a:r>
            <a:endParaRPr sz="1800" b="1" dirty="0">
              <a:solidFill>
                <a:schemeClr val="bg1"/>
              </a:solidFill>
            </a:endParaRPr>
          </a:p>
        </p:txBody>
      </p:sp>
      <p:pic>
        <p:nvPicPr>
          <p:cNvPr id="3" name="Picture 2">
            <a:extLst>
              <a:ext uri="{FF2B5EF4-FFF2-40B4-BE49-F238E27FC236}">
                <a16:creationId xmlns="" xmlns:a16="http://schemas.microsoft.com/office/drawing/2014/main" id="{707AFE64-33DC-4FCE-9F60-C1990EE361F6}"/>
              </a:ext>
            </a:extLst>
          </p:cNvPr>
          <p:cNvPicPr>
            <a:picLocks noChangeAspect="1"/>
          </p:cNvPicPr>
          <p:nvPr/>
        </p:nvPicPr>
        <p:blipFill>
          <a:blip r:embed="rId3"/>
          <a:stretch>
            <a:fillRect/>
          </a:stretch>
        </p:blipFill>
        <p:spPr>
          <a:xfrm>
            <a:off x="2147090" y="1007968"/>
            <a:ext cx="4819480" cy="392500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LOGIN:</a:t>
            </a:r>
            <a:endParaRPr sz="1800" b="1" dirty="0">
              <a:solidFill>
                <a:schemeClr val="bg1"/>
              </a:solidFill>
            </a:endParaRPr>
          </a:p>
        </p:txBody>
      </p:sp>
      <p:pic>
        <p:nvPicPr>
          <p:cNvPr id="3" name="Picture 2">
            <a:extLst>
              <a:ext uri="{FF2B5EF4-FFF2-40B4-BE49-F238E27FC236}">
                <a16:creationId xmlns="" xmlns:a16="http://schemas.microsoft.com/office/drawing/2014/main" id="{5E59939E-4039-4612-AFD8-5935A585A271}"/>
              </a:ext>
            </a:extLst>
          </p:cNvPr>
          <p:cNvPicPr>
            <a:picLocks noChangeAspect="1"/>
          </p:cNvPicPr>
          <p:nvPr/>
        </p:nvPicPr>
        <p:blipFill>
          <a:blip r:embed="rId3"/>
          <a:stretch>
            <a:fillRect/>
          </a:stretch>
        </p:blipFill>
        <p:spPr>
          <a:xfrm>
            <a:off x="2729725" y="750481"/>
            <a:ext cx="5107058" cy="417593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41147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LOGIN: INVALID CREDENTALS</a:t>
            </a:r>
            <a:endParaRPr sz="1800" b="1" dirty="0">
              <a:solidFill>
                <a:schemeClr val="bg1"/>
              </a:solidFill>
            </a:endParaRPr>
          </a:p>
        </p:txBody>
      </p:sp>
      <p:pic>
        <p:nvPicPr>
          <p:cNvPr id="4" name="Picture 3">
            <a:extLst>
              <a:ext uri="{FF2B5EF4-FFF2-40B4-BE49-F238E27FC236}">
                <a16:creationId xmlns="" xmlns:a16="http://schemas.microsoft.com/office/drawing/2014/main" id="{9CFB37F8-BDC8-460A-8605-9DEB6CB3C4A0}"/>
              </a:ext>
            </a:extLst>
          </p:cNvPr>
          <p:cNvPicPr>
            <a:picLocks noChangeAspect="1"/>
          </p:cNvPicPr>
          <p:nvPr/>
        </p:nvPicPr>
        <p:blipFill>
          <a:blip r:embed="rId3"/>
          <a:stretch>
            <a:fillRect/>
          </a:stretch>
        </p:blipFill>
        <p:spPr>
          <a:xfrm>
            <a:off x="3368535" y="988828"/>
            <a:ext cx="4937478" cy="4075814"/>
          </a:xfrm>
          <a:prstGeom prst="rect">
            <a:avLst/>
          </a:prstGeom>
        </p:spPr>
      </p:pic>
    </p:spTree>
    <p:extLst>
      <p:ext uri="{BB962C8B-B14F-4D97-AF65-F5344CB8AC3E}">
        <p14:creationId xmlns="" xmlns:p14="http://schemas.microsoft.com/office/powerpoint/2010/main" val="3287817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LOGIN ….:</a:t>
            </a:r>
            <a:endParaRPr sz="1800" b="1" dirty="0">
              <a:solidFill>
                <a:schemeClr val="bg1"/>
              </a:solidFill>
            </a:endParaRPr>
          </a:p>
        </p:txBody>
      </p:sp>
      <p:pic>
        <p:nvPicPr>
          <p:cNvPr id="4" name="Picture 3">
            <a:extLst>
              <a:ext uri="{FF2B5EF4-FFF2-40B4-BE49-F238E27FC236}">
                <a16:creationId xmlns="" xmlns:a16="http://schemas.microsoft.com/office/drawing/2014/main" id="{F41E47CE-D8BD-4D4C-B569-518215473B5E}"/>
              </a:ext>
            </a:extLst>
          </p:cNvPr>
          <p:cNvPicPr>
            <a:picLocks noChangeAspect="1"/>
          </p:cNvPicPr>
          <p:nvPr/>
        </p:nvPicPr>
        <p:blipFill>
          <a:blip r:embed="rId3"/>
          <a:stretch>
            <a:fillRect/>
          </a:stretch>
        </p:blipFill>
        <p:spPr>
          <a:xfrm>
            <a:off x="2287386" y="1045768"/>
            <a:ext cx="5008339" cy="4097732"/>
          </a:xfrm>
          <a:prstGeom prst="rect">
            <a:avLst/>
          </a:prstGeom>
        </p:spPr>
      </p:pic>
    </p:spTree>
    <p:extLst>
      <p:ext uri="{BB962C8B-B14F-4D97-AF65-F5344CB8AC3E}">
        <p14:creationId xmlns="" xmlns:p14="http://schemas.microsoft.com/office/powerpoint/2010/main" val="3494563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LOGGED IN:</a:t>
            </a:r>
            <a:endParaRPr sz="1800" b="1" dirty="0">
              <a:solidFill>
                <a:schemeClr val="bg1"/>
              </a:solidFill>
            </a:endParaRPr>
          </a:p>
        </p:txBody>
      </p:sp>
      <p:pic>
        <p:nvPicPr>
          <p:cNvPr id="4" name="Picture 3">
            <a:extLst>
              <a:ext uri="{FF2B5EF4-FFF2-40B4-BE49-F238E27FC236}">
                <a16:creationId xmlns="" xmlns:a16="http://schemas.microsoft.com/office/drawing/2014/main" id="{814492DA-A9DC-443E-9A77-7B25931FF669}"/>
              </a:ext>
            </a:extLst>
          </p:cNvPr>
          <p:cNvPicPr>
            <a:picLocks noChangeAspect="1"/>
          </p:cNvPicPr>
          <p:nvPr/>
        </p:nvPicPr>
        <p:blipFill>
          <a:blip r:embed="rId3"/>
          <a:stretch>
            <a:fillRect/>
          </a:stretch>
        </p:blipFill>
        <p:spPr>
          <a:xfrm>
            <a:off x="725215" y="1071025"/>
            <a:ext cx="7770616" cy="3957669"/>
          </a:xfrm>
          <a:prstGeom prst="rect">
            <a:avLst/>
          </a:prstGeom>
        </p:spPr>
      </p:pic>
    </p:spTree>
    <p:extLst>
      <p:ext uri="{BB962C8B-B14F-4D97-AF65-F5344CB8AC3E}">
        <p14:creationId xmlns="" xmlns:p14="http://schemas.microsoft.com/office/powerpoint/2010/main" val="3988445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773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chemeClr val="bg1"/>
                </a:solidFill>
              </a:rPr>
              <a:t>START CAMERA:</a:t>
            </a:r>
            <a:endParaRPr sz="1800" b="1" dirty="0">
              <a:solidFill>
                <a:schemeClr val="bg1"/>
              </a:solidFill>
            </a:endParaRPr>
          </a:p>
        </p:txBody>
      </p:sp>
      <p:pic>
        <p:nvPicPr>
          <p:cNvPr id="6" name="Picture 5">
            <a:extLst>
              <a:ext uri="{FF2B5EF4-FFF2-40B4-BE49-F238E27FC236}">
                <a16:creationId xmlns="" xmlns:a16="http://schemas.microsoft.com/office/drawing/2014/main" id="{C3C83536-780E-455E-BBAC-70D38A01ADDF}"/>
              </a:ext>
            </a:extLst>
          </p:cNvPr>
          <p:cNvPicPr>
            <a:picLocks noChangeAspect="1"/>
          </p:cNvPicPr>
          <p:nvPr/>
        </p:nvPicPr>
        <p:blipFill>
          <a:blip r:embed="rId3"/>
          <a:stretch>
            <a:fillRect/>
          </a:stretch>
        </p:blipFill>
        <p:spPr>
          <a:xfrm>
            <a:off x="612738" y="990542"/>
            <a:ext cx="7774518" cy="3994323"/>
          </a:xfrm>
          <a:prstGeom prst="rect">
            <a:avLst/>
          </a:prstGeom>
        </p:spPr>
      </p:pic>
    </p:spTree>
    <p:extLst>
      <p:ext uri="{BB962C8B-B14F-4D97-AF65-F5344CB8AC3E}">
        <p14:creationId xmlns="" xmlns:p14="http://schemas.microsoft.com/office/powerpoint/2010/main" val="3753837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42260"/>
            <a:ext cx="7688700" cy="45082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a:solidFill>
                  <a:schemeClr val="bg1"/>
                </a:solidFill>
              </a:rPr>
              <a:t>L</a:t>
            </a:r>
            <a:r>
              <a:rPr lang="en" sz="1400" b="1" dirty="0">
                <a:solidFill>
                  <a:schemeClr val="bg1"/>
                </a:solidFill>
              </a:rPr>
              <a:t>og file </a:t>
            </a:r>
          </a:p>
          <a:p>
            <a:pPr marL="0" lvl="0" indent="0" algn="l" rtl="0">
              <a:spcBef>
                <a:spcPts val="0"/>
              </a:spcBef>
              <a:spcAft>
                <a:spcPts val="1600"/>
              </a:spcAft>
              <a:buNone/>
            </a:pPr>
            <a:r>
              <a:rPr lang="en" sz="1400" b="1" dirty="0">
                <a:solidFill>
                  <a:schemeClr val="bg1"/>
                </a:solidFill>
              </a:rPr>
              <a:t> </a:t>
            </a:r>
            <a:r>
              <a:rPr lang="en-US" sz="1400" dirty="0">
                <a:solidFill>
                  <a:schemeClr val="bg1"/>
                </a:solidFill>
                <a:latin typeface="Consolas" panose="020B0609020204030204" pitchFamily="49" charset="0"/>
              </a:rPr>
              <a:t>################### file updated at 2021-06-08 00:59:13.078601 . ###################################### </a:t>
            </a:r>
          </a:p>
          <a:p>
            <a:pPr marL="146050" indent="0">
              <a:buNone/>
            </a:pPr>
            <a:r>
              <a:rPr lang="en-US" sz="1400" dirty="0" err="1" smtClean="0">
                <a:solidFill>
                  <a:srgbClr val="000000"/>
                </a:solidFill>
                <a:latin typeface="Consolas" panose="020B0609020204030204" pitchFamily="49" charset="0"/>
              </a:rPr>
              <a:t>arun</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login at 00:59:16.578510. </a:t>
            </a:r>
          </a:p>
          <a:p>
            <a:pPr marL="146050" indent="0">
              <a:buNone/>
            </a:pPr>
            <a:r>
              <a:rPr lang="en-US" sz="1400" dirty="0">
                <a:solidFill>
                  <a:srgbClr val="000000"/>
                </a:solidFill>
                <a:latin typeface="Consolas" panose="020B0609020204030204" pitchFamily="49" charset="0"/>
              </a:rPr>
              <a:t>Image captured at 00:59:17.828445.</a:t>
            </a:r>
          </a:p>
          <a:p>
            <a:pPr marL="146050" indent="0">
              <a:buNone/>
            </a:pPr>
            <a:r>
              <a:rPr lang="en-US" sz="1400" dirty="0">
                <a:solidFill>
                  <a:srgbClr val="000000"/>
                </a:solidFill>
                <a:latin typeface="Consolas" panose="020B0609020204030204" pitchFamily="49" charset="0"/>
              </a:rPr>
              <a:t> Unable to identify the faces =&gt; Time  : 00:59:19.250919 .</a:t>
            </a:r>
          </a:p>
          <a:p>
            <a:pPr marL="146050" indent="0">
              <a:buNone/>
            </a:pPr>
            <a:r>
              <a:rPr lang="en-US" sz="1400" dirty="0">
                <a:solidFill>
                  <a:srgbClr val="000000"/>
                </a:solidFill>
                <a:latin typeface="Consolas" panose="020B0609020204030204" pitchFamily="49" charset="0"/>
              </a:rPr>
              <a:t>Unable to identify the faces =&gt; Time  : 00:59:19.647672 .</a:t>
            </a:r>
          </a:p>
          <a:p>
            <a:pPr marL="146050" indent="0">
              <a:buNone/>
            </a:pPr>
            <a:r>
              <a:rPr lang="en-US" sz="1400" dirty="0">
                <a:solidFill>
                  <a:srgbClr val="000000"/>
                </a:solidFill>
                <a:latin typeface="Consolas" panose="020B0609020204030204" pitchFamily="49" charset="0"/>
              </a:rPr>
              <a:t>[Match Found] ==&gt; Time : 00:59:20.806870 .</a:t>
            </a:r>
          </a:p>
          <a:p>
            <a:pPr marL="146050" indent="0">
              <a:buNone/>
            </a:pPr>
            <a:r>
              <a:rPr lang="en-US" sz="1400" dirty="0">
                <a:solidFill>
                  <a:srgbClr val="000000"/>
                </a:solidFill>
                <a:latin typeface="Consolas" panose="020B0609020204030204" pitchFamily="49" charset="0"/>
              </a:rPr>
              <a:t>.</a:t>
            </a:r>
          </a:p>
          <a:p>
            <a:pPr marL="146050" indent="0">
              <a:buNone/>
            </a:pPr>
            <a:r>
              <a:rPr lang="en-US" sz="1400" dirty="0">
                <a:solidFill>
                  <a:srgbClr val="000000"/>
                </a:solidFill>
                <a:latin typeface="Consolas" panose="020B0609020204030204" pitchFamily="49" charset="0"/>
              </a:rPr>
              <a:t>Unable to identify the faces =&gt; Time  : 01:00:28.767610 .</a:t>
            </a:r>
          </a:p>
          <a:p>
            <a:pPr marL="146050" indent="0">
              <a:buNone/>
            </a:pPr>
            <a:r>
              <a:rPr lang="en-US" sz="1400" dirty="0">
                <a:solidFill>
                  <a:srgbClr val="000000"/>
                </a:solidFill>
                <a:latin typeface="Consolas" panose="020B0609020204030204" pitchFamily="49" charset="0"/>
              </a:rPr>
              <a:t> mail send successfully . </a:t>
            </a:r>
          </a:p>
          <a:p>
            <a:pPr marL="146050" indent="0">
              <a:buNone/>
            </a:pPr>
            <a:r>
              <a:rPr lang="en-US" sz="1400" dirty="0" err="1" smtClean="0">
                <a:solidFill>
                  <a:srgbClr val="000000"/>
                </a:solidFill>
                <a:latin typeface="Consolas" panose="020B0609020204030204" pitchFamily="49" charset="0"/>
              </a:rPr>
              <a:t>arun</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logged out at 01:00:28.768609.</a:t>
            </a:r>
          </a:p>
          <a:p>
            <a:pPr marL="146050" indent="0">
              <a:buNone/>
            </a:pPr>
            <a:r>
              <a:rPr lang="en-US" sz="1400" dirty="0">
                <a:solidFill>
                  <a:srgbClr val="000000"/>
                </a:solidFill>
                <a:latin typeface="Consolas" panose="020B0609020204030204" pitchFamily="49" charset="0"/>
              </a:rPr>
              <a:t>Total active time is 0:01:10.940164 sec . </a:t>
            </a:r>
          </a:p>
          <a:p>
            <a:pPr marL="146050" indent="0">
              <a:buNone/>
            </a:pPr>
            <a:r>
              <a:rPr lang="en-US" sz="1400" dirty="0">
                <a:solidFill>
                  <a:srgbClr val="000000"/>
                </a:solidFill>
                <a:latin typeface="Consolas" panose="020B0609020204030204" pitchFamily="49" charset="0"/>
              </a:rPr>
              <a:t> ==============  face is  detecting for 0 sec .           ========================</a:t>
            </a:r>
          </a:p>
          <a:p>
            <a:pPr marL="146050" indent="0">
              <a:buNone/>
            </a:pPr>
            <a:r>
              <a:rPr lang="en-US" sz="1400" dirty="0">
                <a:solidFill>
                  <a:srgbClr val="000000"/>
                </a:solidFill>
                <a:latin typeface="Consolas" panose="020B0609020204030204" pitchFamily="49" charset="0"/>
              </a:rPr>
              <a:t> ==============  face is not detecting for 60.22669990000001  sec .          ======================== </a:t>
            </a:r>
          </a:p>
          <a:p>
            <a:pPr marL="146050" indent="0">
              <a:buNone/>
            </a:pPr>
            <a:r>
              <a:rPr lang="en-US" sz="1400" dirty="0">
                <a:solidFill>
                  <a:srgbClr val="000000"/>
                </a:solidFill>
                <a:latin typeface="Consolas" panose="020B0609020204030204" pitchFamily="49" charset="0"/>
              </a:rPr>
              <a:t> ==============   unknown face is  detecting for 0 sec .            ======================== </a:t>
            </a:r>
          </a:p>
          <a:p>
            <a:pPr marL="0" lvl="0" indent="0" algn="l" rtl="0">
              <a:spcBef>
                <a:spcPts val="0"/>
              </a:spcBef>
              <a:spcAft>
                <a:spcPts val="1600"/>
              </a:spcAft>
              <a:buNone/>
            </a:pPr>
            <a:endParaRPr lang="en" sz="1400" b="1" dirty="0">
              <a:solidFill>
                <a:schemeClr val="bg1"/>
              </a:solidFill>
            </a:endParaRPr>
          </a:p>
        </p:txBody>
      </p:sp>
    </p:spTree>
    <p:extLst>
      <p:ext uri="{BB962C8B-B14F-4D97-AF65-F5344CB8AC3E}">
        <p14:creationId xmlns="" xmlns:p14="http://schemas.microsoft.com/office/powerpoint/2010/main" val="378959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1225" y="536650"/>
            <a:ext cx="330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Introduction</a:t>
            </a:r>
            <a:endParaRPr dirty="0">
              <a:solidFill>
                <a:schemeClr val="bg1"/>
              </a:solidFill>
            </a:endParaRPr>
          </a:p>
        </p:txBody>
      </p:sp>
      <p:sp>
        <p:nvSpPr>
          <p:cNvPr id="99" name="Google Shape;99;p15"/>
          <p:cNvSpPr txBox="1">
            <a:spLocks noGrp="1"/>
          </p:cNvSpPr>
          <p:nvPr>
            <p:ph type="body" idx="1"/>
          </p:nvPr>
        </p:nvSpPr>
        <p:spPr>
          <a:xfrm>
            <a:off x="721225" y="1602937"/>
            <a:ext cx="7945200" cy="344752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Face Recognition is a biometric method of identifying an individual by comparing live capture or digital image data with stored record for that person.</a:t>
            </a:r>
            <a:endParaRPr sz="2400" dirty="0"/>
          </a:p>
          <a:p>
            <a:pPr marL="457200" lvl="0" indent="-381000" algn="l" rtl="0">
              <a:spcBef>
                <a:spcPts val="0"/>
              </a:spcBef>
              <a:spcAft>
                <a:spcPts val="0"/>
              </a:spcAft>
              <a:buSzPts val="2400"/>
              <a:buChar char="●"/>
            </a:pPr>
            <a:r>
              <a:rPr lang="en-US" sz="2400" dirty="0"/>
              <a:t>Work from home detection is ensuring the employees is working professionally at home .</a:t>
            </a:r>
          </a:p>
          <a:p>
            <a:pPr marL="457200" lvl="0" indent="-381000" algn="l" rtl="0">
              <a:spcBef>
                <a:spcPts val="0"/>
              </a:spcBef>
              <a:spcAft>
                <a:spcPts val="0"/>
              </a:spcAft>
              <a:buSzPts val="2400"/>
              <a:buChar char="●"/>
            </a:pPr>
            <a:r>
              <a:rPr lang="en" sz="2400" dirty="0"/>
              <a:t>Provides an log file which maintains presence of an employee at a specific time.</a:t>
            </a:r>
            <a:endParaRPr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42260"/>
            <a:ext cx="7688700" cy="45082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a:solidFill>
                  <a:schemeClr val="bg1"/>
                </a:solidFill>
              </a:rPr>
              <a:t>E-mail: summary attached with log file .</a:t>
            </a:r>
            <a:endParaRPr lang="en" sz="1400" b="1" dirty="0">
              <a:solidFill>
                <a:schemeClr val="bg1"/>
              </a:solidFill>
            </a:endParaRPr>
          </a:p>
          <a:p>
            <a:pPr marL="0" lvl="0" indent="0" algn="l" rtl="0">
              <a:spcBef>
                <a:spcPts val="0"/>
              </a:spcBef>
              <a:spcAft>
                <a:spcPts val="1600"/>
              </a:spcAft>
              <a:buNone/>
            </a:pPr>
            <a:r>
              <a:rPr lang="en" sz="1400" b="1" dirty="0">
                <a:solidFill>
                  <a:schemeClr val="bg1"/>
                </a:solidFill>
              </a:rPr>
              <a:t> </a:t>
            </a:r>
          </a:p>
        </p:txBody>
      </p:sp>
      <p:pic>
        <p:nvPicPr>
          <p:cNvPr id="3" name="Picture 2">
            <a:extLst>
              <a:ext uri="{FF2B5EF4-FFF2-40B4-BE49-F238E27FC236}">
                <a16:creationId xmlns="" xmlns:a16="http://schemas.microsoft.com/office/drawing/2014/main" id="{9A3002D8-FEF5-43F9-947B-2006017DD783}"/>
              </a:ext>
            </a:extLst>
          </p:cNvPr>
          <p:cNvPicPr>
            <a:picLocks noChangeAspect="1"/>
          </p:cNvPicPr>
          <p:nvPr/>
        </p:nvPicPr>
        <p:blipFill>
          <a:blip r:embed="rId3"/>
          <a:stretch>
            <a:fillRect/>
          </a:stretch>
        </p:blipFill>
        <p:spPr>
          <a:xfrm>
            <a:off x="1261542" y="1096767"/>
            <a:ext cx="7157243" cy="3688327"/>
          </a:xfrm>
          <a:prstGeom prst="rect">
            <a:avLst/>
          </a:prstGeom>
        </p:spPr>
      </p:pic>
    </p:spTree>
    <p:extLst>
      <p:ext uri="{BB962C8B-B14F-4D97-AF65-F5344CB8AC3E}">
        <p14:creationId xmlns="" xmlns:p14="http://schemas.microsoft.com/office/powerpoint/2010/main" val="422913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729450" y="617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References:</a:t>
            </a:r>
            <a:endParaRPr dirty="0">
              <a:solidFill>
                <a:schemeClr val="bg1"/>
              </a:solidFill>
            </a:endParaRPr>
          </a:p>
        </p:txBody>
      </p:sp>
      <p:sp>
        <p:nvSpPr>
          <p:cNvPr id="253" name="Google Shape;253;p39"/>
          <p:cNvSpPr txBox="1">
            <a:spLocks noGrp="1"/>
          </p:cNvSpPr>
          <p:nvPr>
            <p:ph type="body" idx="1"/>
          </p:nvPr>
        </p:nvSpPr>
        <p:spPr>
          <a:xfrm>
            <a:off x="727650" y="1684012"/>
            <a:ext cx="7688700" cy="3650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understand the implementation of Face Recognition concept to use in our project we read some previously published research papers on internet and articles related to the same for reference. The links to the resources that helped us in making this project are given below:</a:t>
            </a:r>
            <a:endParaRPr dirty="0"/>
          </a:p>
          <a:p>
            <a:pPr marL="457200" lvl="0" indent="-342900" algn="l" rtl="0">
              <a:spcBef>
                <a:spcPts val="1600"/>
              </a:spcBef>
              <a:spcAft>
                <a:spcPts val="0"/>
              </a:spcAft>
              <a:buSzPts val="1800"/>
              <a:buChar char="●"/>
            </a:pPr>
            <a:r>
              <a:rPr lang="en" sz="1800" u="sng" dirty="0">
                <a:ln w="0"/>
                <a:solidFill>
                  <a:schemeClr val="tx1"/>
                </a:solidFill>
                <a:hlinkClick r:id="rId3">
                  <a:extLst>
                    <a:ext uri="{A12FA001-AC4F-418D-AE19-62706E023703}">
                      <ahyp:hlinkClr xmlns="" xmlns:ahyp="http://schemas.microsoft.com/office/drawing/2018/hyperlinkcolor" val="tx"/>
                    </a:ext>
                  </a:extLst>
                </a:hlinkClick>
              </a:rPr>
              <a:t>https://www.researchgate.net/publication/326986115_Face_Detection_and_Recognition_Student_Attendance_System</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4">
                  <a:extLst>
                    <a:ext uri="{A12FA001-AC4F-418D-AE19-62706E023703}">
                      <ahyp:hlinkClr xmlns="" xmlns:ahyp="http://schemas.microsoft.com/office/drawing/2018/hyperlinkcolor" val="tx"/>
                    </a:ext>
                  </a:extLst>
                </a:hlinkClick>
              </a:rPr>
              <a:t>https://nevonprojects.com/face-recognition-attendance-system/</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5">
                  <a:extLst>
                    <a:ext uri="{A12FA001-AC4F-418D-AE19-62706E023703}">
                      <ahyp:hlinkClr xmlns="" xmlns:ahyp="http://schemas.microsoft.com/office/drawing/2018/hyperlinkcolor" val="tx"/>
                    </a:ext>
                  </a:extLst>
                </a:hlinkClick>
              </a:rPr>
              <a:t>https://www.youtube.com/watch?v=sz25xxF_AVE</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6">
                  <a:extLst>
                    <a:ext uri="{A12FA001-AC4F-418D-AE19-62706E023703}">
                      <ahyp:hlinkClr xmlns="" xmlns:ahyp="http://schemas.microsoft.com/office/drawing/2018/hyperlinkcolor" val="tx"/>
                    </a:ext>
                  </a:extLst>
                </a:hlinkClick>
              </a:rPr>
              <a:t>https://realpython.com/python-gui-tkinter</a:t>
            </a:r>
            <a:r>
              <a:rPr lang="en" sz="1800" u="sng" dirty="0">
                <a:solidFill>
                  <a:schemeClr val="tx1"/>
                </a:solidFill>
                <a:hlinkClick r:id="rId6">
                  <a:extLst>
                    <a:ext uri="{A12FA001-AC4F-418D-AE19-62706E023703}">
                      <ahyp:hlinkClr xmlns="" xmlns:ahyp="http://schemas.microsoft.com/office/drawing/2018/hyperlinkcolor" val="tx"/>
                    </a:ext>
                  </a:extLst>
                </a:hlinkClick>
              </a:rPr>
              <a:t>/</a:t>
            </a:r>
            <a:endParaRPr sz="1800" dirty="0">
              <a:solidFill>
                <a:schemeClr val="tx1"/>
              </a:solidFill>
            </a:endParaRPr>
          </a:p>
          <a:p>
            <a:pPr marL="457200" lvl="0" indent="-342900" algn="l" rtl="0">
              <a:spcBef>
                <a:spcPts val="0"/>
              </a:spcBef>
              <a:spcAft>
                <a:spcPts val="0"/>
              </a:spcAft>
              <a:buSzPts val="1800"/>
              <a:buChar char="●"/>
            </a:pPr>
            <a:r>
              <a:rPr lang="en" sz="1800" dirty="0">
                <a:solidFill>
                  <a:schemeClr val="tx1"/>
                </a:solidFill>
              </a:rPr>
              <a:t>https://docs.opencv.org/master/d9/df8/tutorial_root.html</a:t>
            </a:r>
            <a:endParaRPr sz="1800" dirty="0">
              <a:solidFill>
                <a:schemeClr val="tx1"/>
              </a:solidFill>
            </a:endParaRPr>
          </a:p>
          <a:p>
            <a:pPr marL="45720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Thank You!</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871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Objective</a:t>
            </a:r>
            <a:endParaRPr dirty="0">
              <a:solidFill>
                <a:schemeClr val="bg1"/>
              </a:solidFill>
            </a:endParaRPr>
          </a:p>
        </p:txBody>
      </p:sp>
      <p:sp>
        <p:nvSpPr>
          <p:cNvPr id="105" name="Google Shape;105;p16"/>
          <p:cNvSpPr txBox="1">
            <a:spLocks noGrp="1"/>
          </p:cNvSpPr>
          <p:nvPr>
            <p:ph type="body" idx="1"/>
          </p:nvPr>
        </p:nvSpPr>
        <p:spPr>
          <a:xfrm>
            <a:off x="551550" y="1849396"/>
            <a:ext cx="8040900" cy="27799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In this project </a:t>
            </a:r>
            <a:r>
              <a:rPr lang="en" sz="2000" dirty="0" smtClean="0"/>
              <a:t>We (Arun &amp; Aashutosh) </a:t>
            </a:r>
            <a:r>
              <a:rPr lang="en" sz="2000" dirty="0"/>
              <a:t>have made an python GUI integrated WFH-DETECTION App which verify the employe face for his presence  with respect to time.</a:t>
            </a:r>
            <a:endParaRPr sz="2000" dirty="0"/>
          </a:p>
          <a:p>
            <a:pPr marL="0" lvl="0" indent="0" algn="l" rtl="0">
              <a:spcBef>
                <a:spcPts val="1600"/>
              </a:spcBef>
              <a:spcAft>
                <a:spcPts val="1600"/>
              </a:spcAft>
              <a:buNone/>
            </a:pPr>
            <a:r>
              <a:rPr lang="en" sz="2000" dirty="0"/>
              <a:t>In this project, </a:t>
            </a:r>
            <a:r>
              <a:rPr lang="en" sz="2000" dirty="0" smtClean="0"/>
              <a:t>we </a:t>
            </a:r>
            <a:r>
              <a:rPr lang="en" sz="2000" dirty="0"/>
              <a:t>have made a WFH-DETECTION app which ensures the user is doing  his work professionaly and prepare a log file for his presence in front of the machine(camera) and can be run by any user as it is integrated with GUI.</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60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Hardware specifications:</a:t>
            </a:r>
            <a:endParaRPr dirty="0">
              <a:solidFill>
                <a:schemeClr val="bg1"/>
              </a:solidFill>
            </a:endParaRPr>
          </a:p>
        </p:txBody>
      </p:sp>
      <p:sp>
        <p:nvSpPr>
          <p:cNvPr id="111" name="Google Shape;111;p17"/>
          <p:cNvSpPr txBox="1">
            <a:spLocks noGrp="1"/>
          </p:cNvSpPr>
          <p:nvPr>
            <p:ph type="body" idx="1"/>
          </p:nvPr>
        </p:nvSpPr>
        <p:spPr>
          <a:xfrm>
            <a:off x="727650" y="1647573"/>
            <a:ext cx="7688700" cy="349592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Processor: Intel(R) Core(™) i3-8145U CPU @ 2.10Ghz 2.30 GHz</a:t>
            </a:r>
            <a:endParaRPr sz="1800" dirty="0"/>
          </a:p>
          <a:p>
            <a:pPr marL="457200" lvl="0" indent="-342900" algn="l" rtl="0">
              <a:spcBef>
                <a:spcPts val="0"/>
              </a:spcBef>
              <a:spcAft>
                <a:spcPts val="0"/>
              </a:spcAft>
              <a:buSzPts val="1800"/>
              <a:buChar char="●"/>
            </a:pPr>
            <a:r>
              <a:rPr lang="en" sz="1800" dirty="0"/>
              <a:t>Installed memory (RAM): 4.00 GB (3.86 GB usable minimum)</a:t>
            </a:r>
            <a:endParaRPr sz="1800" dirty="0"/>
          </a:p>
          <a:p>
            <a:pPr marL="457200" lvl="0" indent="-342900" algn="l" rtl="0">
              <a:spcBef>
                <a:spcPts val="0"/>
              </a:spcBef>
              <a:spcAft>
                <a:spcPts val="0"/>
              </a:spcAft>
              <a:buSzPts val="1800"/>
              <a:buChar char="●"/>
            </a:pPr>
            <a:r>
              <a:rPr lang="en" sz="1800" dirty="0"/>
              <a:t>System type: 64-bit Operating System, x64-based processor</a:t>
            </a:r>
          </a:p>
          <a:p>
            <a:pPr marL="457200" lvl="0" indent="-342900" algn="l" rtl="0">
              <a:spcBef>
                <a:spcPts val="0"/>
              </a:spcBef>
              <a:spcAft>
                <a:spcPts val="0"/>
              </a:spcAft>
              <a:buSzPts val="1800"/>
              <a:buNone/>
            </a:pPr>
            <a:endParaRPr sz="1800" dirty="0"/>
          </a:p>
          <a:p>
            <a:pPr marL="0" lvl="0" indent="0" algn="l" rtl="0">
              <a:lnSpc>
                <a:spcPct val="100000"/>
              </a:lnSpc>
              <a:spcBef>
                <a:spcPts val="1600"/>
              </a:spcBef>
              <a:spcAft>
                <a:spcPts val="0"/>
              </a:spcAft>
              <a:buNone/>
            </a:pPr>
            <a:r>
              <a:rPr lang="en" sz="2600" b="1" dirty="0">
                <a:solidFill>
                  <a:schemeClr val="dk2"/>
                </a:solidFill>
                <a:latin typeface="Raleway"/>
                <a:ea typeface="Raleway"/>
                <a:cs typeface="Raleway"/>
                <a:sym typeface="Raleway"/>
              </a:rPr>
              <a:t>Software specifications:</a:t>
            </a:r>
            <a:endParaRPr sz="1800" dirty="0">
              <a:solidFill>
                <a:schemeClr val="dk2"/>
              </a:solidFill>
            </a:endParaRPr>
          </a:p>
          <a:p>
            <a:pPr marL="0" lvl="0" indent="0" algn="l" rtl="0">
              <a:lnSpc>
                <a:spcPct val="100000"/>
              </a:lnSpc>
              <a:spcBef>
                <a:spcPts val="0"/>
              </a:spcBef>
              <a:spcAft>
                <a:spcPts val="0"/>
              </a:spcAft>
              <a:buNone/>
            </a:pPr>
            <a:endParaRPr sz="1800" b="1" dirty="0"/>
          </a:p>
          <a:p>
            <a:pPr marL="457200" lvl="0" indent="-342900" algn="l" rtl="0">
              <a:lnSpc>
                <a:spcPct val="100000"/>
              </a:lnSpc>
              <a:spcBef>
                <a:spcPts val="0"/>
              </a:spcBef>
              <a:spcAft>
                <a:spcPts val="0"/>
              </a:spcAft>
              <a:buSzPts val="1800"/>
              <a:buChar char="●"/>
            </a:pPr>
            <a:r>
              <a:rPr lang="en" sz="1800" b="1" dirty="0"/>
              <a:t>Python (version == </a:t>
            </a:r>
            <a:r>
              <a:rPr lang="en" sz="1800" b="1" dirty="0" smtClean="0"/>
              <a:t>3.7.1)</a:t>
            </a:r>
            <a:endParaRPr sz="1800" b="1" dirty="0"/>
          </a:p>
          <a:p>
            <a:pPr marL="457200" lvl="0" indent="-342900" algn="l" rtl="0">
              <a:lnSpc>
                <a:spcPct val="100000"/>
              </a:lnSpc>
              <a:spcBef>
                <a:spcPts val="0"/>
              </a:spcBef>
              <a:spcAft>
                <a:spcPts val="0"/>
              </a:spcAft>
              <a:buSzPts val="1800"/>
              <a:buChar char="●"/>
            </a:pPr>
            <a:r>
              <a:rPr lang="en-US" sz="1800" b="1" dirty="0"/>
              <a:t>V</a:t>
            </a:r>
            <a:r>
              <a:rPr lang="en" sz="1800" b="1" dirty="0"/>
              <a:t>isual studio code</a:t>
            </a:r>
          </a:p>
          <a:p>
            <a:pPr marL="457200" lvl="0" indent="-342900" algn="l" rtl="0">
              <a:lnSpc>
                <a:spcPct val="100000"/>
              </a:lnSpc>
              <a:spcBef>
                <a:spcPts val="0"/>
              </a:spcBef>
              <a:spcAft>
                <a:spcPts val="0"/>
              </a:spcAft>
              <a:buSzPts val="1800"/>
              <a:buChar char="●"/>
            </a:pPr>
            <a:r>
              <a:rPr lang="en-US" sz="1800" b="1" dirty="0"/>
              <a:t>F</a:t>
            </a:r>
            <a:r>
              <a:rPr lang="en" sz="1800" b="1" dirty="0"/>
              <a:t>ace recognition library</a:t>
            </a:r>
          </a:p>
          <a:p>
            <a:pPr marL="457200" lvl="0" indent="-342900" algn="l" rtl="0">
              <a:lnSpc>
                <a:spcPct val="100000"/>
              </a:lnSpc>
              <a:spcBef>
                <a:spcPts val="0"/>
              </a:spcBef>
              <a:spcAft>
                <a:spcPts val="0"/>
              </a:spcAft>
              <a:buSzPts val="1800"/>
              <a:buChar char="●"/>
            </a:pPr>
            <a:r>
              <a:rPr lang="en" sz="1800" b="1" dirty="0"/>
              <a:t>MYSQL </a:t>
            </a:r>
            <a:r>
              <a:rPr lang="en" sz="1800" b="1" dirty="0" smtClean="0"/>
              <a:t>5.5</a:t>
            </a:r>
            <a:endParaRPr sz="1800" b="1" dirty="0"/>
          </a:p>
          <a:p>
            <a:pPr marL="457200" lvl="0" indent="-342900" algn="l" rtl="0">
              <a:lnSpc>
                <a:spcPct val="100000"/>
              </a:lnSpc>
              <a:spcBef>
                <a:spcPts val="0"/>
              </a:spcBef>
              <a:spcAft>
                <a:spcPts val="0"/>
              </a:spcAft>
              <a:buSzPts val="1800"/>
              <a:buChar char="●"/>
            </a:pPr>
            <a:r>
              <a:rPr lang="en" sz="1800" b="1" dirty="0"/>
              <a:t>Tkinter for GUI support</a:t>
            </a:r>
            <a:endParaRPr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89125" y="560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What is face recognition?</a:t>
            </a:r>
            <a:endParaRPr dirty="0">
              <a:solidFill>
                <a:schemeClr val="bg1"/>
              </a:solidFill>
            </a:endParaRPr>
          </a:p>
        </p:txBody>
      </p:sp>
      <p:sp>
        <p:nvSpPr>
          <p:cNvPr id="117" name="Google Shape;117;p18"/>
          <p:cNvSpPr txBox="1">
            <a:spLocks noGrp="1"/>
          </p:cNvSpPr>
          <p:nvPr>
            <p:ph type="body" idx="1"/>
          </p:nvPr>
        </p:nvSpPr>
        <p:spPr>
          <a:xfrm>
            <a:off x="727650" y="1834347"/>
            <a:ext cx="7688700" cy="2982202"/>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 face recognition is a computer application for automatically identifying or verifying a person from a digital image or a video frame from a video source.</a:t>
            </a:r>
            <a:endParaRPr sz="2400" dirty="0"/>
          </a:p>
          <a:p>
            <a:pPr marL="457200" lvl="0" indent="-381000" algn="l" rtl="0">
              <a:spcBef>
                <a:spcPts val="0"/>
              </a:spcBef>
              <a:spcAft>
                <a:spcPts val="0"/>
              </a:spcAft>
              <a:buSzPts val="2400"/>
              <a:buChar char="●"/>
            </a:pPr>
            <a:r>
              <a:rPr lang="en" sz="2400" dirty="0"/>
              <a:t>One of the ways to do this is by comparing selected facial features from the image and facial database.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616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Implementation of face recognition:</a:t>
            </a:r>
            <a:endParaRPr dirty="0">
              <a:solidFill>
                <a:schemeClr val="bg1"/>
              </a:solidFill>
            </a:endParaRPr>
          </a:p>
        </p:txBody>
      </p:sp>
      <p:sp>
        <p:nvSpPr>
          <p:cNvPr id="123" name="Google Shape;123;p19"/>
          <p:cNvSpPr txBox="1">
            <a:spLocks noGrp="1"/>
          </p:cNvSpPr>
          <p:nvPr>
            <p:ph type="body" idx="1"/>
          </p:nvPr>
        </p:nvSpPr>
        <p:spPr>
          <a:xfrm>
            <a:off x="653222" y="22663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implementation of face recognition technology includes the following three stages:</a:t>
            </a:r>
            <a:endParaRPr sz="2400" dirty="0"/>
          </a:p>
          <a:p>
            <a:pPr marL="457200" lvl="0" indent="-381000" algn="l" rtl="0">
              <a:spcBef>
                <a:spcPts val="1600"/>
              </a:spcBef>
              <a:spcAft>
                <a:spcPts val="0"/>
              </a:spcAft>
              <a:buSzPts val="2400"/>
              <a:buChar char="●"/>
            </a:pPr>
            <a:r>
              <a:rPr lang="en" sz="2400" dirty="0"/>
              <a:t>Image accquisition.</a:t>
            </a:r>
            <a:endParaRPr sz="2400" dirty="0"/>
          </a:p>
          <a:p>
            <a:pPr marL="457200" lvl="0" indent="-381000" algn="l" rtl="0">
              <a:spcBef>
                <a:spcPts val="0"/>
              </a:spcBef>
              <a:spcAft>
                <a:spcPts val="0"/>
              </a:spcAft>
              <a:buSzPts val="2400"/>
              <a:buChar char="●"/>
            </a:pPr>
            <a:r>
              <a:rPr lang="en" sz="2400" dirty="0"/>
              <a:t>Image processing.</a:t>
            </a:r>
            <a:endParaRPr sz="2400" dirty="0"/>
          </a:p>
          <a:p>
            <a:pPr marL="457200" lvl="0" indent="-381000" algn="l" rtl="0">
              <a:spcBef>
                <a:spcPts val="0"/>
              </a:spcBef>
              <a:spcAft>
                <a:spcPts val="0"/>
              </a:spcAft>
              <a:buSzPts val="2400"/>
              <a:buChar char="●"/>
            </a:pPr>
            <a:r>
              <a:rPr lang="en" sz="2400" dirty="0"/>
              <a:t>Face image classification and decision making.</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650" y="606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Block diagram:</a:t>
            </a:r>
            <a:endParaRPr dirty="0">
              <a:solidFill>
                <a:schemeClr val="bg1"/>
              </a:solidFill>
            </a:endParaRPr>
          </a:p>
        </p:txBody>
      </p:sp>
      <p:pic>
        <p:nvPicPr>
          <p:cNvPr id="130" name="Google Shape;130;p20"/>
          <p:cNvPicPr preferRelativeResize="0"/>
          <p:nvPr/>
        </p:nvPicPr>
        <p:blipFill>
          <a:blip r:embed="rId3">
            <a:alphaModFix/>
          </a:blip>
          <a:stretch>
            <a:fillRect/>
          </a:stretch>
        </p:blipFill>
        <p:spPr>
          <a:xfrm>
            <a:off x="727650" y="1737717"/>
            <a:ext cx="7317274" cy="3241125"/>
          </a:xfrm>
          <a:prstGeom prst="rect">
            <a:avLst/>
          </a:prstGeom>
          <a:noFill/>
          <a:ln>
            <a:noFill/>
          </a:ln>
        </p:spPr>
      </p:pic>
      <p:sp>
        <p:nvSpPr>
          <p:cNvPr id="2" name="TextBox 1">
            <a:extLst>
              <a:ext uri="{FF2B5EF4-FFF2-40B4-BE49-F238E27FC236}">
                <a16:creationId xmlns="" xmlns:a16="http://schemas.microsoft.com/office/drawing/2014/main" id="{92B229E7-8E3A-40A4-9AF8-F272435AD094}"/>
              </a:ext>
            </a:extLst>
          </p:cNvPr>
          <p:cNvSpPr txBox="1"/>
          <p:nvPr/>
        </p:nvSpPr>
        <p:spPr>
          <a:xfrm>
            <a:off x="6294473" y="3798461"/>
            <a:ext cx="1580651" cy="954107"/>
          </a:xfrm>
          <a:prstGeom prst="rect">
            <a:avLst/>
          </a:prstGeom>
          <a:solidFill>
            <a:schemeClr val="bg1">
              <a:lumMod val="50000"/>
            </a:schemeClr>
          </a:solidFill>
        </p:spPr>
        <p:txBody>
          <a:bodyPr wrap="square" rtlCol="0">
            <a:spAutoFit/>
          </a:bodyPr>
          <a:lstStyle/>
          <a:p>
            <a:r>
              <a:rPr lang="en-US" sz="1400" dirty="0">
                <a:solidFill>
                  <a:schemeClr val="bg1"/>
                </a:solidFill>
              </a:rPr>
              <a:t>Comparing with captured image</a:t>
            </a:r>
          </a:p>
          <a:p>
            <a:endParaRPr lang="en-US" sz="1400" dirty="0">
              <a:solidFill>
                <a:schemeClr val="bg1"/>
              </a:solidFill>
            </a:endParaRPr>
          </a:p>
        </p:txBody>
      </p:sp>
      <p:sp>
        <p:nvSpPr>
          <p:cNvPr id="6" name="TextBox 5">
            <a:extLst>
              <a:ext uri="{FF2B5EF4-FFF2-40B4-BE49-F238E27FC236}">
                <a16:creationId xmlns="" xmlns:a16="http://schemas.microsoft.com/office/drawing/2014/main" id="{B243C88F-E32D-4BA8-9180-989DCC6F73E0}"/>
              </a:ext>
            </a:extLst>
          </p:cNvPr>
          <p:cNvSpPr txBox="1"/>
          <p:nvPr/>
        </p:nvSpPr>
        <p:spPr>
          <a:xfrm>
            <a:off x="3700489" y="3798461"/>
            <a:ext cx="1580651" cy="738664"/>
          </a:xfrm>
          <a:prstGeom prst="rect">
            <a:avLst/>
          </a:prstGeom>
          <a:solidFill>
            <a:schemeClr val="bg1">
              <a:lumMod val="50000"/>
            </a:schemeClr>
          </a:solidFill>
        </p:spPr>
        <p:txBody>
          <a:bodyPr wrap="square" rtlCol="0">
            <a:spAutoFit/>
          </a:bodyPr>
          <a:lstStyle/>
          <a:p>
            <a:r>
              <a:rPr lang="en-US" dirty="0">
                <a:solidFill>
                  <a:schemeClr val="bg1"/>
                </a:solidFill>
              </a:rPr>
              <a:t>Writing a log file</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671700" y="54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Image acquisition:</a:t>
            </a:r>
            <a:endParaRPr dirty="0">
              <a:solidFill>
                <a:schemeClr val="bg1"/>
              </a:solidFill>
            </a:endParaRPr>
          </a:p>
        </p:txBody>
      </p:sp>
      <p:sp>
        <p:nvSpPr>
          <p:cNvPr id="136" name="Google Shape;136;p21"/>
          <p:cNvSpPr txBox="1">
            <a:spLocks noGrp="1"/>
          </p:cNvSpPr>
          <p:nvPr>
            <p:ph type="body" idx="1"/>
          </p:nvPr>
        </p:nvSpPr>
        <p:spPr>
          <a:xfrm>
            <a:off x="546896" y="1704852"/>
            <a:ext cx="8291100" cy="3552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Facial-scan technology can acquire faces from almost any static camera or video system that generates images of sufficient quality and resolution.</a:t>
            </a:r>
            <a:endParaRPr sz="2400" dirty="0"/>
          </a:p>
          <a:p>
            <a:pPr marL="457200" lvl="0" indent="-381000" algn="l" rtl="0">
              <a:spcBef>
                <a:spcPts val="0"/>
              </a:spcBef>
              <a:spcAft>
                <a:spcPts val="0"/>
              </a:spcAft>
              <a:buSzPts val="2400"/>
              <a:buChar char="●"/>
            </a:pPr>
            <a:r>
              <a:rPr lang="en" sz="2400" dirty="0"/>
              <a:t>High-quality enrolment is essential to eventual verification and identification enrolment images define the facial characteristics to be used in all future authentication events.</a:t>
            </a:r>
            <a:endParaRPr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528</TotalTime>
  <Words>978</Words>
  <Application>Microsoft Office PowerPoint</Application>
  <PresentationFormat>On-screen Show (16:9)</PresentationFormat>
  <Paragraphs>117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Century Gothic</vt:lpstr>
      <vt:lpstr>Wingdings 3</vt:lpstr>
      <vt:lpstr>Raleway</vt:lpstr>
      <vt:lpstr>Consolas</vt:lpstr>
      <vt:lpstr>Ion Boardroom</vt:lpstr>
      <vt:lpstr>MAJOR PROJECT PRESENTATION  TOPIC – FACE RECOGNITION SYSTEM WORK FROM HOME DETECTION</vt:lpstr>
      <vt:lpstr>Outline - </vt:lpstr>
      <vt:lpstr>Introduction</vt:lpstr>
      <vt:lpstr>Objective</vt:lpstr>
      <vt:lpstr>Hardware specifications:</vt:lpstr>
      <vt:lpstr>What is face recognition?</vt:lpstr>
      <vt:lpstr>Implementation of face recognition:</vt:lpstr>
      <vt:lpstr>Block diagram:</vt:lpstr>
      <vt:lpstr>Image acquisition:</vt:lpstr>
      <vt:lpstr>Slide 10</vt:lpstr>
      <vt:lpstr>Image Processing:</vt:lpstr>
      <vt:lpstr>Extraction of Facial features:</vt:lpstr>
      <vt:lpstr>How Facial Recognition System Works </vt:lpstr>
      <vt:lpstr>How Facial Recognition System Works:</vt:lpstr>
      <vt:lpstr>Continued...</vt:lpstr>
      <vt:lpstr>Applications:</vt:lpstr>
      <vt:lpstr>Technology used:</vt:lpstr>
      <vt:lpstr>Features:</vt:lpstr>
      <vt:lpstr>SCREENSHOTS OF PROJECT</vt:lpstr>
      <vt:lpstr>Slide 20</vt:lpstr>
      <vt:lpstr>Slide 21</vt:lpstr>
      <vt:lpstr>Slide 22</vt:lpstr>
      <vt:lpstr>Slide 23</vt:lpstr>
      <vt:lpstr>Slide 24</vt:lpstr>
      <vt:lpstr>Slide 25</vt:lpstr>
      <vt:lpstr>Slide 26</vt:lpstr>
      <vt:lpstr>Slide 27</vt:lpstr>
      <vt:lpstr>Slide 28</vt:lpstr>
      <vt:lpstr>Slide 29</vt:lpstr>
      <vt:lpstr>Slide 30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TOPIC –WORK FROM HOME DETECTION</dc:title>
  <dc:creator>A</dc:creator>
  <cp:lastModifiedBy>Windows User</cp:lastModifiedBy>
  <cp:revision>40</cp:revision>
  <dcterms:modified xsi:type="dcterms:W3CDTF">2022-03-07T03:33:05Z</dcterms:modified>
</cp:coreProperties>
</file>