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2"/>
  </p:notesMasterIdLst>
  <p:sldIdLst>
    <p:sldId id="274" r:id="rId2"/>
    <p:sldId id="408" r:id="rId3"/>
    <p:sldId id="392" r:id="rId4"/>
    <p:sldId id="409" r:id="rId5"/>
    <p:sldId id="410" r:id="rId6"/>
    <p:sldId id="376" r:id="rId7"/>
    <p:sldId id="394" r:id="rId8"/>
    <p:sldId id="319" r:id="rId9"/>
    <p:sldId id="382" r:id="rId10"/>
    <p:sldId id="393" r:id="rId11"/>
    <p:sldId id="406" r:id="rId12"/>
    <p:sldId id="384" r:id="rId13"/>
    <p:sldId id="403" r:id="rId14"/>
    <p:sldId id="404" r:id="rId15"/>
    <p:sldId id="405" r:id="rId16"/>
    <p:sldId id="407" r:id="rId17"/>
    <p:sldId id="386" r:id="rId18"/>
    <p:sldId id="390" r:id="rId19"/>
    <p:sldId id="396" r:id="rId20"/>
    <p:sldId id="391" r:id="rId21"/>
    <p:sldId id="381" r:id="rId22"/>
    <p:sldId id="389" r:id="rId23"/>
    <p:sldId id="387" r:id="rId24"/>
    <p:sldId id="397" r:id="rId25"/>
    <p:sldId id="398" r:id="rId26"/>
    <p:sldId id="399" r:id="rId27"/>
    <p:sldId id="400" r:id="rId28"/>
    <p:sldId id="401" r:id="rId29"/>
    <p:sldId id="380" r:id="rId30"/>
    <p:sldId id="37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1122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E4F05-5415-44CC-8939-3236CFC6FFD0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1B789-A2E1-4F16-AE55-D9160ED5D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4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7950-CEBC-4D31-9B19-82E7E5455EAF}" type="datetime1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4582-9047-48FC-8151-920739470CC7}" type="datetime1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6085-A27D-419D-99B4-E5652E14C965}" type="datetime1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6095-4887-435D-A31D-C2CAE87D93F3}" type="datetime1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AD39-D0C6-40FF-9B87-0004A223D45B}" type="datetime1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40E6-8D9B-4C54-AB72-59C904E69E1A}" type="datetime1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87FB-D3B5-4D92-AC51-86553364AD06}" type="datetime1">
              <a:rPr lang="en-US" smtClean="0"/>
              <a:t>7/30/2014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5389-FFAF-458D-944F-1279BEDA3683}" type="datetime1">
              <a:rPr lang="en-US" smtClean="0"/>
              <a:t>7/30/2014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7FF6-B902-4EE4-8D5F-3ED914F7A0EC}" type="datetime1">
              <a:rPr lang="en-US" smtClean="0"/>
              <a:t>7/30/2014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A702-43E5-4A0D-BB36-707BBBDD729A}" type="datetime1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DF00-047B-4830-AA93-A29BBFE4F52A}" type="datetime1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F791B-D819-46D4-BCD6-0F88CB3B9EBD}" type="datetime1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r>
              <a:rPr lang="en-US" sz="2700" dirty="0" smtClean="0">
                <a:solidFill>
                  <a:srgbClr val="002060"/>
                </a:solidFill>
              </a:rPr>
              <a:t>Semester I – </a:t>
            </a:r>
            <a:r>
              <a:rPr lang="en-US" sz="2700" b="1" dirty="0" smtClean="0">
                <a:solidFill>
                  <a:srgbClr val="002060"/>
                </a:solidFill>
              </a:rPr>
              <a:t>2014-15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Lecture </a:t>
            </a:r>
            <a:r>
              <a:rPr lang="en-US" sz="2400" b="1" dirty="0" smtClean="0">
                <a:solidFill>
                  <a:srgbClr val="C00000"/>
                </a:solidFill>
              </a:rPr>
              <a:t>1: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</a:rPr>
              <a:t>An </a:t>
            </a:r>
            <a:r>
              <a:rPr lang="en-US" sz="2400" b="1" dirty="0" smtClean="0">
                <a:solidFill>
                  <a:srgbClr val="002060"/>
                </a:solidFill>
              </a:rPr>
              <a:t>overview</a:t>
            </a:r>
            <a:r>
              <a:rPr lang="en-US" sz="2400" dirty="0" smtClean="0">
                <a:solidFill>
                  <a:srgbClr val="002060"/>
                </a:solidFill>
              </a:rPr>
              <a:t> and </a:t>
            </a:r>
            <a:r>
              <a:rPr lang="en-US" sz="2400" b="1" dirty="0" smtClean="0">
                <a:solidFill>
                  <a:srgbClr val="002060"/>
                </a:solidFill>
              </a:rPr>
              <a:t>motivation</a:t>
            </a:r>
            <a:r>
              <a:rPr lang="en-US" sz="2400" dirty="0" smtClean="0">
                <a:solidFill>
                  <a:srgbClr val="002060"/>
                </a:solidFill>
              </a:rPr>
              <a:t> for the course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</a:rPr>
              <a:t>some </a:t>
            </a:r>
            <a:r>
              <a:rPr lang="en-US" sz="2400" b="1" dirty="0" smtClean="0">
                <a:solidFill>
                  <a:srgbClr val="002060"/>
                </a:solidFill>
              </a:rPr>
              <a:t>concrete</a:t>
            </a:r>
            <a:r>
              <a:rPr lang="en-US" sz="2400" dirty="0" smtClean="0">
                <a:solidFill>
                  <a:srgbClr val="002060"/>
                </a:solidFill>
              </a:rPr>
              <a:t> examples.</a:t>
            </a:r>
          </a:p>
          <a:p>
            <a:pPr algn="l"/>
            <a:endParaRPr lang="en-US" sz="24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9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1" y="2133600"/>
            <a:ext cx="77724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Why do we care for </a:t>
            </a:r>
            <a:r>
              <a:rPr lang="en-US" sz="3200" b="1" u="sng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Efficient</a:t>
            </a:r>
            <a:r>
              <a:rPr 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Algorithms  when we have Processors running at </a:t>
            </a:r>
            <a:r>
              <a:rPr lang="en-US" sz="3200" b="1" u="sng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gigahertz</a:t>
            </a:r>
            <a:r>
              <a:rPr 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  <a:endParaRPr 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9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Revisiting problems from ESC101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Problem 1:  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7030A0"/>
                </a:solidFill>
              </a:rPr>
              <a:t>Bit-sum-prime numbers</a:t>
            </a: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2060"/>
                    </a:solidFill>
                  </a:rPr>
                  <a:t>Definition:</a:t>
                </a:r>
                <a:r>
                  <a:rPr lang="en-US" sz="2800" dirty="0" smtClean="0"/>
                  <a:t> </a:t>
                </a:r>
                <a:r>
                  <a:rPr lang="en-US" sz="2000" dirty="0" smtClean="0"/>
                  <a:t>A positive integer is said to be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bit-sum-prime</a:t>
                </a:r>
                <a:r>
                  <a:rPr lang="en-US" sz="2000" dirty="0" smtClean="0"/>
                  <a:t> if the sum of its bits is a prime number.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2060"/>
                    </a:solidFill>
                  </a:rPr>
                  <a:t>Examples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:  </a:t>
                </a:r>
                <a:r>
                  <a:rPr lang="en-US" sz="2400" b="1" dirty="0" smtClean="0">
                    <a:solidFill>
                      <a:srgbClr val="002060"/>
                    </a:solidFill>
                  </a:rPr>
                  <a:t>6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(110)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                    </a:t>
                </a:r>
                <a:r>
                  <a:rPr lang="en-US" sz="2400" b="1" dirty="0" smtClean="0">
                    <a:solidFill>
                      <a:srgbClr val="002060"/>
                    </a:solidFill>
                  </a:rPr>
                  <a:t>7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(111) 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2060"/>
                    </a:solidFill>
                  </a:rPr>
                  <a:t>                    29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(11101) </a:t>
                </a:r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Algorithmic problem</a:t>
                </a:r>
                <a:r>
                  <a:rPr lang="en-US" sz="2400" b="1" dirty="0" smtClean="0">
                    <a:solidFill>
                      <a:srgbClr val="00206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Input:</a:t>
                </a:r>
                <a:r>
                  <a:rPr lang="en-US" sz="2400" dirty="0" smtClean="0"/>
                  <a:t> </a:t>
                </a:r>
                <a:r>
                  <a:rPr lang="en-US" sz="2000" dirty="0" smtClean="0"/>
                  <a:t>positive integer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,         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Output: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the count of all bit-sum-prime numbers less than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b="1" u="sng" dirty="0" smtClean="0">
                    <a:solidFill>
                      <a:srgbClr val="FF0000"/>
                    </a:solidFill>
                  </a:rPr>
                  <a:t>Homework 1:</a:t>
                </a:r>
                <a:r>
                  <a:rPr lang="en-US" sz="2400" dirty="0" smtClean="0"/>
                  <a:t> </a:t>
                </a:r>
                <a:r>
                  <a:rPr lang="en-US" sz="2000" dirty="0" smtClean="0"/>
                  <a:t>Write a </a:t>
                </a:r>
                <a:r>
                  <a:rPr lang="en-US" sz="2000" b="1" dirty="0" smtClean="0"/>
                  <a:t>C</a:t>
                </a:r>
                <a:r>
                  <a:rPr lang="en-US" sz="2000" dirty="0" smtClean="0"/>
                  <a:t> program for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bit-sum prime </a:t>
                </a:r>
                <a:r>
                  <a:rPr lang="en-US" sz="2000" dirty="0" smtClean="0"/>
                  <a:t>problem with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as 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long </a:t>
                </a:r>
                <a:r>
                  <a:rPr lang="en-US" sz="2000" b="1" dirty="0" err="1" smtClean="0">
                    <a:solidFill>
                      <a:srgbClr val="002060"/>
                    </a:solidFill>
                  </a:rPr>
                  <a:t>long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000" b="1" dirty="0" err="1" smtClean="0">
                    <a:solidFill>
                      <a:srgbClr val="002060"/>
                    </a:solidFill>
                  </a:rPr>
                  <a:t>int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 smtClean="0"/>
                  <a:t>(64 bit integer), and execute it for some </a:t>
                </a:r>
                <a:r>
                  <a:rPr lang="en-US" sz="2000" u="sng" dirty="0" smtClean="0"/>
                  <a:t>large value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example, execute the program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=123456789123456789.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481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29811" y="2297668"/>
            <a:ext cx="185178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bit-sum </a:t>
            </a:r>
            <a:r>
              <a:rPr lang="en-US" b="1" dirty="0" smtClean="0">
                <a:solidFill>
                  <a:srgbClr val="7030A0"/>
                </a:solidFill>
              </a:rPr>
              <a:t>prime</a:t>
            </a:r>
            <a:r>
              <a:rPr lang="en-US" b="1" dirty="0" smtClean="0">
                <a:solidFill>
                  <a:srgbClr val="0070C0"/>
                </a:solidFill>
              </a:rPr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29811" y="2743200"/>
            <a:ext cx="185178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bit-sum </a:t>
            </a:r>
            <a:r>
              <a:rPr lang="en-US" b="1" dirty="0" smtClean="0">
                <a:solidFill>
                  <a:srgbClr val="7030A0"/>
                </a:solidFill>
              </a:rPr>
              <a:t>prime</a:t>
            </a:r>
            <a:r>
              <a:rPr lang="en-US" b="1" dirty="0" smtClean="0">
                <a:solidFill>
                  <a:srgbClr val="0070C0"/>
                </a:solidFill>
              </a:rPr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34105" y="3200400"/>
            <a:ext cx="222849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not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bit-sum prime</a:t>
            </a:r>
            <a:r>
              <a:rPr lang="en-US" b="1" dirty="0" smtClean="0">
                <a:solidFill>
                  <a:srgbClr val="0070C0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2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Problem 2:</a:t>
            </a:r>
            <a:r>
              <a:rPr lang="en-US" sz="2800" b="1" dirty="0" smtClean="0">
                <a:solidFill>
                  <a:srgbClr val="7030A0"/>
                </a:solidFill>
              </a:rPr>
              <a:t/>
            </a:r>
            <a:br>
              <a:rPr lang="en-US" sz="2800" b="1" dirty="0" smtClean="0">
                <a:solidFill>
                  <a:srgbClr val="7030A0"/>
                </a:solidFill>
              </a:rPr>
            </a:br>
            <a:r>
              <a:rPr lang="en-US" sz="2800" b="1" dirty="0" smtClean="0">
                <a:solidFill>
                  <a:srgbClr val="7030A0"/>
                </a:solidFill>
              </a:rPr>
              <a:t>Fibonacci </a:t>
            </a:r>
            <a:r>
              <a:rPr lang="en-US" sz="2800" b="1" dirty="0">
                <a:solidFill>
                  <a:srgbClr val="7030A0"/>
                </a:solidFill>
              </a:rPr>
              <a:t>n</a:t>
            </a:r>
            <a:r>
              <a:rPr lang="en-US" sz="2800" b="1" dirty="0" smtClean="0">
                <a:solidFill>
                  <a:srgbClr val="7030A0"/>
                </a:solidFill>
              </a:rPr>
              <a:t>umbers </a:t>
            </a: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 smtClean="0"/>
                  <a:t>Fibonacci numbers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) =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 =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/>
                  <a:t>) =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n-1</a:t>
                </a:r>
                <a:r>
                  <a:rPr lang="en-US" sz="2000" dirty="0" smtClean="0"/>
                  <a:t>) +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n-2</a:t>
                </a:r>
                <a:r>
                  <a:rPr lang="en-US" sz="2000" dirty="0" smtClean="0"/>
                  <a:t>)  for all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/>
                  <a:t> &gt;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1;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Exercise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: </a:t>
                </a:r>
                <a:r>
                  <a:rPr lang="en-US" sz="2000" dirty="0" smtClean="0"/>
                  <a:t>Using induction or otherwise, show that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/>
                  <a:t>)&gt;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sz="28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−2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Algorithms you must have implemented </a:t>
                </a:r>
                <a:r>
                  <a:rPr lang="en-US" sz="2000" dirty="0" smtClean="0"/>
                  <a:t>for computing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F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/>
                  <a:t>) :</a:t>
                </a:r>
              </a:p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Iterative</a:t>
                </a:r>
              </a:p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recursive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213" b="-18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1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Iterative Algorithm for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F(n)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IFib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000" b="1" dirty="0" smtClean="0"/>
              <a:t>if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rgbClr val="0070C0"/>
                </a:solidFill>
              </a:rPr>
              <a:t>0</a:t>
            </a:r>
            <a:r>
              <a:rPr lang="en-US" sz="2000" dirty="0" smtClean="0"/>
              <a:t> </a:t>
            </a:r>
            <a:r>
              <a:rPr lang="en-US" sz="2000" b="1" dirty="0" smtClean="0"/>
              <a:t>return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0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b="1" dirty="0" smtClean="0"/>
              <a:t>else</a:t>
            </a:r>
            <a:r>
              <a:rPr lang="en-US" sz="2000" dirty="0" smtClean="0"/>
              <a:t> </a:t>
            </a:r>
            <a:r>
              <a:rPr lang="en-US" sz="2000" b="1" dirty="0" smtClean="0"/>
              <a:t>if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 </a:t>
            </a:r>
            <a:r>
              <a:rPr lang="en-US" sz="2000" b="1" dirty="0" smtClean="0"/>
              <a:t>return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</a:t>
            </a:r>
            <a:r>
              <a:rPr lang="en-US" sz="2000" b="1" dirty="0" smtClean="0"/>
              <a:t>else</a:t>
            </a:r>
            <a:r>
              <a:rPr lang="en-US" sz="2000" dirty="0" smtClean="0"/>
              <a:t> {           </a:t>
            </a:r>
            <a:r>
              <a:rPr lang="en-US" sz="2000" dirty="0" smtClean="0">
                <a:solidFill>
                  <a:srgbClr val="0070C0"/>
                </a:solidFill>
              </a:rPr>
              <a:t>a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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2000" dirty="0" smtClean="0">
                <a:sym typeface="Wingdings" pitchFamily="2" charset="2"/>
              </a:rPr>
              <a:t>;  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sz="2000" dirty="0" smtClean="0">
                <a:sym typeface="Wingdings" pitchFamily="2" charset="2"/>
              </a:rPr>
              <a:t>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                    </a:t>
            </a:r>
            <a:r>
              <a:rPr lang="en-US" sz="2000" b="1" dirty="0" smtClean="0">
                <a:sym typeface="Wingdings" pitchFamily="2" charset="2"/>
              </a:rPr>
              <a:t>For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sz="2000" dirty="0" smtClean="0">
                <a:sym typeface="Wingdings" pitchFamily="2" charset="2"/>
              </a:rPr>
              <a:t>=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2</a:t>
            </a:r>
            <a:r>
              <a:rPr lang="en-US" sz="2000" dirty="0" smtClean="0">
                <a:sym typeface="Wingdings" pitchFamily="2" charset="2"/>
              </a:rPr>
              <a:t> to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n</a:t>
            </a:r>
            <a:r>
              <a:rPr lang="en-US" sz="2000" dirty="0" smtClean="0">
                <a:sym typeface="Wingdings" pitchFamily="2" charset="2"/>
              </a:rPr>
              <a:t>) </a:t>
            </a:r>
            <a:r>
              <a:rPr lang="en-US" sz="2000" b="1" dirty="0" smtClean="0">
                <a:sym typeface="Wingdings" pitchFamily="2" charset="2"/>
              </a:rPr>
              <a:t>do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                    {     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temp</a:t>
            </a:r>
            <a:r>
              <a:rPr lang="en-US" sz="2000" dirty="0" smtClean="0">
                <a:sym typeface="Wingdings" pitchFamily="2" charset="2"/>
              </a:rPr>
              <a:t> 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                           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sz="2000" dirty="0" smtClean="0">
                <a:sym typeface="Wingdings" pitchFamily="2" charset="2"/>
              </a:rPr>
              <a:t> </a:t>
            </a:r>
            <a:r>
              <a:rPr lang="en-US" sz="2000" dirty="0" err="1" smtClean="0">
                <a:solidFill>
                  <a:srgbClr val="0070C0"/>
                </a:solidFill>
                <a:sym typeface="Wingdings" pitchFamily="2" charset="2"/>
              </a:rPr>
              <a:t>a+b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                           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a</a:t>
            </a:r>
            <a:r>
              <a:rPr lang="en-US" sz="2000" dirty="0" smtClean="0">
                <a:sym typeface="Wingdings" pitchFamily="2" charset="2"/>
              </a:rPr>
              <a:t>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temp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                     }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        }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return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8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Recursive algorithm for </a:t>
            </a:r>
            <a:r>
              <a:rPr lang="en-US" sz="3600" b="1" dirty="0" smtClean="0">
                <a:solidFill>
                  <a:srgbClr val="7030A0"/>
                </a:solidFill>
              </a:rPr>
              <a:t>F(n)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Rfib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{    if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rgbClr val="0070C0"/>
                </a:solidFill>
              </a:rPr>
              <a:t>0</a:t>
            </a:r>
            <a:r>
              <a:rPr lang="en-US" sz="2000" dirty="0" smtClean="0"/>
              <a:t> return </a:t>
            </a:r>
            <a:r>
              <a:rPr lang="en-US" sz="2000" dirty="0" smtClean="0">
                <a:solidFill>
                  <a:srgbClr val="0070C0"/>
                </a:solidFill>
              </a:rPr>
              <a:t>0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else if </a:t>
            </a:r>
            <a:r>
              <a:rPr lang="en-US" sz="2000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 return </a:t>
            </a:r>
            <a:r>
              <a:rPr lang="en-US" sz="2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else return(</a:t>
            </a:r>
            <a:r>
              <a:rPr lang="en-US" sz="2000" b="1" dirty="0" err="1" smtClean="0">
                <a:solidFill>
                  <a:srgbClr val="7030A0"/>
                </a:solidFill>
              </a:rPr>
              <a:t>Rfib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n-1</a:t>
            </a:r>
            <a:r>
              <a:rPr lang="en-US" sz="2000" dirty="0" smtClean="0"/>
              <a:t>) + </a:t>
            </a:r>
            <a:r>
              <a:rPr lang="en-US" sz="2000" b="1" dirty="0" err="1" smtClean="0">
                <a:solidFill>
                  <a:srgbClr val="7030A0"/>
                </a:solidFill>
              </a:rPr>
              <a:t>Rfib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n-2</a:t>
            </a:r>
            <a:r>
              <a:rPr lang="en-US" sz="2000" dirty="0" smtClean="0"/>
              <a:t>))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9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Problem 2:</a:t>
            </a:r>
            <a:r>
              <a:rPr lang="en-US" sz="2800" b="1" dirty="0">
                <a:solidFill>
                  <a:srgbClr val="7030A0"/>
                </a:solidFill>
              </a:rPr>
              <a:t/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Fibonacci numbers 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b="1" u="sng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u="sng" dirty="0" smtClean="0">
                    <a:solidFill>
                      <a:srgbClr val="C00000"/>
                    </a:solidFill>
                  </a:rPr>
                  <a:t>Homework 2:</a:t>
                </a:r>
                <a:r>
                  <a:rPr lang="en-US" sz="2800" dirty="0" smtClean="0"/>
                  <a:t> </a:t>
                </a:r>
                <a:r>
                  <a:rPr lang="en-US" sz="2000" dirty="0" smtClean="0"/>
                  <a:t>Write a program for the following problem: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Input</a:t>
                </a:r>
                <a:r>
                  <a:rPr lang="en-US" sz="2000" dirty="0" smtClean="0"/>
                  <a:t>:     Two numbers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   (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long </a:t>
                </a:r>
                <a:r>
                  <a:rPr lang="en-US" sz="2000" b="1" dirty="0" err="1">
                    <a:solidFill>
                      <a:srgbClr val="002060"/>
                    </a:solidFill>
                  </a:rPr>
                  <a:t>long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b="1" dirty="0" err="1">
                    <a:solidFill>
                      <a:srgbClr val="002060"/>
                    </a:solidFill>
                  </a:rPr>
                  <a:t>int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(64 bit integer</a:t>
                </a:r>
                <a:r>
                  <a:rPr lang="en-US" sz="2000" dirty="0" smtClean="0"/>
                  <a:t>)),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Output</a:t>
                </a:r>
                <a:r>
                  <a:rPr lang="en-US" sz="2000" dirty="0" smtClean="0"/>
                  <a:t>: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)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/>
                  <a:t>mod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Experimentally find the </a:t>
                </a:r>
                <a:r>
                  <a:rPr lang="en-US" sz="2000" dirty="0" smtClean="0"/>
                  <a:t>range of numbers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for which your (iterative and recursive) programs </a:t>
                </a:r>
                <a:r>
                  <a:rPr lang="en-US" sz="2000" dirty="0" smtClean="0"/>
                  <a:t>takes less than a </a:t>
                </a:r>
                <a:r>
                  <a:rPr lang="en-US" sz="2000" dirty="0" smtClean="0"/>
                  <a:t>minute. The results will be very disappointing </a:t>
                </a:r>
                <a:r>
                  <a:rPr lang="en-US" sz="2000" dirty="0" smtClean="0">
                    <a:sym typeface="Wingdings" pitchFamily="2" charset="2"/>
                  </a:rPr>
                  <a:t>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Down Ribbon 4"/>
              <p:cNvSpPr/>
              <p:nvPr/>
            </p:nvSpPr>
            <p:spPr>
              <a:xfrm>
                <a:off x="1143000" y="5330952"/>
                <a:ext cx="7086600" cy="1222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Interestingly, there </a:t>
                </a:r>
                <a:r>
                  <a:rPr lang="en-US" dirty="0">
                    <a:solidFill>
                      <a:schemeClr val="tx1"/>
                    </a:solidFill>
                  </a:rPr>
                  <a:t>is an algorithm that will run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 few micro seconds </a:t>
                </a:r>
                <a:r>
                  <a:rPr lang="en-US" dirty="0">
                    <a:solidFill>
                      <a:schemeClr val="tx1"/>
                    </a:solidFill>
                  </a:rPr>
                  <a:t>for the whole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range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We shall discuss it soon in som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 class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330952"/>
                <a:ext cx="7086600" cy="1222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2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24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Problem </a:t>
            </a:r>
            <a:r>
              <a:rPr lang="en-US" sz="2800" b="1" dirty="0" smtClean="0"/>
              <a:t>3:  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7030A0"/>
                </a:solidFill>
              </a:rPr>
              <a:t>Subset-sum problem</a:t>
            </a: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2060"/>
                    </a:solidFill>
                  </a:rPr>
                  <a:t>Input:</a:t>
                </a:r>
                <a:r>
                  <a:rPr lang="en-US" sz="2400" dirty="0" smtClean="0"/>
                  <a:t> </a:t>
                </a:r>
                <a:r>
                  <a:rPr lang="en-US" sz="2000" dirty="0" smtClean="0"/>
                  <a:t>An array </a:t>
                </a:r>
                <a:r>
                  <a:rPr lang="en-US" sz="2400" b="1" dirty="0" smtClean="0"/>
                  <a:t>A</a:t>
                </a:r>
                <a:r>
                  <a:rPr lang="en-US" sz="2000" dirty="0" smtClean="0"/>
                  <a:t> storing 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/>
                  <a:t> numbers, and a number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s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2060"/>
                    </a:solidFill>
                  </a:rPr>
                  <a:t>Output: </a:t>
                </a:r>
                <a:r>
                  <a:rPr lang="en-US" sz="2000" dirty="0" smtClean="0"/>
                  <a:t>Determine if there is a subset of numbers from </a:t>
                </a:r>
                <a:r>
                  <a:rPr lang="en-US" sz="2400" b="1" dirty="0" smtClean="0"/>
                  <a:t>A</a:t>
                </a:r>
                <a:r>
                  <a:rPr lang="en-US" sz="2000" dirty="0" smtClean="0"/>
                  <a:t> whose sum is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sz="2000" dirty="0" smtClean="0"/>
                  <a:t>.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The fastest existing algorithm has to execute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 smtClean="0"/>
                  <a:t> instructions. </a:t>
                </a:r>
                <a:r>
                  <a:rPr lang="en-US" sz="2400" dirty="0"/>
                  <a:t>Hence, on the fastest existing </a:t>
                </a:r>
                <a:r>
                  <a:rPr lang="en-US" sz="2400" dirty="0" smtClean="0"/>
                  <a:t>computer, it will take</a:t>
                </a:r>
              </a:p>
              <a:p>
                <a:endParaRPr lang="en-US" sz="2400" b="1" dirty="0" smtClean="0">
                  <a:solidFill>
                    <a:srgbClr val="C00000"/>
                  </a:solidFill>
                </a:endParaRPr>
              </a:p>
              <a:p>
                <a:r>
                  <a:rPr lang="en-US" sz="2400" b="1" dirty="0" smtClean="0">
                    <a:solidFill>
                      <a:srgbClr val="C00000"/>
                    </a:solidFill>
                  </a:rPr>
                  <a:t>At least an year</a:t>
                </a:r>
                <a:r>
                  <a:rPr lang="en-US" sz="2400" dirty="0" smtClean="0"/>
                  <a:t> for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n=100</a:t>
                </a:r>
              </a:p>
              <a:p>
                <a:endParaRPr lang="en-US" sz="2400" b="1" dirty="0" smtClean="0">
                  <a:solidFill>
                    <a:srgbClr val="C00000"/>
                  </a:solidFill>
                </a:endParaRPr>
              </a:p>
              <a:p>
                <a:r>
                  <a:rPr lang="en-US" sz="2400" b="1" dirty="0" smtClean="0">
                    <a:solidFill>
                      <a:srgbClr val="C00000"/>
                    </a:solidFill>
                  </a:rPr>
                  <a:t>At least 1000 years </a:t>
                </a:r>
                <a:r>
                  <a:rPr lang="en-US" sz="2400" dirty="0" smtClean="0"/>
                  <a:t>for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n=120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8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5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Problem 4:  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7030A0"/>
                </a:solidFill>
              </a:rPr>
              <a:t>Sorting</a:t>
            </a:r>
            <a:r>
              <a:rPr lang="en-US" sz="2800" b="1" dirty="0" smtClean="0"/>
              <a:t> 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Input:</a:t>
            </a:r>
            <a:r>
              <a:rPr lang="en-US" sz="2400" dirty="0" smtClean="0"/>
              <a:t> </a:t>
            </a:r>
            <a:r>
              <a:rPr lang="en-US" sz="2000" dirty="0" smtClean="0"/>
              <a:t>An array </a:t>
            </a:r>
            <a:r>
              <a:rPr lang="en-US" sz="2400" b="1" dirty="0" smtClean="0"/>
              <a:t>A</a:t>
            </a:r>
            <a:r>
              <a:rPr lang="en-US" sz="2000" dirty="0" smtClean="0"/>
              <a:t> storing  </a:t>
            </a:r>
            <a:r>
              <a:rPr lang="en-US" sz="2000" b="1" dirty="0" smtClean="0">
                <a:solidFill>
                  <a:srgbClr val="0070C0"/>
                </a:solidFill>
              </a:rPr>
              <a:t>n</a:t>
            </a:r>
            <a:r>
              <a:rPr lang="en-US" sz="2000" dirty="0" smtClean="0"/>
              <a:t> numbers.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Output:</a:t>
            </a:r>
            <a:r>
              <a:rPr lang="en-US" sz="2400" dirty="0" smtClean="0"/>
              <a:t> </a:t>
            </a:r>
            <a:r>
              <a:rPr lang="en-US" sz="2000" dirty="0" smtClean="0"/>
              <a:t>Sorted </a:t>
            </a:r>
            <a:r>
              <a:rPr lang="en-US" sz="2400" b="1" dirty="0" smtClean="0"/>
              <a:t>A</a:t>
            </a:r>
            <a:endParaRPr lang="en-US" sz="2000" b="1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A fact: </a:t>
            </a:r>
          </a:p>
          <a:p>
            <a:pPr marL="0" indent="0">
              <a:buNone/>
            </a:pPr>
            <a:r>
              <a:rPr lang="en-US" sz="2000" dirty="0" smtClean="0"/>
              <a:t>A </a:t>
            </a:r>
            <a:r>
              <a:rPr lang="en-US" sz="2000" u="sng" dirty="0" smtClean="0"/>
              <a:t>significant fraction</a:t>
            </a:r>
            <a:r>
              <a:rPr lang="en-US" sz="2000" dirty="0" smtClean="0"/>
              <a:t> of the code of all the software is for </a:t>
            </a:r>
            <a:r>
              <a:rPr lang="en-US" sz="2000" u="sng" dirty="0" smtClean="0"/>
              <a:t>sorting or searching only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000" dirty="0" smtClean="0"/>
              <a:t>To sort </a:t>
            </a:r>
            <a:r>
              <a:rPr lang="en-US" sz="2000" b="1" dirty="0" smtClean="0">
                <a:solidFill>
                  <a:srgbClr val="0070C0"/>
                </a:solidFill>
              </a:rPr>
              <a:t>10 million </a:t>
            </a:r>
            <a:r>
              <a:rPr lang="en-US" sz="2000" dirty="0" smtClean="0"/>
              <a:t>numbers on </a:t>
            </a:r>
            <a:r>
              <a:rPr lang="en-US" sz="2000" dirty="0" smtClean="0"/>
              <a:t>the present day computers</a:t>
            </a:r>
            <a:endParaRPr lang="en-US" sz="2000" dirty="0"/>
          </a:p>
          <a:p>
            <a:r>
              <a:rPr lang="en-US" sz="2000" b="1" dirty="0" smtClean="0">
                <a:solidFill>
                  <a:srgbClr val="7030A0"/>
                </a:solidFill>
              </a:rPr>
              <a:t>Selection sort </a:t>
            </a:r>
            <a:r>
              <a:rPr lang="en-US" sz="2000" dirty="0" smtClean="0"/>
              <a:t>will take at least </a:t>
            </a:r>
            <a:r>
              <a:rPr lang="en-US" sz="2000" u="sng" dirty="0" smtClean="0"/>
              <a:t>a few hours.</a:t>
            </a:r>
          </a:p>
          <a:p>
            <a:r>
              <a:rPr lang="en-US" sz="2000" b="1" dirty="0" smtClean="0">
                <a:solidFill>
                  <a:srgbClr val="7030A0"/>
                </a:solidFill>
              </a:rPr>
              <a:t>Merge sort </a:t>
            </a:r>
            <a:r>
              <a:rPr lang="en-US" sz="2000" dirty="0" smtClean="0"/>
              <a:t>will take only </a:t>
            </a:r>
            <a:r>
              <a:rPr lang="en-US" sz="2000" u="sng" dirty="0" smtClean="0"/>
              <a:t>a few seconds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4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How to design efficient algorithm for a problem ?</a:t>
            </a:r>
            <a:br>
              <a:rPr lang="en-US" sz="3200" b="1" dirty="0" smtClean="0">
                <a:solidFill>
                  <a:srgbClr val="002060"/>
                </a:solidFill>
              </a:rPr>
            </a:b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400" b="1" dirty="0" smtClean="0"/>
              <a:t>Design of </a:t>
            </a:r>
            <a:r>
              <a:rPr lang="en-US" sz="2400" b="1" dirty="0" smtClean="0">
                <a:solidFill>
                  <a:srgbClr val="7030A0"/>
                </a:solidFill>
                <a:latin typeface="Century Gothic" pitchFamily="34" charset="0"/>
              </a:rPr>
              <a:t>algorithms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solidFill>
                  <a:srgbClr val="7030A0"/>
                </a:solidFill>
              </a:rPr>
              <a:t>data structures </a:t>
            </a:r>
            <a:r>
              <a:rPr lang="en-US" sz="2400" b="1" dirty="0" smtClean="0"/>
              <a:t>is also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		an Art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200" b="1" dirty="0" smtClean="0"/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endParaRPr lang="en-US" sz="2200" b="1" dirty="0" smtClean="0"/>
          </a:p>
          <a:p>
            <a:pPr marL="0" indent="0">
              <a:buNone/>
            </a:pPr>
            <a:endParaRPr lang="en-US" sz="2200" b="1" dirty="0" smtClean="0"/>
          </a:p>
          <a:p>
            <a:pPr marL="0" indent="0">
              <a:buNone/>
            </a:pPr>
            <a:r>
              <a:rPr lang="en-US" sz="2200" b="1" dirty="0" smtClean="0"/>
              <a:t>Requires:</a:t>
            </a:r>
          </a:p>
          <a:p>
            <a:r>
              <a:rPr lang="en-US" sz="2200" b="1" dirty="0" smtClean="0">
                <a:solidFill>
                  <a:srgbClr val="0070C0"/>
                </a:solidFill>
              </a:rPr>
              <a:t>Creativity</a:t>
            </a:r>
          </a:p>
          <a:p>
            <a:r>
              <a:rPr lang="en-US" sz="2200" b="1" dirty="0" smtClean="0">
                <a:solidFill>
                  <a:srgbClr val="0070C0"/>
                </a:solidFill>
              </a:rPr>
              <a:t>Hard work</a:t>
            </a:r>
          </a:p>
          <a:p>
            <a:r>
              <a:rPr lang="en-US" sz="2200" b="1" dirty="0" smtClean="0">
                <a:solidFill>
                  <a:srgbClr val="0070C0"/>
                </a:solidFill>
              </a:rPr>
              <a:t>Practice</a:t>
            </a:r>
          </a:p>
          <a:p>
            <a:r>
              <a:rPr lang="en-US" sz="2200" b="1" dirty="0" smtClean="0">
                <a:solidFill>
                  <a:srgbClr val="0070C0"/>
                </a:solidFill>
              </a:rPr>
              <a:t>Perseverance  </a:t>
            </a:r>
            <a:r>
              <a:rPr lang="en-US" sz="2200" dirty="0" smtClean="0"/>
              <a:t>(most important)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288" y="1676400"/>
            <a:ext cx="3563471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2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The website of the course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moodle.cse.iitk.ac.in</a:t>
            </a:r>
            <a:endParaRPr lang="en-US" dirty="0" smtClean="0"/>
          </a:p>
          <a:p>
            <a:pPr>
              <a:buFont typeface="Wingdings"/>
              <a:buChar char="à"/>
            </a:pPr>
            <a:r>
              <a:rPr lang="en-US" dirty="0" smtClean="0">
                <a:sym typeface="Wingdings" pitchFamily="2" charset="2"/>
              </a:rPr>
              <a:t>Courses</a:t>
            </a:r>
          </a:p>
          <a:p>
            <a:pPr>
              <a:buFont typeface="Wingdings"/>
              <a:buChar char="à"/>
            </a:pPr>
            <a:r>
              <a:rPr lang="en-US" dirty="0" smtClean="0">
                <a:sym typeface="Wingdings" pitchFamily="2" charset="2"/>
              </a:rPr>
              <a:t>CS210: Data Structures and Algorithms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               (guest login allowed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b="1" dirty="0" smtClean="0">
                <a:sym typeface="Wingdings" pitchFamily="2" charset="2"/>
              </a:rPr>
              <a:t>Close your notebook. </a:t>
            </a:r>
            <a:r>
              <a:rPr lang="en-US" sz="2400" dirty="0" smtClean="0">
                <a:sym typeface="Wingdings" pitchFamily="2" charset="2"/>
              </a:rPr>
              <a:t>(</a:t>
            </a:r>
            <a:r>
              <a:rPr lang="en-US" sz="2400" dirty="0">
                <a:sym typeface="Wingdings" pitchFamily="2" charset="2"/>
              </a:rPr>
              <a:t>S</a:t>
            </a:r>
            <a:r>
              <a:rPr lang="en-US" sz="2400" dirty="0" smtClean="0">
                <a:sym typeface="Wingdings" pitchFamily="2" charset="2"/>
              </a:rPr>
              <a:t>lides will be provided for each lecture)</a:t>
            </a:r>
          </a:p>
          <a:p>
            <a:pPr marL="0" indent="0">
              <a:buNone/>
            </a:pPr>
            <a:r>
              <a:rPr lang="en-US" sz="2400" b="1" dirty="0" smtClean="0">
                <a:sym typeface="Wingdings" pitchFamily="2" charset="2"/>
              </a:rPr>
              <a:t>Let us start the course with fresh mind.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6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of Algorithms</a:t>
            </a:r>
            <a:endParaRPr lang="en-US" sz="36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There are many practically relevant problems for which there does not exist any efficient algorithm till date.</a:t>
            </a:r>
          </a:p>
          <a:p>
            <a:endParaRPr lang="en-US" sz="2400" dirty="0" smtClean="0"/>
          </a:p>
          <a:p>
            <a:r>
              <a:rPr lang="en-US" sz="2400" dirty="0" smtClean="0"/>
              <a:t>Efficient algorithms are important for theoretical as well as practical purposes.</a:t>
            </a:r>
          </a:p>
          <a:p>
            <a:endParaRPr lang="en-US" sz="2400" dirty="0" smtClean="0"/>
          </a:p>
          <a:p>
            <a:r>
              <a:rPr lang="en-US" sz="2400" dirty="0" smtClean="0"/>
              <a:t>Algorithm design is an art which demands a lot of creativity, intuition, and perseverance.</a:t>
            </a:r>
          </a:p>
          <a:p>
            <a:endParaRPr lang="en-US" sz="2400" dirty="0" smtClean="0"/>
          </a:p>
          <a:p>
            <a:r>
              <a:rPr lang="en-US" sz="2400" dirty="0" smtClean="0"/>
              <a:t> More and more applications in real life require efficient algorithms 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Search engines like </a:t>
            </a:r>
            <a:r>
              <a:rPr lang="en-US" sz="2000" b="1" dirty="0" smtClean="0">
                <a:solidFill>
                  <a:srgbClr val="7030A0"/>
                </a:solidFill>
              </a:rPr>
              <a:t>Google </a:t>
            </a:r>
            <a:r>
              <a:rPr lang="en-US" sz="2000" dirty="0" smtClean="0">
                <a:solidFill>
                  <a:srgbClr val="002060"/>
                </a:solidFill>
              </a:rPr>
              <a:t>exploits many clever algorithms.</a:t>
            </a:r>
          </a:p>
          <a:p>
            <a:pPr lvl="1"/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1" y="2133600"/>
            <a:ext cx="7772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The Data Structures</a:t>
            </a:r>
            <a:endParaRPr lang="en-US" sz="4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7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An Example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Given</a:t>
            </a:r>
            <a:r>
              <a:rPr lang="en-US" sz="2000" dirty="0" smtClean="0"/>
              <a:t>: a </a:t>
            </a:r>
            <a:r>
              <a:rPr lang="en-US" sz="2000" dirty="0"/>
              <a:t>t</a:t>
            </a:r>
            <a:r>
              <a:rPr lang="en-US" sz="2000" dirty="0" smtClean="0"/>
              <a:t>elephone directory storing telephone no. of  </a:t>
            </a:r>
            <a:r>
              <a:rPr lang="en-US" sz="2000" b="1" dirty="0" smtClean="0">
                <a:solidFill>
                  <a:srgbClr val="0070C0"/>
                </a:solidFill>
              </a:rPr>
              <a:t>hundred million </a:t>
            </a:r>
            <a:r>
              <a:rPr lang="en-US" sz="2000" dirty="0" smtClean="0"/>
              <a:t>persons.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Aim:</a:t>
            </a:r>
            <a:r>
              <a:rPr lang="en-US" sz="2000" dirty="0" smtClean="0"/>
              <a:t> to answer a sequence of </a:t>
            </a:r>
            <a:r>
              <a:rPr lang="en-US" sz="2000" b="1" dirty="0" smtClean="0"/>
              <a:t>queries</a:t>
            </a:r>
            <a:r>
              <a:rPr lang="en-US" sz="2000" dirty="0" smtClean="0"/>
              <a:t> of the form</a:t>
            </a:r>
          </a:p>
          <a:p>
            <a:pPr marL="0" indent="0">
              <a:buNone/>
            </a:pPr>
            <a:r>
              <a:rPr lang="en-US" sz="2000" dirty="0" smtClean="0"/>
              <a:t>                         </a:t>
            </a:r>
            <a:r>
              <a:rPr lang="en-US" sz="2000" i="1" dirty="0" smtClean="0"/>
              <a:t>“what is the phone number of a given person ?”.</a:t>
            </a:r>
            <a:endParaRPr lang="en-US" sz="2000" dirty="0"/>
          </a:p>
          <a:p>
            <a:pPr marL="0" indent="0">
              <a:buNone/>
            </a:pPr>
            <a:endParaRPr lang="en-US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Solution 1 :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Keep the directory in an array. </a:t>
            </a:r>
          </a:p>
          <a:p>
            <a:pPr marL="0" indent="0">
              <a:buNone/>
            </a:pPr>
            <a:r>
              <a:rPr lang="en-US" sz="1800" dirty="0" smtClean="0"/>
              <a:t>do </a:t>
            </a:r>
            <a:r>
              <a:rPr lang="en-US" sz="1800" b="1" u="sng" dirty="0" smtClean="0">
                <a:solidFill>
                  <a:srgbClr val="7030A0"/>
                </a:solidFill>
              </a:rPr>
              <a:t>sequential search </a:t>
            </a:r>
            <a:r>
              <a:rPr lang="en-US" sz="1800" dirty="0" smtClean="0"/>
              <a:t>for each query.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Solution 2:  </a:t>
            </a:r>
            <a:endParaRPr lang="en-US" sz="28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800" dirty="0"/>
              <a:t>Keep the directory in an </a:t>
            </a:r>
            <a:r>
              <a:rPr lang="en-US" sz="1800" dirty="0" smtClean="0"/>
              <a:t>array, and </a:t>
            </a:r>
            <a:r>
              <a:rPr lang="en-US" sz="1800" b="1" u="sng" dirty="0" smtClean="0">
                <a:solidFill>
                  <a:srgbClr val="7030A0"/>
                </a:solidFill>
              </a:rPr>
              <a:t>sort it </a:t>
            </a:r>
            <a:r>
              <a:rPr lang="en-US" sz="1800" dirty="0" smtClean="0"/>
              <a:t>according to names, </a:t>
            </a:r>
          </a:p>
          <a:p>
            <a:pPr marL="0" indent="0">
              <a:buNone/>
            </a:pPr>
            <a:r>
              <a:rPr lang="en-US" sz="1800" dirty="0" smtClean="0"/>
              <a:t>do </a:t>
            </a:r>
            <a:r>
              <a:rPr lang="en-US" sz="1800" b="1" u="sng" dirty="0" smtClean="0">
                <a:solidFill>
                  <a:srgbClr val="7030A0"/>
                </a:solidFill>
              </a:rPr>
              <a:t>binary search</a:t>
            </a:r>
            <a:r>
              <a:rPr lang="en-US" sz="1800" u="sng" dirty="0" smtClean="0">
                <a:solidFill>
                  <a:srgbClr val="7030A0"/>
                </a:solidFill>
              </a:rPr>
              <a:t> </a:t>
            </a:r>
            <a:r>
              <a:rPr lang="en-US" sz="1800" dirty="0" smtClean="0"/>
              <a:t>for each </a:t>
            </a:r>
            <a:r>
              <a:rPr lang="en-US" sz="1800" dirty="0"/>
              <a:t>query.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88305" y="4126468"/>
            <a:ext cx="420275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Time </a:t>
            </a:r>
            <a:r>
              <a:rPr lang="en-US" b="1" dirty="0"/>
              <a:t>per </a:t>
            </a:r>
            <a:r>
              <a:rPr lang="en-US" b="1" dirty="0" smtClean="0"/>
              <a:t>query:</a:t>
            </a:r>
            <a:r>
              <a:rPr lang="en-US" dirty="0" smtClean="0"/>
              <a:t> around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0070C0"/>
                </a:solidFill>
              </a:rPr>
              <a:t>1/10</a:t>
            </a:r>
            <a:r>
              <a:rPr lang="en-US" b="1" baseline="30000" dirty="0"/>
              <a:t>th</a:t>
            </a:r>
            <a:r>
              <a:rPr lang="en-US" b="1" dirty="0"/>
              <a:t> </a:t>
            </a:r>
            <a:r>
              <a:rPr lang="en-US" dirty="0"/>
              <a:t>of a</a:t>
            </a:r>
            <a:r>
              <a:rPr lang="en-US" b="1" dirty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second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5867400"/>
            <a:ext cx="437959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Time </a:t>
            </a:r>
            <a:r>
              <a:rPr lang="en-US" b="1" dirty="0" smtClean="0"/>
              <a:t>per query: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less </a:t>
            </a:r>
            <a:r>
              <a:rPr lang="en-US" dirty="0"/>
              <a:t>than </a:t>
            </a:r>
            <a:r>
              <a:rPr lang="en-US" b="1" dirty="0">
                <a:solidFill>
                  <a:srgbClr val="0070C0"/>
                </a:solidFill>
              </a:rPr>
              <a:t>100</a:t>
            </a:r>
            <a:r>
              <a:rPr lang="en-US" b="1" dirty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nanoseconds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8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Aim of data structure 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 smtClean="0"/>
              <a:t>To </a:t>
            </a:r>
            <a:r>
              <a:rPr lang="en-US" sz="2000" u="sng" dirty="0" smtClean="0"/>
              <a:t>store/organize</a:t>
            </a:r>
            <a:r>
              <a:rPr lang="en-US" sz="2000" dirty="0" smtClean="0"/>
              <a:t> a given data in the memory of computer so that </a:t>
            </a:r>
          </a:p>
          <a:p>
            <a:pPr marL="0" indent="0">
              <a:buNone/>
            </a:pPr>
            <a:r>
              <a:rPr lang="en-US" sz="2000" dirty="0" smtClean="0"/>
              <a:t>each subsequent operation (query/update) can be performed quickly ? 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1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Range-Minima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A Motivating </a:t>
            </a:r>
            <a:r>
              <a:rPr lang="en-US" sz="2800" b="1" dirty="0">
                <a:solidFill>
                  <a:srgbClr val="C00000"/>
                </a:solidFill>
              </a:rPr>
              <a:t>example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to realize the </a:t>
            </a:r>
            <a:r>
              <a:rPr lang="en-US" sz="2400" b="1" u="sng" dirty="0" smtClean="0">
                <a:solidFill>
                  <a:srgbClr val="002060"/>
                </a:solidFill>
              </a:rPr>
              <a:t>importance</a:t>
            </a:r>
            <a:r>
              <a:rPr lang="en-US" sz="2400" b="1" dirty="0" smtClean="0">
                <a:solidFill>
                  <a:srgbClr val="002060"/>
                </a:solidFill>
              </a:rPr>
              <a:t> of  data structures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3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76600" y="5181600"/>
            <a:ext cx="470000" cy="978932"/>
            <a:chOff x="3276600" y="4495800"/>
            <a:chExt cx="470000" cy="978932"/>
          </a:xfrm>
        </p:grpSpPr>
        <p:sp>
          <p:nvSpPr>
            <p:cNvPr id="28" name="Up Arrow 27"/>
            <p:cNvSpPr/>
            <p:nvPr/>
          </p:nvSpPr>
          <p:spPr>
            <a:xfrm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76600" y="5105400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i=4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34000" y="5181600"/>
            <a:ext cx="588623" cy="990600"/>
            <a:chOff x="5334000" y="4495800"/>
            <a:chExt cx="588623" cy="990600"/>
          </a:xfrm>
        </p:grpSpPr>
        <p:sp>
          <p:nvSpPr>
            <p:cNvPr id="29" name="Up Arrow 28"/>
            <p:cNvSpPr/>
            <p:nvPr/>
          </p:nvSpPr>
          <p:spPr>
            <a:xfrm>
              <a:off x="55488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34000" y="5117068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j=11</a:t>
              </a:r>
              <a:endParaRPr lang="en-US" dirty="0"/>
            </a:p>
          </p:txBody>
        </p:sp>
      </p:grpSp>
      <p:sp>
        <p:nvSpPr>
          <p:cNvPr id="32" name="Left Brace 31"/>
          <p:cNvSpPr/>
          <p:nvPr/>
        </p:nvSpPr>
        <p:spPr>
          <a:xfrm rot="5400000">
            <a:off x="4343398" y="3276598"/>
            <a:ext cx="472637" cy="2422967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548068" y="4724400"/>
            <a:ext cx="5676990" cy="584775"/>
            <a:chOff x="1548068" y="4038600"/>
            <a:chExt cx="5676990" cy="584775"/>
          </a:xfrm>
        </p:grpSpPr>
        <p:grpSp>
          <p:nvGrpSpPr>
            <p:cNvPr id="27" name="Group 26"/>
            <p:cNvGrpSpPr/>
            <p:nvPr/>
          </p:nvGrpSpPr>
          <p:grpSpPr>
            <a:xfrm>
              <a:off x="2133600" y="4114800"/>
              <a:ext cx="5091458" cy="381000"/>
              <a:chOff x="2651567" y="3886200"/>
              <a:chExt cx="5091458" cy="381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667000" y="3886200"/>
                <a:ext cx="4876800" cy="381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800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886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495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191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971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276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581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239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934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105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410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715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019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6324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629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2651567" y="3897868"/>
                <a:ext cx="5091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   5    1    8  19   0   -1  30 99  -6  10   2  40  27 44  67</a:t>
                </a:r>
                <a:endParaRPr lang="en-US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548068" y="403860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A</a:t>
              </a:r>
              <a:endParaRPr lang="en-US" sz="3200" b="1" dirty="0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Range-Minima</a:t>
            </a:r>
            <a:r>
              <a:rPr lang="en-US" sz="3600" b="1" dirty="0" smtClean="0"/>
              <a:t> Problem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Given</a:t>
                </a:r>
                <a:r>
                  <a:rPr lang="en-US" sz="2000" dirty="0" smtClean="0"/>
                  <a:t>: an array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 storing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numbers,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a data structure to answer a sequence of queries of the following type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Range-minima</a:t>
                </a:r>
                <a:r>
                  <a:rPr lang="en-US" sz="2000" dirty="0" smtClean="0"/>
                  <a:t>(</a:t>
                </a:r>
                <a:r>
                  <a:rPr lang="en-US" sz="2000" dirty="0" err="1" smtClean="0">
                    <a:solidFill>
                      <a:srgbClr val="0070C0"/>
                    </a:solidFill>
                  </a:rPr>
                  <a:t>i,j</a:t>
                </a:r>
                <a:r>
                  <a:rPr lang="en-US" sz="2000" dirty="0" smtClean="0"/>
                  <a:t>) : report the smallest element from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sz="2000" dirty="0" smtClean="0"/>
                  <a:t>],…,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j</a:t>
                </a:r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 store one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million</a:t>
                </a:r>
                <a:r>
                  <a:rPr lang="en-US" sz="2000" dirty="0" smtClean="0"/>
                  <a:t> numbers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the number of queries be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10 millions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3413567" y="3897868"/>
            <a:ext cx="2298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Range-Minima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 = </a:t>
            </a:r>
            <a:r>
              <a:rPr lang="en-US" b="1" dirty="0" smtClean="0"/>
              <a:t>-6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766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9" grpId="0" uiExpand="1" build="p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Applications:</a:t>
            </a:r>
          </a:p>
          <a:p>
            <a:pPr marL="0" indent="0"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r>
              <a:rPr lang="en-US" sz="2400" b="1" dirty="0" smtClean="0"/>
              <a:t>Computational geometry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String matching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As an efficient subroutine in a </a:t>
            </a:r>
            <a:r>
              <a:rPr lang="en-US" sz="2400" b="1" dirty="0"/>
              <a:t>v</a:t>
            </a:r>
            <a:r>
              <a:rPr lang="en-US" sz="2400" b="1" dirty="0" smtClean="0"/>
              <a:t>ariety of </a:t>
            </a:r>
            <a:r>
              <a:rPr lang="en-US" sz="2400" b="1" dirty="0" smtClean="0"/>
              <a:t>algorithms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(we shall discuss these problems sometime in this course or the next level course CS345)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7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Solution 1:</a:t>
            </a:r>
            <a:r>
              <a:rPr lang="en-US" sz="2000" dirty="0" smtClean="0"/>
              <a:t> Answer each query in a brute force manner using </a:t>
            </a:r>
            <a:r>
              <a:rPr lang="en-US" sz="2000" b="1" dirty="0" smtClean="0"/>
              <a:t>A</a:t>
            </a:r>
            <a:r>
              <a:rPr lang="en-US" sz="2000" dirty="0" smtClean="0"/>
              <a:t> itself.</a:t>
            </a:r>
          </a:p>
          <a:p>
            <a:pPr marL="0" indent="0">
              <a:buNone/>
            </a:pPr>
            <a:endParaRPr lang="en-US" sz="1000" b="1" dirty="0" smtClean="0"/>
          </a:p>
          <a:p>
            <a:pPr marL="0" indent="0">
              <a:buNone/>
            </a:pPr>
            <a:r>
              <a:rPr lang="en-US" sz="1800" b="1" dirty="0" smtClean="0"/>
              <a:t>Range-minima-trivial</a:t>
            </a:r>
            <a:r>
              <a:rPr lang="en-US" sz="1800" dirty="0" smtClean="0"/>
              <a:t>(</a:t>
            </a:r>
            <a:r>
              <a:rPr lang="en-US" sz="1800" dirty="0" err="1" smtClean="0">
                <a:solidFill>
                  <a:srgbClr val="0070C0"/>
                </a:solidFill>
              </a:rPr>
              <a:t>i</a:t>
            </a:r>
            <a:r>
              <a:rPr lang="en-US" sz="1800" dirty="0" err="1" smtClean="0"/>
              <a:t>,</a:t>
            </a:r>
            <a:r>
              <a:rPr lang="en-US" sz="1800" dirty="0" err="1" smtClean="0">
                <a:solidFill>
                  <a:srgbClr val="0070C0"/>
                </a:solidFill>
              </a:rPr>
              <a:t>j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smtClean="0"/>
              <a:t>{     temp 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sz="1800" dirty="0" smtClean="0">
                <a:sym typeface="Wingdings" pitchFamily="2" charset="2"/>
              </a:rPr>
              <a:t>+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1800" dirty="0" smtClean="0">
                <a:sym typeface="Wingdings" pitchFamily="2" charset="2"/>
              </a:rPr>
              <a:t>;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min 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b="1" dirty="0" smtClean="0">
                <a:sym typeface="Wingdings" pitchFamily="2" charset="2"/>
              </a:rPr>
              <a:t>A</a:t>
            </a:r>
            <a:r>
              <a:rPr lang="en-US" sz="1800" dirty="0" smtClean="0">
                <a:sym typeface="Wingdings" pitchFamily="2" charset="2"/>
              </a:rPr>
              <a:t>[</a:t>
            </a:r>
            <a:r>
              <a:rPr lang="en-US" sz="1800" dirty="0" smtClean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sz="1800" dirty="0" smtClean="0">
                <a:sym typeface="Wingdings" pitchFamily="2" charset="2"/>
              </a:rPr>
              <a:t>];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b="1" dirty="0" smtClean="0"/>
              <a:t>While</a:t>
            </a:r>
            <a:r>
              <a:rPr lang="en-US" sz="1800" dirty="0" smtClean="0"/>
              <a:t>(temp &lt;= </a:t>
            </a:r>
            <a:r>
              <a:rPr lang="en-US" sz="1800" dirty="0" smtClean="0">
                <a:solidFill>
                  <a:srgbClr val="0070C0"/>
                </a:solidFill>
              </a:rPr>
              <a:t>j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{    </a:t>
            </a:r>
            <a:r>
              <a:rPr lang="en-US" sz="1800" b="1" dirty="0" smtClean="0"/>
              <a:t>if</a:t>
            </a:r>
            <a:r>
              <a:rPr lang="en-US" sz="1800" dirty="0" smtClean="0"/>
              <a:t> (min &gt; </a:t>
            </a:r>
            <a:r>
              <a:rPr lang="en-US" sz="1800" b="1" dirty="0" smtClean="0"/>
              <a:t>A</a:t>
            </a:r>
            <a:r>
              <a:rPr lang="en-US" sz="1800" dirty="0" smtClean="0"/>
              <a:t>[temp])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min </a:t>
            </a:r>
            <a:r>
              <a:rPr lang="en-US" sz="1800" dirty="0" smtClean="0">
                <a:sym typeface="Wingdings" pitchFamily="2" charset="2"/>
              </a:rPr>
              <a:t> </a:t>
            </a:r>
            <a:r>
              <a:rPr lang="en-US" sz="1800" b="1" dirty="0" smtClean="0">
                <a:sym typeface="Wingdings" pitchFamily="2" charset="2"/>
              </a:rPr>
              <a:t>A</a:t>
            </a:r>
            <a:r>
              <a:rPr lang="en-US" sz="1800" dirty="0" smtClean="0">
                <a:sym typeface="Wingdings" pitchFamily="2" charset="2"/>
              </a:rPr>
              <a:t>[temp];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       temp temp+1;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}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   return min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Time </a:t>
            </a:r>
            <a:r>
              <a:rPr lang="en-US" sz="2000" b="1" dirty="0" smtClean="0">
                <a:sym typeface="Wingdings" pitchFamily="2" charset="2"/>
              </a:rPr>
              <a:t>taken to answer a query: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27</a:t>
            </a:fld>
            <a:endParaRPr lang="en-US"/>
          </a:p>
        </p:txBody>
      </p:sp>
      <p:sp>
        <p:nvSpPr>
          <p:cNvPr id="5" name="Up Ribbon 4"/>
          <p:cNvSpPr/>
          <p:nvPr/>
        </p:nvSpPr>
        <p:spPr>
          <a:xfrm>
            <a:off x="4419600" y="2590800"/>
            <a:ext cx="4419600" cy="990600"/>
          </a:xfrm>
          <a:prstGeom prst="ribbon2">
            <a:avLst>
              <a:gd name="adj1" fmla="val 16667"/>
              <a:gd name="adj2" fmla="val 69255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for answering </a:t>
            </a:r>
            <a:r>
              <a:rPr lang="en-US" b="1" dirty="0" smtClean="0"/>
              <a:t>all</a:t>
            </a:r>
            <a:r>
              <a:rPr lang="en-US" dirty="0" smtClean="0"/>
              <a:t> queries:  </a:t>
            </a:r>
            <a:r>
              <a:rPr lang="en-US" b="1" dirty="0" smtClean="0">
                <a:solidFill>
                  <a:srgbClr val="C00000"/>
                </a:solidFill>
              </a:rPr>
              <a:t>a few hours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6200" y="5562600"/>
            <a:ext cx="175714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few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milliseconds</a:t>
            </a:r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6324600" y="3886200"/>
            <a:ext cx="685800" cy="647700"/>
          </a:xfrm>
          <a:prstGeom prst="smileyFace">
            <a:avLst>
              <a:gd name="adj" fmla="val -465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1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600200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Solution 2:</a:t>
                </a:r>
                <a:r>
                  <a:rPr lang="en-US" sz="2000" dirty="0" smtClean="0"/>
                  <a:t> </a:t>
                </a:r>
                <a:r>
                  <a:rPr lang="en-US" sz="1800" dirty="0" smtClean="0"/>
                  <a:t>Compute and store answer for each possible query in a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×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matrix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B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B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[i][j] </a:t>
                </a:r>
                <a:r>
                  <a:rPr lang="en-US" sz="2000" dirty="0" smtClean="0"/>
                  <a:t>stores the smallest element from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[i],…,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[j]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Space :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 smtClean="0"/>
                  <a:t>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600200"/>
                <a:ext cx="8229600" cy="4525963"/>
              </a:xfrm>
              <a:blipFill rotWithShape="1">
                <a:blip r:embed="rId2"/>
                <a:stretch>
                  <a:fillRect l="-1111" t="-1078" r="-519" b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loud Callout 42"/>
          <p:cNvSpPr/>
          <p:nvPr/>
        </p:nvSpPr>
        <p:spPr>
          <a:xfrm>
            <a:off x="5105400" y="3657600"/>
            <a:ext cx="4038600" cy="2057400"/>
          </a:xfrm>
          <a:prstGeom prst="cloudCallout">
            <a:avLst>
              <a:gd name="adj1" fmla="val 45865"/>
              <a:gd name="adj2" fmla="val 6259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rgbClr val="C00000"/>
              </a:solidFill>
            </a:endParaRP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Size of </a:t>
            </a:r>
            <a:r>
              <a:rPr lang="en-US" sz="1600" b="1" dirty="0" smtClean="0">
                <a:solidFill>
                  <a:srgbClr val="0070C0"/>
                </a:solidFill>
              </a:rPr>
              <a:t>B</a:t>
            </a:r>
            <a:r>
              <a:rPr lang="en-US" sz="1600" dirty="0" smtClean="0">
                <a:solidFill>
                  <a:srgbClr val="C00000"/>
                </a:solidFill>
              </a:rPr>
              <a:t> is </a:t>
            </a:r>
            <a:r>
              <a:rPr lang="en-US" sz="1600" b="1" dirty="0" smtClean="0">
                <a:solidFill>
                  <a:srgbClr val="C00000"/>
                </a:solidFill>
              </a:rPr>
              <a:t>too large </a:t>
            </a:r>
            <a:r>
              <a:rPr lang="en-US" sz="1600" dirty="0" smtClean="0">
                <a:solidFill>
                  <a:srgbClr val="C00000"/>
                </a:solidFill>
              </a:rPr>
              <a:t>to be kept in RAM. So we shall have to keep most of it in the </a:t>
            </a:r>
            <a:r>
              <a:rPr lang="en-US" sz="1600" b="1" dirty="0" smtClean="0">
                <a:solidFill>
                  <a:srgbClr val="C00000"/>
                </a:solidFill>
              </a:rPr>
              <a:t>Hard disk drive. </a:t>
            </a:r>
            <a:r>
              <a:rPr lang="en-US" sz="1600" dirty="0" smtClean="0">
                <a:solidFill>
                  <a:srgbClr val="C00000"/>
                </a:solidFill>
              </a:rPr>
              <a:t>Hence it will take a few </a:t>
            </a:r>
            <a:r>
              <a:rPr lang="en-US" sz="1600" b="1" dirty="0" smtClean="0">
                <a:solidFill>
                  <a:srgbClr val="C00000"/>
                </a:solidFill>
              </a:rPr>
              <a:t>milliseconds per query</a:t>
            </a:r>
            <a:r>
              <a:rPr lang="en-US" sz="1600" dirty="0" smtClean="0">
                <a:solidFill>
                  <a:srgbClr val="C00000"/>
                </a:solidFill>
              </a:rPr>
              <a:t>. </a:t>
            </a:r>
            <a:endParaRPr lang="en-US" sz="1600" dirty="0">
              <a:solidFill>
                <a:srgbClr val="C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9232" y="1981200"/>
            <a:ext cx="3797968" cy="3352799"/>
            <a:chOff x="469232" y="1981200"/>
            <a:chExt cx="3797968" cy="3352799"/>
          </a:xfrm>
        </p:grpSpPr>
        <p:grpSp>
          <p:nvGrpSpPr>
            <p:cNvPr id="38" name="Group 37"/>
            <p:cNvGrpSpPr/>
            <p:nvPr/>
          </p:nvGrpSpPr>
          <p:grpSpPr>
            <a:xfrm>
              <a:off x="469232" y="1981200"/>
              <a:ext cx="3797968" cy="3352799"/>
              <a:chOff x="1600200" y="1963479"/>
              <a:chExt cx="4800600" cy="4132521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2590800" y="2590800"/>
                <a:ext cx="3810000" cy="3505200"/>
                <a:chOff x="3733800" y="1728216"/>
                <a:chExt cx="4343400" cy="3910584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3733800" y="1752600"/>
                  <a:ext cx="4343400" cy="38862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53340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55626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57912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60198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62484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64770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67056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69342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71628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73914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6200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78486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3733800" y="28956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3733800" y="31242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3733800" y="33528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3733800" y="35814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3733800" y="38100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3733800" y="40386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3733800" y="42672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51054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3733800" y="19812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3733800" y="22098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3733800" y="24384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3733800" y="26670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48768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46482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44196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4191000" y="1752600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3962400" y="1728216"/>
                  <a:ext cx="0" cy="388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3733800" y="44958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3733800" y="47244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3733800" y="49530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3733800" y="51816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3733800" y="5410200"/>
                  <a:ext cx="4343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1600200" y="1963479"/>
                <a:ext cx="3400791" cy="1684227"/>
                <a:chOff x="1600200" y="1963479"/>
                <a:chExt cx="3400791" cy="1684227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4796590" y="3432268"/>
                  <a:ext cx="200525" cy="20490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3</a:t>
                  </a:r>
                  <a:endParaRPr lang="en-US" sz="1400" dirty="0"/>
                </a:p>
              </p:txBody>
            </p:sp>
            <p:cxnSp>
              <p:nvCxnSpPr>
                <p:cNvPr id="49" name="Straight Connector 48"/>
                <p:cNvCxnSpPr>
                  <a:endCxn id="48" idx="1"/>
                </p:cNvCxnSpPr>
                <p:nvPr/>
              </p:nvCxnSpPr>
              <p:spPr>
                <a:xfrm>
                  <a:off x="1837766" y="3534720"/>
                  <a:ext cx="295882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>
                  <a:endCxn id="48" idx="0"/>
                </p:cNvCxnSpPr>
                <p:nvPr/>
              </p:nvCxnSpPr>
              <p:spPr>
                <a:xfrm>
                  <a:off x="4896853" y="2426733"/>
                  <a:ext cx="0" cy="10055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>
                  <a:off x="1600200" y="3278373"/>
                  <a:ext cx="237566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i</a:t>
                  </a:r>
                  <a:endParaRPr 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4763425" y="1963479"/>
                  <a:ext cx="23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j</a:t>
                  </a:r>
                  <a:endParaRPr lang="en-US" dirty="0"/>
                </a:p>
              </p:txBody>
            </p:sp>
          </p:grpSp>
        </p:grpSp>
        <p:sp>
          <p:nvSpPr>
            <p:cNvPr id="6" name="TextBox 5"/>
            <p:cNvSpPr txBox="1"/>
            <p:nvPr/>
          </p:nvSpPr>
          <p:spPr>
            <a:xfrm>
              <a:off x="533400" y="4191000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2060"/>
                  </a:solidFill>
                </a:rPr>
                <a:t>B</a:t>
              </a:r>
              <a:endParaRPr lang="en-US" sz="24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90" name="Up Ribbon 89"/>
          <p:cNvSpPr/>
          <p:nvPr/>
        </p:nvSpPr>
        <p:spPr>
          <a:xfrm>
            <a:off x="5105400" y="2698044"/>
            <a:ext cx="3505200" cy="9906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Solution 2</a:t>
            </a:r>
            <a:r>
              <a:rPr lang="en-US" b="1" dirty="0" smtClean="0">
                <a:solidFill>
                  <a:schemeClr val="tx1"/>
                </a:solidFill>
              </a:rPr>
              <a:t> is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Theoretically </a:t>
            </a:r>
            <a:r>
              <a:rPr lang="en-US" b="1" dirty="0" smtClean="0">
                <a:solidFill>
                  <a:srgbClr val="7030A0"/>
                </a:solidFill>
              </a:rPr>
              <a:t>efficient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but practically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impossible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8" name="Smiley Face 87"/>
          <p:cNvSpPr/>
          <p:nvPr/>
        </p:nvSpPr>
        <p:spPr>
          <a:xfrm>
            <a:off x="6553200" y="4419600"/>
            <a:ext cx="685800" cy="647700"/>
          </a:xfrm>
          <a:prstGeom prst="smileyFace">
            <a:avLst>
              <a:gd name="adj" fmla="val -465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1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3" grpId="0" animBg="1"/>
      <p:bldP spid="43" grpId="1" animBg="1"/>
      <p:bldP spid="90" grpId="0" animBg="1"/>
      <p:bldP spid="8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002060"/>
                </a:solidFill>
              </a:rPr>
              <a:t>Question:</a:t>
            </a:r>
            <a:r>
              <a:rPr lang="en-US" sz="2800" dirty="0" smtClean="0"/>
              <a:t> </a:t>
            </a:r>
            <a:r>
              <a:rPr lang="en-US" sz="2000" dirty="0" smtClean="0"/>
              <a:t>Does there exist a data structure </a:t>
            </a:r>
            <a:r>
              <a:rPr lang="en-US" sz="2000" dirty="0" smtClean="0"/>
              <a:t>for Range-minima which </a:t>
            </a:r>
            <a:r>
              <a:rPr lang="en-US" sz="2000" dirty="0" smtClean="0"/>
              <a:t>is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r>
              <a:rPr lang="en-US" sz="2000" b="1" dirty="0" smtClean="0">
                <a:solidFill>
                  <a:srgbClr val="7030A0"/>
                </a:solidFill>
              </a:rPr>
              <a:t>Compact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      </a:t>
            </a:r>
            <a:r>
              <a:rPr lang="en-US" sz="1800" dirty="0" smtClean="0"/>
              <a:t>(nearly </a:t>
            </a:r>
            <a:r>
              <a:rPr lang="en-US" sz="1800" b="1" u="sng" dirty="0" smtClean="0"/>
              <a:t>the same size </a:t>
            </a:r>
            <a:r>
              <a:rPr lang="en-US" sz="1800" dirty="0" smtClean="0"/>
              <a:t>as the input array A)</a:t>
            </a:r>
          </a:p>
          <a:p>
            <a:r>
              <a:rPr lang="en-US" sz="2000" b="1" dirty="0" smtClean="0">
                <a:solidFill>
                  <a:srgbClr val="7030A0"/>
                </a:solidFill>
              </a:rPr>
              <a:t>Can answer each query efficiently 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      </a:t>
            </a:r>
            <a:r>
              <a:rPr lang="en-US" sz="1800" dirty="0" smtClean="0"/>
              <a:t>(a few </a:t>
            </a:r>
            <a:r>
              <a:rPr lang="en-US" sz="1800" b="1" dirty="0" smtClean="0">
                <a:solidFill>
                  <a:srgbClr val="0070C0"/>
                </a:solidFill>
              </a:rPr>
              <a:t>nanoseconds</a:t>
            </a:r>
            <a:r>
              <a:rPr lang="en-US" sz="1800" dirty="0" smtClean="0"/>
              <a:t> per query)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Homework </a:t>
            </a:r>
            <a:r>
              <a:rPr lang="en-US" sz="2400" b="1" u="sng" dirty="0" smtClean="0">
                <a:solidFill>
                  <a:srgbClr val="C00000"/>
                </a:solidFill>
              </a:rPr>
              <a:t>3:</a:t>
            </a:r>
            <a:r>
              <a:rPr lang="en-US" sz="2800" dirty="0" smtClean="0"/>
              <a:t> </a:t>
            </a:r>
            <a:r>
              <a:rPr lang="en-US" sz="2000" dirty="0" smtClean="0"/>
              <a:t>Ponder over the above question. </a:t>
            </a:r>
          </a:p>
          <a:p>
            <a:pPr marL="0" indent="0" algn="ctr">
              <a:buNone/>
            </a:pPr>
            <a:r>
              <a:rPr lang="en-US" sz="2000" i="1" dirty="0" smtClean="0"/>
              <a:t>(we shall solve it soon)</a:t>
            </a:r>
            <a:endParaRPr lang="en-US" sz="28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7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Prerequisite </a:t>
            </a:r>
            <a:r>
              <a:rPr lang="en-US" sz="3600" b="1" dirty="0" smtClean="0"/>
              <a:t>of this course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A good command on Programming in C</a:t>
            </a:r>
          </a:p>
          <a:p>
            <a:pPr lvl="1"/>
            <a:r>
              <a:rPr lang="en-US" sz="2000" dirty="0" smtClean="0"/>
              <a:t>Programs involving arrays</a:t>
            </a:r>
          </a:p>
          <a:p>
            <a:pPr lvl="1"/>
            <a:r>
              <a:rPr lang="en-US" sz="2000" dirty="0" smtClean="0"/>
              <a:t>Recursion</a:t>
            </a:r>
          </a:p>
          <a:p>
            <a:pPr lvl="1"/>
            <a:r>
              <a:rPr lang="en-US" sz="2000" dirty="0" smtClean="0"/>
              <a:t>Linked lists </a:t>
            </a:r>
            <a:r>
              <a:rPr lang="en-US" sz="2000" dirty="0" smtClean="0">
                <a:solidFill>
                  <a:srgbClr val="7030A0"/>
                </a:solidFill>
              </a:rPr>
              <a:t>(preferred)</a:t>
            </a:r>
          </a:p>
          <a:p>
            <a:pPr lvl="1"/>
            <a:endParaRPr lang="en-US" sz="2000" dirty="0" smtClean="0">
              <a:solidFill>
                <a:srgbClr val="7030A0"/>
              </a:solidFill>
            </a:endParaRPr>
          </a:p>
          <a:p>
            <a:pPr lvl="1"/>
            <a:endParaRPr lang="en-US" sz="2000" dirty="0">
              <a:solidFill>
                <a:srgbClr val="7030A0"/>
              </a:solidFill>
            </a:endParaRPr>
          </a:p>
          <a:p>
            <a:pPr marL="514350" indent="-457200"/>
            <a:r>
              <a:rPr lang="en-US" sz="2800" b="1" dirty="0" smtClean="0">
                <a:solidFill>
                  <a:srgbClr val="002060"/>
                </a:solidFill>
              </a:rPr>
              <a:t>Fascination for solving Puzzles</a:t>
            </a:r>
          </a:p>
          <a:p>
            <a:pPr marL="514350" indent="-457200"/>
            <a:endParaRPr lang="en-US" sz="2800" b="1" dirty="0">
              <a:solidFill>
                <a:srgbClr val="002060"/>
              </a:solidFill>
            </a:endParaRPr>
          </a:p>
          <a:p>
            <a:pPr marL="57150" indent="0">
              <a:buNone/>
            </a:pPr>
            <a:endParaRPr lang="en-US" sz="2800" b="1" dirty="0" smtClean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en-US" sz="2000" dirty="0" smtClean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3</a:t>
            </a:fld>
            <a:endParaRPr lang="en-US"/>
          </a:p>
        </p:txBody>
      </p:sp>
      <p:sp>
        <p:nvSpPr>
          <p:cNvPr id="2" name="Down Ribbon 1"/>
          <p:cNvSpPr/>
          <p:nvPr/>
        </p:nvSpPr>
        <p:spPr>
          <a:xfrm>
            <a:off x="1905000" y="5029200"/>
            <a:ext cx="5562600" cy="990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course will be taught </a:t>
            </a:r>
            <a:r>
              <a:rPr lang="en-US" b="1" u="sng" dirty="0" smtClean="0">
                <a:solidFill>
                  <a:schemeClr val="tx1"/>
                </a:solidFill>
              </a:rPr>
              <a:t>differently.</a:t>
            </a:r>
            <a:endParaRPr lang="en-US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63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to be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covered in this course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Elementary Data Structures</a:t>
            </a:r>
          </a:p>
          <a:p>
            <a:pPr lvl="1"/>
            <a:r>
              <a:rPr lang="en-US" sz="2000" dirty="0" smtClean="0"/>
              <a:t>Array</a:t>
            </a:r>
            <a:endParaRPr lang="en-US" sz="1100" dirty="0" smtClean="0"/>
          </a:p>
          <a:p>
            <a:pPr lvl="1"/>
            <a:r>
              <a:rPr lang="en-US" sz="2000" dirty="0" smtClean="0"/>
              <a:t>List </a:t>
            </a:r>
          </a:p>
          <a:p>
            <a:pPr lvl="1"/>
            <a:r>
              <a:rPr lang="en-US" sz="2000" dirty="0" smtClean="0"/>
              <a:t>Stack</a:t>
            </a:r>
          </a:p>
          <a:p>
            <a:pPr lvl="1"/>
            <a:r>
              <a:rPr lang="en-US" sz="2000" dirty="0" smtClean="0"/>
              <a:t>Queue</a:t>
            </a:r>
          </a:p>
          <a:p>
            <a:pPr marL="0" indent="0"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Hierarchical Data Structures</a:t>
            </a:r>
          </a:p>
          <a:p>
            <a:pPr lvl="1"/>
            <a:r>
              <a:rPr lang="en-US" sz="2000" dirty="0" smtClean="0"/>
              <a:t>Binary Heap</a:t>
            </a:r>
          </a:p>
          <a:p>
            <a:pPr lvl="1"/>
            <a:r>
              <a:rPr lang="en-US" sz="2000" dirty="0" smtClean="0"/>
              <a:t>Binary Search Trees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Augmented Data Structures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30</a:t>
            </a:fld>
            <a:endParaRPr lang="en-US"/>
          </a:p>
        </p:txBody>
      </p:sp>
      <p:sp>
        <p:nvSpPr>
          <p:cNvPr id="4" name="Left Arrow 3"/>
          <p:cNvSpPr/>
          <p:nvPr/>
        </p:nvSpPr>
        <p:spPr>
          <a:xfrm>
            <a:off x="4953000" y="5029200"/>
            <a:ext cx="2971800" cy="114300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Most fascinating and powerful data structures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74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Recall your JEE preparation days</a:t>
            </a:r>
            <a:endParaRPr lang="en-US" sz="40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37569"/>
            <a:ext cx="5748027" cy="372983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1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What is this difference ?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u="sng" dirty="0" smtClean="0"/>
          </a:p>
          <a:p>
            <a:r>
              <a:rPr lang="en-US" sz="2400" b="1" u="sng" dirty="0" smtClean="0"/>
              <a:t>We</a:t>
            </a:r>
            <a:r>
              <a:rPr lang="en-US" sz="2400" dirty="0" smtClean="0"/>
              <a:t> </a:t>
            </a:r>
            <a:r>
              <a:rPr lang="en-US" sz="2400" dirty="0" smtClean="0"/>
              <a:t>shall </a:t>
            </a:r>
            <a:r>
              <a:rPr lang="en-US" sz="2400" b="1" u="sng" dirty="0" smtClean="0"/>
              <a:t>re-invent</a:t>
            </a:r>
            <a:r>
              <a:rPr lang="en-US" sz="2400" dirty="0" smtClean="0"/>
              <a:t> every concept in the </a:t>
            </a:r>
            <a:r>
              <a:rPr lang="en-US" sz="2400" dirty="0" smtClean="0"/>
              <a:t>class itself.</a:t>
            </a:r>
          </a:p>
          <a:p>
            <a:r>
              <a:rPr lang="en-US" sz="2400" dirty="0" smtClean="0"/>
              <a:t>We shall </a:t>
            </a:r>
            <a:r>
              <a:rPr lang="en-US" sz="2400" b="1" dirty="0" smtClean="0"/>
              <a:t>solve each problem in the class </a:t>
            </a:r>
            <a:r>
              <a:rPr lang="en-US" sz="2400" dirty="0" smtClean="0"/>
              <a:t>through discussion.</a:t>
            </a:r>
          </a:p>
          <a:p>
            <a:r>
              <a:rPr lang="en-US" sz="2400" dirty="0" smtClean="0"/>
              <a:t>You will realize that solution will emerge naturally if we ask </a:t>
            </a:r>
            <a:r>
              <a:rPr lang="en-US" sz="2400" b="1" dirty="0" smtClean="0"/>
              <a:t>right set of questions</a:t>
            </a:r>
            <a:r>
              <a:rPr lang="en-US" sz="2400" dirty="0" smtClean="0"/>
              <a:t> and then try to find their </a:t>
            </a:r>
            <a:r>
              <a:rPr lang="en-US" sz="2400" b="1" dirty="0" smtClean="0"/>
              <a:t>answers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smtClean="0"/>
              <a:t>Most importantly we shall so everything </a:t>
            </a:r>
            <a:r>
              <a:rPr lang="en-US" sz="2400" b="1" u="sng" dirty="0" smtClean="0"/>
              <a:t>together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… so that finally it is a concept/solution derived by yourself and not  concept from some scientist/book/teacher.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5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971800" y="5788152"/>
            <a:ext cx="26670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Isn’t that nice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 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89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Let us open your desktop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6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828800"/>
            <a:ext cx="1172645" cy="1061244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505200"/>
            <a:ext cx="1476695" cy="97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1" y="5075569"/>
            <a:ext cx="1371600" cy="1249031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659197" y="1524000"/>
            <a:ext cx="5332403" cy="1524000"/>
            <a:chOff x="3659197" y="2927350"/>
            <a:chExt cx="5332403" cy="1524000"/>
          </a:xfrm>
        </p:grpSpPr>
        <p:sp>
          <p:nvSpPr>
            <p:cNvPr id="13" name="Left Arrow 12"/>
            <p:cNvSpPr/>
            <p:nvPr/>
          </p:nvSpPr>
          <p:spPr>
            <a:xfrm>
              <a:off x="3659197" y="2927350"/>
              <a:ext cx="5332403" cy="1524000"/>
            </a:xfrm>
            <a:prstGeom prst="leftArrow">
              <a:avLst>
                <a:gd name="adj1" fmla="val 69440"/>
                <a:gd name="adj2" fmla="val 37688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40197" y="3329226"/>
              <a:ext cx="403700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A processor (CPU)   </a:t>
              </a:r>
            </a:p>
            <a:p>
              <a:r>
                <a:rPr lang="en-US" sz="1600" b="1" dirty="0" smtClean="0"/>
                <a:t>speed</a:t>
              </a:r>
              <a:r>
                <a:rPr lang="en-US" sz="1600" dirty="0" smtClean="0"/>
                <a:t> = few GHz</a:t>
              </a:r>
            </a:p>
            <a:p>
              <a:r>
                <a:rPr lang="en-US" sz="1600" dirty="0" smtClean="0"/>
                <a:t>(a few </a:t>
              </a:r>
              <a:r>
                <a:rPr lang="en-US" sz="1600" b="1" dirty="0" smtClean="0">
                  <a:solidFill>
                    <a:srgbClr val="7030A0"/>
                  </a:solidFill>
                </a:rPr>
                <a:t>nanoseconds</a:t>
              </a:r>
              <a:r>
                <a:rPr lang="en-US" sz="1600" dirty="0" smtClean="0"/>
                <a:t> to execute an instruction)</a:t>
              </a:r>
              <a:endParaRPr lang="en-US" sz="16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81400" y="4953000"/>
            <a:ext cx="5410200" cy="1524000"/>
            <a:chOff x="2057400" y="4572000"/>
            <a:chExt cx="5410200" cy="1524000"/>
          </a:xfrm>
        </p:grpSpPr>
        <p:sp>
          <p:nvSpPr>
            <p:cNvPr id="19" name="Left Arrow 18"/>
            <p:cNvSpPr/>
            <p:nvPr/>
          </p:nvSpPr>
          <p:spPr>
            <a:xfrm>
              <a:off x="2057400" y="4572000"/>
              <a:ext cx="5410200" cy="1524000"/>
            </a:xfrm>
            <a:prstGeom prst="leftArrow">
              <a:avLst>
                <a:gd name="adj1" fmla="val 69440"/>
                <a:gd name="adj2" fmla="val 37688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88124" y="4804827"/>
              <a:ext cx="4735271" cy="1138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                     </a:t>
              </a:r>
              <a:r>
                <a:rPr lang="en-US" b="1" dirty="0" smtClean="0">
                  <a:solidFill>
                    <a:srgbClr val="002060"/>
                  </a:solidFill>
                </a:rPr>
                <a:t>External Memory </a:t>
              </a:r>
              <a:r>
                <a:rPr lang="en-US" b="1" dirty="0" smtClean="0">
                  <a:solidFill>
                    <a:srgbClr val="0070C0"/>
                  </a:solidFill>
                </a:rPr>
                <a:t>(Hard Disk Drive)</a:t>
              </a:r>
            </a:p>
            <a:p>
              <a:r>
                <a:rPr lang="en-US" dirty="0" smtClean="0"/>
                <a:t> </a:t>
              </a:r>
              <a:r>
                <a:rPr lang="en-US" sz="1600" b="1" dirty="0" smtClean="0"/>
                <a:t>size</a:t>
              </a:r>
              <a:r>
                <a:rPr lang="en-US" sz="1600" dirty="0"/>
                <a:t> </a:t>
              </a:r>
              <a:r>
                <a:rPr lang="en-US" sz="1600" dirty="0" smtClean="0"/>
                <a:t>= a few </a:t>
              </a:r>
              <a:r>
                <a:rPr lang="en-US" sz="1600" dirty="0" err="1"/>
                <a:t>t</a:t>
              </a:r>
              <a:r>
                <a:rPr lang="en-US" sz="1600" dirty="0" err="1" smtClean="0"/>
                <a:t>era</a:t>
              </a:r>
              <a:r>
                <a:rPr lang="en-US" sz="1600" dirty="0" smtClean="0"/>
                <a:t> bytes</a:t>
              </a:r>
            </a:p>
            <a:p>
              <a:r>
                <a:rPr lang="en-US" sz="1600" dirty="0" smtClean="0"/>
                <a:t> </a:t>
              </a:r>
              <a:r>
                <a:rPr lang="en-US" sz="1600" b="1" dirty="0" smtClean="0"/>
                <a:t>speed</a:t>
              </a:r>
              <a:r>
                <a:rPr lang="en-US" sz="1600" dirty="0" smtClean="0"/>
                <a:t>  :  seek time =</a:t>
              </a:r>
              <a:r>
                <a:rPr lang="en-US" sz="1600" b="1" dirty="0" smtClean="0">
                  <a:solidFill>
                    <a:srgbClr val="7030A0"/>
                  </a:solidFill>
                </a:rPr>
                <a:t> </a:t>
              </a:r>
              <a:r>
                <a:rPr lang="en-US" sz="1600" b="1" dirty="0" err="1" smtClean="0">
                  <a:solidFill>
                    <a:srgbClr val="7030A0"/>
                  </a:solidFill>
                </a:rPr>
                <a:t>miliseconds</a:t>
              </a:r>
              <a:r>
                <a:rPr lang="en-US" sz="1600" dirty="0" smtClean="0"/>
                <a:t> 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          transfer rate= around </a:t>
              </a:r>
              <a:r>
                <a:rPr lang="en-US" sz="1600" b="1" dirty="0" smtClean="0"/>
                <a:t>billion</a:t>
              </a:r>
              <a:r>
                <a:rPr lang="en-US" sz="1600" dirty="0" smtClean="0"/>
                <a:t> bits per second</a:t>
              </a:r>
              <a:endParaRPr lang="en-US" sz="16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9197" y="3276600"/>
            <a:ext cx="5443011" cy="1447800"/>
            <a:chOff x="3659197" y="3276600"/>
            <a:chExt cx="5443011" cy="1447800"/>
          </a:xfrm>
        </p:grpSpPr>
        <p:sp>
          <p:nvSpPr>
            <p:cNvPr id="17" name="Left Arrow 16"/>
            <p:cNvSpPr/>
            <p:nvPr/>
          </p:nvSpPr>
          <p:spPr>
            <a:xfrm>
              <a:off x="3659197" y="3276600"/>
              <a:ext cx="5332403" cy="1447800"/>
            </a:xfrm>
            <a:prstGeom prst="leftArrow">
              <a:avLst>
                <a:gd name="adj1" fmla="val 69440"/>
                <a:gd name="adj2" fmla="val 37688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21879" y="3505200"/>
              <a:ext cx="5180329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                           Internal memory (</a:t>
              </a:r>
              <a:r>
                <a:rPr lang="en-US" b="1" dirty="0" smtClean="0">
                  <a:solidFill>
                    <a:srgbClr val="0070C0"/>
                  </a:solidFill>
                </a:rPr>
                <a:t>RAM)</a:t>
              </a:r>
              <a:r>
                <a:rPr lang="en-US" dirty="0" smtClean="0">
                  <a:solidFill>
                    <a:srgbClr val="0070C0"/>
                  </a:solidFill>
                </a:rPr>
                <a:t>   </a:t>
              </a:r>
              <a:r>
                <a:rPr lang="en-US" dirty="0" smtClean="0"/>
                <a:t> </a:t>
              </a:r>
            </a:p>
            <a:p>
              <a:r>
                <a:rPr lang="en-US" sz="1600" b="1" dirty="0" smtClean="0"/>
                <a:t>size</a:t>
              </a:r>
              <a:r>
                <a:rPr lang="en-US" sz="1600" dirty="0" smtClean="0"/>
                <a:t> = a few GB  (Stores few million bytes/words)</a:t>
              </a:r>
            </a:p>
            <a:p>
              <a:r>
                <a:rPr lang="en-US" sz="1600" b="1" dirty="0" smtClean="0"/>
                <a:t>speed</a:t>
              </a:r>
              <a:r>
                <a:rPr lang="en-US" sz="1600" dirty="0" smtClean="0"/>
                <a:t> = a few GHz(a few </a:t>
              </a:r>
              <a:r>
                <a:rPr lang="en-US" sz="1600" b="1" dirty="0" smtClean="0">
                  <a:solidFill>
                    <a:srgbClr val="7030A0"/>
                  </a:solidFill>
                </a:rPr>
                <a:t>nanoseconds </a:t>
              </a:r>
              <a:r>
                <a:rPr lang="en-US" sz="1600" dirty="0" smtClean="0"/>
                <a:t>to read a byte/word)</a:t>
              </a:r>
              <a:endParaRPr lang="en-US" sz="1600" dirty="0"/>
            </a:p>
          </p:txBody>
        </p:sp>
      </p:grpSp>
      <p:sp>
        <p:nvSpPr>
          <p:cNvPr id="3" name="Up-Down Arrow 2"/>
          <p:cNvSpPr/>
          <p:nvPr/>
        </p:nvSpPr>
        <p:spPr>
          <a:xfrm>
            <a:off x="1981201" y="2895600"/>
            <a:ext cx="304800" cy="608076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/>
          <p:cNvSpPr/>
          <p:nvPr/>
        </p:nvSpPr>
        <p:spPr>
          <a:xfrm>
            <a:off x="1905000" y="4497324"/>
            <a:ext cx="304800" cy="608076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A simplifying assumption for the rest of the </a:t>
            </a:r>
            <a:r>
              <a:rPr lang="en-US" sz="3200" b="1" dirty="0" smtClean="0">
                <a:solidFill>
                  <a:srgbClr val="C00000"/>
                </a:solidFill>
              </a:rPr>
              <a:t>lecture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It  </a:t>
            </a:r>
            <a:r>
              <a:rPr lang="en-US" sz="2400" dirty="0"/>
              <a:t>takes around </a:t>
            </a:r>
            <a:r>
              <a:rPr lang="en-US" sz="2400" dirty="0" smtClean="0"/>
              <a:t>a few </a:t>
            </a:r>
            <a:r>
              <a:rPr lang="en-US" sz="2400" b="1" dirty="0" smtClean="0">
                <a:solidFill>
                  <a:srgbClr val="7030A0"/>
                </a:solidFill>
              </a:rPr>
              <a:t>nanoseconds</a:t>
            </a:r>
            <a:r>
              <a:rPr lang="en-US" sz="2400" dirty="0" smtClean="0"/>
              <a:t> </a:t>
            </a:r>
            <a:r>
              <a:rPr lang="en-US" sz="2400" dirty="0"/>
              <a:t>to execute an instruction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i="1" dirty="0" smtClean="0"/>
              <a:t>(This assumption is </a:t>
            </a:r>
            <a:r>
              <a:rPr lang="en-US" sz="2000" b="1" i="1" u="sng" dirty="0" smtClean="0"/>
              <a:t>well supported </a:t>
            </a:r>
            <a:r>
              <a:rPr lang="en-US" sz="2000" i="1" dirty="0" smtClean="0"/>
              <a:t>by the modern day computers)</a:t>
            </a:r>
            <a:endParaRPr lang="en-US" sz="2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4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1" y="2133600"/>
            <a:ext cx="7772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Efficient Algorithms</a:t>
            </a:r>
            <a:endParaRPr lang="en-US" sz="4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8</a:t>
            </a:fld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3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What is an algorithm ?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Definition</a:t>
            </a:r>
            <a:r>
              <a:rPr lang="en-US" sz="2800" dirty="0" smtClean="0"/>
              <a:t>: </a:t>
            </a:r>
            <a:r>
              <a:rPr lang="en-US" sz="2400" dirty="0" smtClean="0"/>
              <a:t>A </a:t>
            </a:r>
            <a:r>
              <a:rPr lang="en-US" sz="2400" b="1" dirty="0" smtClean="0"/>
              <a:t>finite sequence</a:t>
            </a:r>
            <a:r>
              <a:rPr lang="en-US" sz="2400" dirty="0" smtClean="0"/>
              <a:t> of </a:t>
            </a:r>
            <a:r>
              <a:rPr lang="en-US" sz="2400" b="1" dirty="0" smtClean="0"/>
              <a:t>well defined instructions</a:t>
            </a:r>
            <a:r>
              <a:rPr lang="en-US" sz="2400" dirty="0" smtClean="0"/>
              <a:t> required to solve a given computational problem.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(We shall see more precise definition soon)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8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</TotalTime>
  <Words>1475</Words>
  <Application>Microsoft Office PowerPoint</Application>
  <PresentationFormat>On-screen Show (4:3)</PresentationFormat>
  <Paragraphs>298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Data Structures and Algorithms (CS210A) Semester I – 2014-15</vt:lpstr>
      <vt:lpstr>The website of the course</vt:lpstr>
      <vt:lpstr>Prerequisite of this course</vt:lpstr>
      <vt:lpstr>Recall your JEE preparation days</vt:lpstr>
      <vt:lpstr>What is this difference ?</vt:lpstr>
      <vt:lpstr>Let us open your desktop</vt:lpstr>
      <vt:lpstr>A simplifying assumption for the rest of the lecture</vt:lpstr>
      <vt:lpstr>PowerPoint Presentation</vt:lpstr>
      <vt:lpstr>What is an algorithm ?</vt:lpstr>
      <vt:lpstr>PowerPoint Presentation</vt:lpstr>
      <vt:lpstr>Revisiting problems from ESC101</vt:lpstr>
      <vt:lpstr>Problem 1:    Bit-sum-prime numbers</vt:lpstr>
      <vt:lpstr>Problem 2: Fibonacci numbers </vt:lpstr>
      <vt:lpstr>Iterative Algorithm for F(n)</vt:lpstr>
      <vt:lpstr>Recursive algorithm for F(n)</vt:lpstr>
      <vt:lpstr>Problem 2: Fibonacci numbers </vt:lpstr>
      <vt:lpstr>Problem 3:    Subset-sum problem</vt:lpstr>
      <vt:lpstr>Problem 4:    Sorting </vt:lpstr>
      <vt:lpstr>How to design efficient algorithm for a problem ? </vt:lpstr>
      <vt:lpstr>Summary of Algorithms</vt:lpstr>
      <vt:lpstr>PowerPoint Presentation</vt:lpstr>
      <vt:lpstr>An Example </vt:lpstr>
      <vt:lpstr>Aim of data structure ?</vt:lpstr>
      <vt:lpstr>Range-Minima Problem</vt:lpstr>
      <vt:lpstr>Range-Minima Problem</vt:lpstr>
      <vt:lpstr>Range-Minima Problem</vt:lpstr>
      <vt:lpstr>Range-Minima Problem</vt:lpstr>
      <vt:lpstr>Range-Minima Problem</vt:lpstr>
      <vt:lpstr>Range-Minima Problem</vt:lpstr>
      <vt:lpstr>Data structures to be covered in this course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361</cp:revision>
  <dcterms:created xsi:type="dcterms:W3CDTF">2011-12-03T04:13:03Z</dcterms:created>
  <dcterms:modified xsi:type="dcterms:W3CDTF">2014-07-30T10:01:28Z</dcterms:modified>
</cp:coreProperties>
</file>