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0" r:id="rId2"/>
    <p:sldId id="527" r:id="rId3"/>
    <p:sldId id="511" r:id="rId4"/>
    <p:sldId id="538" r:id="rId5"/>
    <p:sldId id="548" r:id="rId6"/>
    <p:sldId id="542" r:id="rId7"/>
    <p:sldId id="544" r:id="rId8"/>
    <p:sldId id="545" r:id="rId9"/>
    <p:sldId id="559" r:id="rId10"/>
    <p:sldId id="573" r:id="rId11"/>
    <p:sldId id="574" r:id="rId12"/>
    <p:sldId id="575" r:id="rId13"/>
    <p:sldId id="560" r:id="rId14"/>
    <p:sldId id="561" r:id="rId15"/>
    <p:sldId id="576" r:id="rId16"/>
    <p:sldId id="577" r:id="rId17"/>
    <p:sldId id="563" r:id="rId18"/>
    <p:sldId id="564" r:id="rId19"/>
    <p:sldId id="565" r:id="rId20"/>
    <p:sldId id="578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56" r:id="rId29"/>
    <p:sldId id="579" r:id="rId30"/>
    <p:sldId id="580" r:id="rId31"/>
    <p:sldId id="58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76" autoAdjust="0"/>
  </p:normalViewPr>
  <p:slideViewPr>
    <p:cSldViewPr>
      <p:cViewPr>
        <p:scale>
          <a:sx n="85" d="100"/>
          <a:sy n="85" d="100"/>
        </p:scale>
        <p:origin x="-4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10: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 smtClean="0">
                <a:solidFill>
                  <a:srgbClr val="7030A0"/>
                </a:solidFill>
              </a:rPr>
              <a:t>Complete algorithm using stack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Two interesting problems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914400"/>
            <a:ext cx="2123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0017 -0.12685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9" grpId="0"/>
      <p:bldP spid="11" grpId="0"/>
      <p:bldP spid="12" grpId="0"/>
      <p:bldP spid="31" grpId="0"/>
      <p:bldP spid="32" grpId="0"/>
      <p:bldP spid="33" grpId="0"/>
      <p:bldP spid="33" grpId="1"/>
      <p:bldP spid="33" grpId="2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IN" sz="2000" dirty="0"/>
                      <m:t>’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’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157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     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"    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58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7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6666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5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7030A0"/>
                </a:solidFill>
              </a:rPr>
              <a:t>simple</a:t>
            </a:r>
            <a:r>
              <a:rPr lang="en-US" sz="3600" dirty="0" smtClean="0"/>
              <a:t>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 (  </a:t>
            </a:r>
            <a:r>
              <a:rPr lang="en-US" sz="1800" b="1" dirty="0" smtClean="0">
                <a:solidFill>
                  <a:srgbClr val="FF0000"/>
                </a:solidFill>
              </a:rPr>
              <a:t>? </a:t>
            </a:r>
            <a:r>
              <a:rPr lang="en-US" sz="1800" b="1" dirty="0" smtClean="0"/>
              <a:t> </a:t>
            </a:r>
            <a:r>
              <a:rPr lang="en-US" sz="1800" dirty="0" smtClean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 smtClean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00B050"/>
                </a:solidFill>
              </a:rPr>
              <a:t>          x </a:t>
            </a:r>
            <a:r>
              <a:rPr lang="en-US" sz="1800" dirty="0" smtClean="0"/>
              <a:t>is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operator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 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 smtClean="0"/>
              <a:t>(                ?                         &gt;=                     ?             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FF0000"/>
                </a:solidFill>
              </a:rPr>
              <a:t>O</a:t>
            </a:r>
            <a:r>
              <a:rPr lang="en-US" sz="1800" b="1" dirty="0" smtClean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 smtClean="0">
                <a:solidFill>
                  <a:srgbClr val="00B0F0"/>
                </a:solidFill>
              </a:rPr>
              <a:t>N-stack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apply operator </a:t>
            </a: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place </a:t>
            </a:r>
            <a:r>
              <a:rPr lang="en-US" sz="1400" dirty="0">
                <a:solidFill>
                  <a:schemeClr val="tx1"/>
                </a:solidFill>
              </a:rPr>
              <a:t>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Next step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 smtClean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What do we do whenever we encounter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smtClean="0"/>
              <a:t> in the expression 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Evaluate the expression enclosed by  this parenthesis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b="1" u="sng" dirty="0" smtClean="0"/>
              <a:t>before</a:t>
            </a:r>
            <a:r>
              <a:rPr lang="en-US" sz="1800" dirty="0" smtClean="0"/>
              <a:t> any other operator  currently present in the </a:t>
            </a:r>
            <a:r>
              <a:rPr lang="en-US" sz="1800" dirty="0" smtClean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.   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sz="1800" dirty="0" smtClean="0"/>
              <a:t>So </a:t>
            </a:r>
            <a:r>
              <a:rPr lang="en-US" sz="1800" dirty="0"/>
              <a:t>w</a:t>
            </a:r>
            <a:r>
              <a:rPr lang="en-US" sz="1800" dirty="0" smtClean="0"/>
              <a:t>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into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1</a:t>
            </a:r>
            <a:r>
              <a:rPr lang="en-US" sz="1800" dirty="0" smtClean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</a:t>
            </a:r>
            <a:r>
              <a:rPr lang="en-US" sz="1800" dirty="0"/>
              <a:t>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What needs to be done when 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is at the top of the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 at the top of the stack should act as an </a:t>
            </a:r>
            <a:r>
              <a:rPr lang="en-US" sz="1800" i="1" dirty="0" smtClean="0"/>
              <a:t>artificial bottom </a:t>
            </a:r>
            <a:r>
              <a:rPr lang="en-US" sz="1800" dirty="0" smtClean="0"/>
              <a:t>of the </a:t>
            </a:r>
            <a:r>
              <a:rPr lang="en-US" sz="1800" dirty="0" smtClean="0">
                <a:solidFill>
                  <a:srgbClr val="FF0000"/>
                </a:solidFill>
              </a:rPr>
              <a:t>O-stack</a:t>
            </a:r>
            <a:r>
              <a:rPr lang="en-US" sz="1800" dirty="0" smtClean="0"/>
              <a:t> .</a:t>
            </a:r>
          </a:p>
          <a:p>
            <a:pPr>
              <a:buFont typeface="Wingdings"/>
              <a:buChar char="è"/>
            </a:pPr>
            <a:r>
              <a:rPr lang="en-US" sz="1800" dirty="0" smtClean="0"/>
              <a:t>every other operator that follows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  <a:r>
              <a:rPr lang="en-US" sz="1800" dirty="0" smtClean="0"/>
              <a:t>should be allowed to sit on the top of </a:t>
            </a:r>
            <a:r>
              <a:rPr lang="en-US" sz="1800" dirty="0" smtClean="0">
                <a:solidFill>
                  <a:srgbClr val="FF0000"/>
                </a:solidFill>
              </a:rPr>
              <a:t>( </a:t>
            </a:r>
            <a:r>
              <a:rPr lang="en-US" sz="1800" dirty="0"/>
              <a:t>i</a:t>
            </a:r>
            <a:r>
              <a:rPr lang="en-US" sz="1800" dirty="0" smtClean="0"/>
              <a:t>n the stack 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 2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rgbClr val="7030A0"/>
                </a:solidFill>
              </a:rPr>
              <a:t>:  </a:t>
            </a:r>
            <a:r>
              <a:rPr lang="en-US" sz="1800" dirty="0" smtClean="0"/>
              <a:t>while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b="1" dirty="0"/>
              <a:t>is inside the stack</a:t>
            </a:r>
            <a:r>
              <a:rPr lang="en-US" sz="1800" dirty="0"/>
              <a:t>, it must have </a:t>
            </a:r>
            <a:r>
              <a:rPr lang="en-US" sz="1800" b="1" u="sng" dirty="0"/>
              <a:t>less priority </a:t>
            </a:r>
            <a:r>
              <a:rPr lang="en-US" sz="1800" dirty="0"/>
              <a:t>than every other operator that follows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 smtClean="0"/>
              <a:t>Take a pause for a few minutes to realize </a:t>
            </a:r>
            <a:r>
              <a:rPr lang="en-US" sz="2400" b="1" dirty="0" smtClean="0">
                <a:solidFill>
                  <a:srgbClr val="00B050"/>
                </a:solidFill>
              </a:rPr>
              <a:t>surprisingly </a:t>
            </a:r>
            <a:r>
              <a:rPr lang="en-US" sz="2400" b="1" dirty="0" smtClean="0"/>
              <a:t>that </a:t>
            </a: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contradicting</a:t>
            </a:r>
            <a:r>
              <a:rPr lang="en-US" sz="2400" b="1" dirty="0" smtClean="0"/>
              <a:t> requirements for the priority of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 </a:t>
            </a:r>
          </a:p>
          <a:p>
            <a:pPr marL="0" indent="0" algn="ctr">
              <a:buNone/>
            </a:pPr>
            <a:r>
              <a:rPr lang="en-US" sz="2400" b="1" dirty="0" smtClean="0"/>
              <a:t>in fact hints at a </a:t>
            </a:r>
            <a:r>
              <a:rPr lang="en-US" sz="2400" b="1" dirty="0" smtClean="0">
                <a:solidFill>
                  <a:srgbClr val="7030A0"/>
                </a:solidFill>
              </a:rPr>
              <a:t>suitable solution </a:t>
            </a:r>
            <a:r>
              <a:rPr lang="en-US" sz="2400" b="1" dirty="0" smtClean="0"/>
              <a:t>for handling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</a:t>
            </a:r>
            <a:r>
              <a:rPr lang="en-US" sz="3600" b="1" dirty="0" smtClean="0"/>
              <a:t>?</a:t>
            </a:r>
            <a:br>
              <a:rPr lang="en-US" sz="3600" b="1" dirty="0" smtClean="0"/>
            </a:br>
            <a:r>
              <a:rPr lang="en-US" sz="2400" dirty="0"/>
              <a:t>Using two </a:t>
            </a:r>
            <a:r>
              <a:rPr lang="en-US" sz="2400" b="1" dirty="0" smtClean="0">
                <a:solidFill>
                  <a:srgbClr val="C00000"/>
                </a:solidFill>
              </a:rPr>
              <a:t>types</a:t>
            </a:r>
            <a:r>
              <a:rPr lang="en-US" sz="2400" dirty="0" smtClean="0"/>
              <a:t> </a:t>
            </a:r>
            <a:r>
              <a:rPr lang="en-US" sz="2400" dirty="0"/>
              <a:t>of priorities of each </a:t>
            </a:r>
            <a:r>
              <a:rPr lang="en-US" sz="2400" dirty="0" smtClean="0"/>
              <a:t>operator </a:t>
            </a:r>
            <a:r>
              <a:rPr lang="en-US" sz="2400" dirty="0">
                <a:solidFill>
                  <a:srgbClr val="C00000"/>
                </a:solidFill>
              </a:rPr>
              <a:t>●</a:t>
            </a:r>
            <a:r>
              <a:rPr lang="en-US" sz="2400" dirty="0" smtClean="0"/>
              <a:t>.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r>
              <a:rPr lang="en-US" sz="1800" dirty="0" smtClean="0"/>
              <a:t>when it is inside the stack.</a:t>
            </a:r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  <a:r>
              <a:rPr lang="en-US" sz="1800" dirty="0" smtClean="0"/>
              <a:t>when it is encountered in the expression.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 rot="10800000">
            <a:off x="6310884" y="3352800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4343400" y="32766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343087" y="300406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  <p:bldP spid="3" grpId="0" animBg="1"/>
      <p:bldP spid="29" grpId="0" animBg="1"/>
      <p:bldP spid="30" grpId="0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r>
              <a:rPr lang="en-US" sz="2400" dirty="0"/>
              <a:t>Using two </a:t>
            </a:r>
            <a:r>
              <a:rPr lang="en-US" sz="2400" b="1" dirty="0">
                <a:solidFill>
                  <a:srgbClr val="C00000"/>
                </a:solidFill>
              </a:rPr>
              <a:t>types</a:t>
            </a:r>
            <a:r>
              <a:rPr lang="en-US" sz="2400" dirty="0"/>
              <a:t> of priorities of each operator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56611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24185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2512" y="5562600"/>
            <a:ext cx="56412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Does it take care of nested parentheses ? Check it yourself.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2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Quick Recap</a:t>
            </a:r>
            <a:r>
              <a:rPr lang="en-US" b="1" dirty="0" smtClean="0"/>
              <a:t> of last lecture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parentheses</a:t>
            </a:r>
            <a:r>
              <a:rPr lang="en-US" sz="3600" b="1" dirty="0" smtClean="0"/>
              <a:t>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   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5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0070C0"/>
                </a:solidFill>
              </a:rPr>
              <a:t>6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Question:</a:t>
            </a:r>
            <a:r>
              <a:rPr lang="en-US" sz="1800" dirty="0" smtClean="0"/>
              <a:t> What needs to be done whenever we encounter 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/>
              <a:t>in the expression ?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Keep </a:t>
            </a:r>
            <a:r>
              <a:rPr lang="en-US" sz="1800" b="1" dirty="0"/>
              <a:t>popping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/>
              <a:t>and </a:t>
            </a:r>
            <a:r>
              <a:rPr lang="en-US" sz="1800" dirty="0" smtClean="0"/>
              <a:t>evaluating </a:t>
            </a:r>
            <a:r>
              <a:rPr lang="en-US" sz="1800" dirty="0"/>
              <a:t>the operators until we </a:t>
            </a:r>
            <a:r>
              <a:rPr lang="en-US" sz="1800" dirty="0" smtClean="0"/>
              <a:t>get its </a:t>
            </a:r>
            <a:r>
              <a:rPr lang="en-US" sz="1800" dirty="0"/>
              <a:t>matching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algorithm generalized to handle </a:t>
            </a:r>
            <a:r>
              <a:rPr lang="en-US" sz="3200" b="1" dirty="0" smtClean="0">
                <a:solidFill>
                  <a:srgbClr val="7030A0"/>
                </a:solidFill>
              </a:rPr>
              <a:t>parentheses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smtClean="0"/>
              <a:t>(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r>
              <a:rPr lang="en-US" sz="1800" dirty="0" smtClean="0"/>
              <a:t>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      //</a:t>
            </a:r>
            <a:r>
              <a:rPr lang="en-US" sz="1800" dirty="0"/>
              <a:t>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otherwise   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InsideStackPriority</a:t>
            </a:r>
            <a:r>
              <a:rPr lang="en-US" sz="1800" dirty="0" smtClean="0"/>
              <a:t>(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)) </a:t>
            </a:r>
            <a:r>
              <a:rPr lang="en-US" sz="1800" dirty="0"/>
              <a:t>&gt;=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Practice </a:t>
            </a:r>
            <a:r>
              <a:rPr lang="en-US" sz="3600" b="1" dirty="0" smtClean="0">
                <a:solidFill>
                  <a:srgbClr val="7030A0"/>
                </a:solidFill>
              </a:rPr>
              <a:t>exercise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Execute </a:t>
            </a:r>
            <a:r>
              <a:rPr lang="en-US" sz="2400" dirty="0"/>
              <a:t>the </a:t>
            </a:r>
            <a:r>
              <a:rPr lang="en-US" sz="2400" dirty="0" smtClean="0"/>
              <a:t>algorithm </a:t>
            </a:r>
            <a:r>
              <a:rPr lang="en-US" sz="2400" dirty="0"/>
              <a:t>on 3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*((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/>
              <a:t>6*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smtClean="0"/>
              <a:t>3+4</a:t>
            </a:r>
            <a:r>
              <a:rPr lang="en-US" sz="2400" dirty="0" smtClean="0">
                <a:solidFill>
                  <a:srgbClr val="C00000"/>
                </a:solidFill>
              </a:rPr>
              <a:t>)))^</a:t>
            </a:r>
            <a:r>
              <a:rPr lang="en-US" sz="2400" dirty="0" smtClean="0"/>
              <a:t>2 </a:t>
            </a:r>
            <a:r>
              <a:rPr lang="en-US" sz="2400" dirty="0"/>
              <a:t>and convince yourself through proper reasoning that the algorithm </a:t>
            </a:r>
            <a:r>
              <a:rPr lang="en-US" sz="2400" dirty="0" smtClean="0"/>
              <a:t>handles parentheses </a:t>
            </a:r>
            <a:r>
              <a:rPr lang="en-US" sz="2400" dirty="0"/>
              <a:t>suitably.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 smtClean="0">
                <a:solidFill>
                  <a:srgbClr val="7030A0"/>
                </a:solidFill>
              </a:rPr>
              <a:t>associativity </a:t>
            </a:r>
            <a:r>
              <a:rPr lang="en-US" sz="3600" b="1" dirty="0" smtClean="0"/>
              <a:t>of operators </a:t>
            </a:r>
            <a:r>
              <a:rPr lang="en-US" sz="3600" b="1" dirty="0"/>
              <a:t>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Associativity</a:t>
            </a:r>
            <a:r>
              <a:rPr lang="en-US" sz="3600" b="1" dirty="0" smtClean="0"/>
              <a:t> of arithmetic operators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Left associative operators : 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 ,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,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</a:p>
          <a:p>
            <a:r>
              <a:rPr lang="en-US" sz="2000" dirty="0" err="1" smtClean="0"/>
              <a:t>a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b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c</a:t>
            </a:r>
            <a:r>
              <a:rPr lang="en-US" sz="2000" dirty="0" smtClean="0"/>
              <a:t> = (</a:t>
            </a:r>
            <a:r>
              <a:rPr lang="en-US" sz="2000" dirty="0" err="1" smtClean="0"/>
              <a:t>a</a:t>
            </a:r>
            <a:r>
              <a:rPr lang="en-US" sz="2000" b="1" dirty="0" err="1" smtClean="0">
                <a:solidFill>
                  <a:srgbClr val="C00000"/>
                </a:solidFill>
              </a:rPr>
              <a:t>+</a:t>
            </a:r>
            <a:r>
              <a:rPr lang="en-US" sz="2000" dirty="0" err="1" smtClean="0"/>
              <a:t>b</a:t>
            </a:r>
            <a:r>
              <a:rPr lang="en-US" sz="2000" dirty="0" smtClean="0"/>
              <a:t>)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c  = (a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c = (a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a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c  = (a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b)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c 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Right </a:t>
            </a:r>
            <a:r>
              <a:rPr lang="en-US" sz="2000" b="1" dirty="0"/>
              <a:t>a</a:t>
            </a:r>
            <a:r>
              <a:rPr lang="en-US" sz="2000" b="1" dirty="0" smtClean="0"/>
              <a:t>ssociative operators:  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</a:p>
          <a:p>
            <a:r>
              <a:rPr lang="en-US" sz="2000" dirty="0" smtClean="0"/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 = 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(3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2) = 512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we </a:t>
            </a:r>
            <a:r>
              <a:rPr lang="en-US" sz="2000" dirty="0" smtClean="0"/>
              <a:t>need is the following: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B050"/>
                </a:solidFill>
              </a:rPr>
              <a:t>^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current operator </a:t>
            </a:r>
            <a:r>
              <a:rPr lang="en-US" sz="2000" dirty="0" smtClean="0"/>
              <a:t>of the expression,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on </a:t>
            </a:r>
            <a:r>
              <a:rPr lang="en-US" sz="2000" b="1" dirty="0" smtClean="0"/>
              <a:t>top of stack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then </a:t>
            </a:r>
            <a:r>
              <a:rPr lang="en-US" sz="2000" b="1" dirty="0" smtClean="0">
                <a:solidFill>
                  <a:srgbClr val="00B050"/>
                </a:solidFill>
              </a:rPr>
              <a:t>^ </a:t>
            </a:r>
            <a:r>
              <a:rPr lang="en-US" sz="2000" dirty="0" smtClean="0"/>
              <a:t>should be evaluated before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dirty="0" smtClean="0"/>
              <a:t>.</a:t>
            </a:r>
          </a:p>
          <a:p>
            <a:pPr marL="0" indent="0" algn="ctr">
              <a:buNone/>
            </a:pPr>
            <a:r>
              <a:rPr lang="en-US" sz="2000" dirty="0" smtClean="0"/>
              <a:t>How to </a:t>
            </a:r>
            <a:r>
              <a:rPr lang="en-US" sz="2000" dirty="0" smtClean="0"/>
              <a:t>incorporate</a:t>
            </a:r>
            <a:r>
              <a:rPr lang="en-US" sz="2000" dirty="0" smtClean="0"/>
              <a:t> it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133600"/>
            <a:ext cx="41720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We have already handled left associativity </a:t>
            </a:r>
          </a:p>
          <a:p>
            <a:r>
              <a:rPr lang="en-US" dirty="0" smtClean="0"/>
              <a:t>in our algorithm.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9059" y="3593068"/>
            <a:ext cx="34057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 to handle right associativity 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486400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with the </a:t>
            </a:r>
            <a:r>
              <a:rPr lang="en-US" b="1" dirty="0" smtClean="0"/>
              <a:t>priorities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</a:t>
            </a:r>
            <a:r>
              <a:rPr lang="en-US" sz="3200" b="1" dirty="0" smtClean="0"/>
              <a:t>associativity of operators </a:t>
            </a:r>
            <a:r>
              <a:rPr lang="en-US" sz="3200" b="1" dirty="0"/>
              <a:t>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</a:t>
            </a:r>
            <a:r>
              <a:rPr lang="en-US" sz="2000" dirty="0" smtClean="0"/>
              <a:t>each </a:t>
            </a:r>
            <a:r>
              <a:rPr lang="en-US" sz="2000" b="1" dirty="0" smtClean="0"/>
              <a:t>right associative </a:t>
            </a:r>
            <a:r>
              <a:rPr lang="en-US" sz="2000" dirty="0"/>
              <a:t>operator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101791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7030A0"/>
                </a:solidFill>
              </a:rPr>
              <a:t>general </a:t>
            </a:r>
            <a:r>
              <a:rPr lang="en-US" sz="3200" dirty="0" smtClean="0"/>
              <a:t>Algorithm</a:t>
            </a:r>
            <a:br>
              <a:rPr lang="en-US" sz="3200" dirty="0" smtClean="0"/>
            </a:br>
            <a:r>
              <a:rPr lang="en-US" sz="2400" dirty="0" smtClean="0"/>
              <a:t>It is the same as the algorithm to handle parentheses :-)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While</a:t>
            </a:r>
            <a:r>
              <a:rPr lang="en-US" sz="1800" dirty="0" smtClean="0"/>
              <a:t> </a:t>
            </a:r>
            <a:r>
              <a:rPr lang="en-US" sz="1800" dirty="0" smtClean="0"/>
              <a:t>(   </a:t>
            </a:r>
            <a:r>
              <a:rPr lang="en-US" sz="1800" dirty="0" smtClean="0">
                <a:solidFill>
                  <a:srgbClr val="C00000"/>
                </a:solidFill>
              </a:rPr>
              <a:t>? </a:t>
            </a:r>
            <a:r>
              <a:rPr lang="en-US" sz="1800" dirty="0" smtClean="0"/>
              <a:t>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dirty="0" err="1" smtClean="0"/>
              <a:t>next_token</a:t>
            </a:r>
            <a:r>
              <a:rPr lang="en-US" sz="1800" dirty="0" smtClean="0"/>
              <a:t>();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  Cases: 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 smtClean="0">
                <a:solidFill>
                  <a:srgbClr val="00B0F0"/>
                </a:solidFill>
              </a:rPr>
              <a:t>number</a:t>
            </a:r>
            <a:r>
              <a:rPr lang="en-US" sz="1800" dirty="0" smtClean="0"/>
              <a:t> :      </a:t>
            </a:r>
            <a:r>
              <a:rPr lang="en-US" sz="1800" b="1" dirty="0" smtClean="0"/>
              <a:t>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00B0F0"/>
                </a:solidFill>
              </a:rPr>
              <a:t>N</a:t>
            </a:r>
            <a:r>
              <a:rPr lang="en-US" sz="1800" b="1" dirty="0" smtClean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is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             :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      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</a:t>
            </a:r>
            <a:r>
              <a:rPr lang="en-US" sz="1800" dirty="0" smtClean="0"/>
              <a:t>&lt;&gt; </a:t>
            </a:r>
            <a:r>
              <a:rPr lang="en-US" sz="1800" b="1" dirty="0" smtClean="0">
                <a:solidFill>
                  <a:srgbClr val="FF0000"/>
                </a:solidFill>
              </a:rPr>
              <a:t>(     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{    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</a:t>
            </a:r>
            <a:r>
              <a:rPr lang="en-US" sz="1800" dirty="0" smtClean="0"/>
              <a:t>        }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);       //popping the matching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otherwise   :</a:t>
            </a:r>
            <a:r>
              <a:rPr lang="en-US" sz="1800" b="1" dirty="0" smtClean="0"/>
              <a:t>         while</a:t>
            </a:r>
            <a:r>
              <a:rPr lang="en-US" sz="1800" dirty="0" smtClean="0"/>
              <a:t>(</a:t>
            </a:r>
            <a:r>
              <a:rPr lang="en-US" sz="1400" b="1" dirty="0" err="1" smtClean="0">
                <a:solidFill>
                  <a:srgbClr val="7030A0"/>
                </a:solidFill>
              </a:rPr>
              <a:t>InsideStackPriority</a:t>
            </a:r>
            <a:r>
              <a:rPr lang="en-US" sz="1800" dirty="0" smtClean="0"/>
              <a:t>(</a:t>
            </a:r>
            <a:r>
              <a:rPr lang="en-US" sz="1800" b="1" dirty="0" smtClean="0"/>
              <a:t>TOP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)) </a:t>
            </a:r>
            <a:r>
              <a:rPr lang="en-US" sz="1800" dirty="0"/>
              <a:t>&gt;=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smtClean="0">
                <a:sym typeface="Wingdings" pitchFamily="2" charset="2"/>
              </a:rPr>
              <a:t></a:t>
            </a:r>
            <a:r>
              <a:rPr lang="en-US" sz="1800" dirty="0" smtClean="0"/>
              <a:t> </a:t>
            </a:r>
            <a:r>
              <a:rPr lang="en-US" sz="1800" b="1" dirty="0" smtClean="0"/>
              <a:t>Pop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</a:t>
            </a:r>
            <a:r>
              <a:rPr lang="en-US" sz="1800" dirty="0" smtClean="0"/>
              <a:t>                              </a:t>
            </a:r>
            <a:r>
              <a:rPr lang="en-US" sz="1800" b="1" dirty="0" smtClean="0"/>
              <a:t>Execute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}</a:t>
            </a:r>
          </a:p>
          <a:p>
            <a:pPr marL="0" indent="0">
              <a:buNone/>
            </a:pPr>
            <a:r>
              <a:rPr lang="en-US" sz="1800" b="1" dirty="0" smtClean="0"/>
              <a:t>                                     Push</a:t>
            </a:r>
            <a:r>
              <a:rPr lang="en-US" sz="1800" dirty="0" smtClean="0"/>
              <a:t>(</a:t>
            </a:r>
            <a:r>
              <a:rPr lang="en-US" sz="1800" b="1" dirty="0" err="1" smtClean="0">
                <a:solidFill>
                  <a:srgbClr val="00B050"/>
                </a:solidFill>
              </a:rPr>
              <a:t>x</a:t>
            </a:r>
            <a:r>
              <a:rPr lang="en-US" sz="1800" dirty="0" err="1" smtClean="0"/>
              <a:t>,</a:t>
            </a:r>
            <a:r>
              <a:rPr lang="en-US" sz="1800" b="1" dirty="0" err="1" smtClean="0">
                <a:solidFill>
                  <a:srgbClr val="C00000"/>
                </a:solidFill>
              </a:rPr>
              <a:t>O</a:t>
            </a:r>
            <a:r>
              <a:rPr lang="en-US" sz="1800" b="1" dirty="0" smtClean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Homeworks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*((</a:t>
            </a:r>
            <a:r>
              <a:rPr lang="en-US" sz="2000" dirty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)^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)/</a:t>
            </a:r>
            <a:r>
              <a:rPr lang="en-US" sz="2000" dirty="0" smtClean="0"/>
              <a:t>2 and convince yourself through proper reasoning that the algorithm handles nested parentheses suitably.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Execute the general algorithm on 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3 and convince yourself through proper reasoning that the algorithm takes into account the right associativity of operator 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. 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Our simple (as well as general) algorithm does not consider the case when the </a:t>
            </a:r>
            <a:r>
              <a:rPr lang="en-US" sz="2000" dirty="0" smtClean="0">
                <a:solidFill>
                  <a:srgbClr val="C00000"/>
                </a:solidFill>
              </a:rPr>
              <a:t>O-stack</a:t>
            </a:r>
            <a:r>
              <a:rPr lang="en-US" sz="2000" dirty="0" smtClean="0"/>
              <a:t> is empty. How can you take care of this small technical thing without changing the </a:t>
            </a:r>
            <a:r>
              <a:rPr lang="en-US" sz="2000" b="1" dirty="0" smtClean="0"/>
              <a:t>while</a:t>
            </a:r>
            <a:r>
              <a:rPr lang="en-US" sz="2000" dirty="0" smtClean="0"/>
              <a:t> loop of the algorithm ?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Hint:</a:t>
            </a:r>
            <a:r>
              <a:rPr lang="en-US" sz="1800" dirty="0" smtClean="0"/>
              <a:t> Introduce a new operator </a:t>
            </a:r>
            <a:r>
              <a:rPr lang="en-US" sz="1800" dirty="0" smtClean="0">
                <a:solidFill>
                  <a:srgbClr val="C00000"/>
                </a:solidFill>
              </a:rPr>
              <a:t>$</a:t>
            </a:r>
            <a:r>
              <a:rPr lang="en-US" sz="1800" dirty="0" smtClean="0"/>
              <a:t> with both its priorities -1 and push it into </a:t>
            </a:r>
            <a:r>
              <a:rPr lang="en-US" sz="1800" b="1" dirty="0" smtClean="0">
                <a:solidFill>
                  <a:srgbClr val="C00000"/>
                </a:solidFill>
              </a:rPr>
              <a:t>O-stack</a:t>
            </a:r>
            <a:r>
              <a:rPr lang="en-US" sz="1800" dirty="0" smtClean="0"/>
              <a:t> before the </a:t>
            </a:r>
            <a:r>
              <a:rPr lang="en-US" sz="1800" b="1" dirty="0" smtClean="0"/>
              <a:t>while</a:t>
            </a:r>
            <a:r>
              <a:rPr lang="en-US" sz="1800" dirty="0" smtClean="0"/>
              <a:t> loop.</a:t>
            </a:r>
          </a:p>
          <a:p>
            <a:pPr marL="457200" indent="-457200">
              <a:buAutoNum type="arabicPeriod" startAt="4"/>
            </a:pPr>
            <a:r>
              <a:rPr lang="en-US" sz="2000" dirty="0" smtClean="0"/>
              <a:t>How to take care of the </a:t>
            </a:r>
            <a:r>
              <a:rPr lang="en-US" sz="2000" u="sng" dirty="0" smtClean="0"/>
              <a:t>end</a:t>
            </a:r>
            <a:r>
              <a:rPr lang="en-US" sz="2000" dirty="0" smtClean="0"/>
              <a:t> of the expression 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Hint:</a:t>
            </a:r>
            <a:r>
              <a:rPr lang="en-US" sz="1800" dirty="0"/>
              <a:t> Introduce a new </a:t>
            </a:r>
            <a:r>
              <a:rPr lang="en-US" sz="1800" dirty="0" smtClean="0"/>
              <a:t>operator symbol </a:t>
            </a:r>
            <a:r>
              <a:rPr lang="en-US" sz="1800" dirty="0" smtClean="0">
                <a:solidFill>
                  <a:srgbClr val="C00000"/>
                </a:solidFill>
              </a:rPr>
              <a:t>#</a:t>
            </a:r>
            <a:r>
              <a:rPr lang="en-US" sz="1800" dirty="0" smtClean="0"/>
              <a:t> so that upon seeing </a:t>
            </a:r>
            <a:r>
              <a:rPr lang="en-US" sz="1800" dirty="0" smtClean="0">
                <a:solidFill>
                  <a:srgbClr val="FF0000"/>
                </a:solidFill>
              </a:rPr>
              <a:t>#</a:t>
            </a:r>
            <a:r>
              <a:rPr lang="en-US" sz="1800" dirty="0" smtClean="0"/>
              <a:t>, we do very much like what we do on seeing 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8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Proof of </a:t>
            </a:r>
            <a:r>
              <a:rPr lang="en-US" sz="3200" b="1" dirty="0" smtClean="0"/>
              <a:t>correctness of </a:t>
            </a:r>
            <a:r>
              <a:rPr lang="en-US" sz="3200" b="1" dirty="0" smtClean="0">
                <a:solidFill>
                  <a:srgbClr val="7030A0"/>
                </a:solidFill>
              </a:rPr>
              <a:t>iterative algorithms</a:t>
            </a:r>
            <a:endParaRPr lang="en-IN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Computing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sum of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positive integers.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Computing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maximum-sum </a:t>
                </a:r>
                <a:r>
                  <a:rPr lang="en-US" sz="2400" b="1" dirty="0" err="1" smtClean="0">
                    <a:solidFill>
                      <a:srgbClr val="7030A0"/>
                    </a:solidFill>
                  </a:rPr>
                  <a:t>subarray</a:t>
                </a:r>
                <a:r>
                  <a:rPr lang="en-US" sz="2400" dirty="0" smtClean="0"/>
                  <a:t>.</a:t>
                </a:r>
              </a:p>
              <a:p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Local Minima </a:t>
                </a:r>
                <a:r>
                  <a:rPr lang="en-US" sz="2400" dirty="0" smtClean="0"/>
                  <a:t>in an array.</a:t>
                </a:r>
              </a:p>
              <a:p>
                <a:endParaRPr lang="en-US" sz="2400" dirty="0" smtClean="0">
                  <a:solidFill>
                    <a:srgbClr val="7030A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Binary search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b="1" dirty="0" smtClean="0"/>
                  <a:t>Fully internalize these proofs.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Two interesting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Applications of </a:t>
            </a:r>
            <a:r>
              <a:rPr lang="en-US" b="1" dirty="0" smtClean="0">
                <a:solidFill>
                  <a:schemeClr val="tx1"/>
                </a:solidFill>
              </a:rPr>
              <a:t>simple data structures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tack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</a:t>
            </a:r>
          </a:p>
          <a:p>
            <a:pPr marL="0" indent="0">
              <a:buNone/>
            </a:pPr>
            <a:r>
              <a:rPr lang="en-US" sz="2000" dirty="0" smtClean="0"/>
              <a:t>where all operations (insertion, deletion, query) 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</a:t>
            </a:r>
          </a:p>
          <a:p>
            <a:pPr marL="0" indent="0">
              <a:buNone/>
            </a:pPr>
            <a:r>
              <a:rPr lang="en-US" sz="2000" dirty="0" smtClean="0"/>
              <a:t>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8 queen problem</a:t>
            </a:r>
            <a:endParaRPr lang="en-US" dirty="0"/>
          </a:p>
        </p:txBody>
      </p:sp>
      <p:sp>
        <p:nvSpPr>
          <p:cNvPr id="129" name="Content Placeholder 1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Place </a:t>
            </a:r>
            <a:r>
              <a:rPr lang="en-US" sz="2000" dirty="0"/>
              <a:t>8</a:t>
            </a:r>
            <a:r>
              <a:rPr lang="en-US" sz="2000" dirty="0" smtClean="0"/>
              <a:t> queens on a chess board so that no two of them attack each other.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743200"/>
            <a:ext cx="3208421" cy="3278442"/>
            <a:chOff x="3733800" y="1752600"/>
            <a:chExt cx="3657600" cy="3657600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3657600" cy="3657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62601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2999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590800" y="2778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49004" y="3159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086100" y="2873744"/>
            <a:ext cx="2628900" cy="190500"/>
            <a:chOff x="3086100" y="2286000"/>
            <a:chExt cx="2628900" cy="190500"/>
          </a:xfrm>
        </p:grpSpPr>
        <p:sp>
          <p:nvSpPr>
            <p:cNvPr id="78" name="Oval 77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105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5245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05100" y="3292844"/>
            <a:ext cx="190500" cy="2628900"/>
            <a:chOff x="2705100" y="2705100"/>
            <a:chExt cx="190500" cy="2628900"/>
          </a:xfrm>
        </p:grpSpPr>
        <p:sp>
          <p:nvSpPr>
            <p:cNvPr id="86" name="Oval 85"/>
            <p:cNvSpPr/>
            <p:nvPr/>
          </p:nvSpPr>
          <p:spPr>
            <a:xfrm>
              <a:off x="2705100" y="2705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7051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086100" y="3254744"/>
            <a:ext cx="2628900" cy="2667000"/>
            <a:chOff x="3086100" y="2667000"/>
            <a:chExt cx="2628900" cy="2667000"/>
          </a:xfrm>
        </p:grpSpPr>
        <p:sp>
          <p:nvSpPr>
            <p:cNvPr id="93" name="Oval 92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054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5245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86200" y="3292844"/>
            <a:ext cx="1828800" cy="190500"/>
            <a:chOff x="3086100" y="2286000"/>
            <a:chExt cx="1828800" cy="190500"/>
          </a:xfrm>
        </p:grpSpPr>
        <p:sp>
          <p:nvSpPr>
            <p:cNvPr id="105" name="Oval 104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43300" y="4054844"/>
            <a:ext cx="190500" cy="1866900"/>
            <a:chOff x="2705100" y="3086100"/>
            <a:chExt cx="190500" cy="1866900"/>
          </a:xfrm>
        </p:grpSpPr>
        <p:sp>
          <p:nvSpPr>
            <p:cNvPr id="114" name="Oval 113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86200" y="3635744"/>
            <a:ext cx="1790700" cy="1828800"/>
            <a:chOff x="3086100" y="2667000"/>
            <a:chExt cx="1790700" cy="1828800"/>
          </a:xfrm>
        </p:grpSpPr>
        <p:sp>
          <p:nvSpPr>
            <p:cNvPr id="121" name="Oval 120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3124200" y="367384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Ribbon 67"/>
          <p:cNvSpPr/>
          <p:nvPr/>
        </p:nvSpPr>
        <p:spPr>
          <a:xfrm>
            <a:off x="5943600" y="3559544"/>
            <a:ext cx="3124200" cy="1752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this sketch/hint,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try to design the complete algorithm  using stack or otherwise.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1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67" grpId="0"/>
      <p:bldP spid="77" grpId="0"/>
      <p:bldP spid="128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Shortest route in a grid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From a cell in the grid, we can move to any of its </a:t>
            </a:r>
            <a:r>
              <a:rPr lang="en-US" sz="2000" u="sng" dirty="0" smtClean="0"/>
              <a:t>neighboring</a:t>
            </a:r>
            <a:r>
              <a:rPr lang="en-US" sz="2000" dirty="0" smtClean="0"/>
              <a:t> cell in one </a:t>
            </a:r>
            <a:r>
              <a:rPr lang="en-US" sz="2000" u="sng" dirty="0" smtClean="0"/>
              <a:t>step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u="sng" dirty="0" smtClean="0"/>
              <a:t>top left corner</a:t>
            </a:r>
            <a:r>
              <a:rPr lang="en-US" sz="2000" dirty="0" smtClean="0"/>
              <a:t>, </a:t>
            </a:r>
            <a:r>
              <a:rPr lang="en-US" sz="2000" b="1" dirty="0" smtClean="0"/>
              <a:t>find shortest route </a:t>
            </a:r>
            <a:r>
              <a:rPr lang="en-US" sz="2000" dirty="0" smtClean="0"/>
              <a:t>to each green cell </a:t>
            </a:r>
            <a:r>
              <a:rPr lang="en-US" sz="2000" u="sng" dirty="0" smtClean="0">
                <a:solidFill>
                  <a:srgbClr val="C00000"/>
                </a:solidFill>
              </a:rPr>
              <a:t>avoiding obstacles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6670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819400"/>
            <a:ext cx="1219200" cy="2840542"/>
            <a:chOff x="2667000" y="2209800"/>
            <a:chExt cx="1219200" cy="284054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2209800"/>
              <a:ext cx="0" cy="2051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67000" y="4261172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0" y="4261172"/>
              <a:ext cx="0" cy="387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667000" y="46482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67000" y="4648200"/>
              <a:ext cx="0" cy="402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91326" y="2819400"/>
            <a:ext cx="2466474" cy="3048000"/>
            <a:chOff x="2791326" y="2209800"/>
            <a:chExt cx="2466474" cy="3048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791326" y="2209800"/>
              <a:ext cx="19330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4400" y="2209800"/>
              <a:ext cx="1" cy="304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24401" y="5257800"/>
              <a:ext cx="380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4648200"/>
              <a:ext cx="1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5402" y="4648200"/>
              <a:ext cx="152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 rot="16200000">
            <a:off x="2576764" y="55766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1585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7432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6888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4387187" y="2485089"/>
                <a:ext cx="217225" cy="2005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Down Ribbon 50"/>
          <p:cNvSpPr/>
          <p:nvPr/>
        </p:nvSpPr>
        <p:spPr>
          <a:xfrm>
            <a:off x="6324600" y="3845086"/>
            <a:ext cx="2743200" cy="9922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this beautiful problem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7" grpId="0" animBg="1"/>
      <p:bldP spid="98" grpId="0" animBg="1"/>
      <p:bldP spid="101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</a:t>
            </a:r>
            <a:r>
              <a:rPr lang="en-US" sz="2000" dirty="0"/>
              <a:t>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</a:t>
            </a:r>
            <a:r>
              <a:rPr lang="en-US" sz="2000" dirty="0" smtClean="0"/>
              <a:t>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/>
              <a:t>+</a:t>
            </a:r>
            <a:r>
              <a:rPr lang="en-US" dirty="0" smtClean="0"/>
              <a:t> 3 </a:t>
            </a:r>
            <a:r>
              <a:rPr lang="en-US" b="1" dirty="0" smtClean="0"/>
              <a:t>*</a:t>
            </a:r>
            <a:r>
              <a:rPr lang="en-US" dirty="0" smtClean="0"/>
              <a:t> 5 </a:t>
            </a:r>
            <a:r>
              <a:rPr lang="en-US" b="1" dirty="0" smtClean="0"/>
              <a:t>^</a:t>
            </a:r>
            <a:r>
              <a:rPr lang="en-US" dirty="0" smtClean="0"/>
              <a:t> 2 </a:t>
            </a:r>
            <a:r>
              <a:rPr lang="en-US" b="1" dirty="0" smtClean="0"/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symbols?   </a:t>
            </a:r>
            <a:r>
              <a:rPr lang="en-US" sz="2000" dirty="0" smtClean="0"/>
              <a:t>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5 </a:t>
            </a:r>
            <a:r>
              <a:rPr lang="en-US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33</a:t>
            </a:r>
            <a:r>
              <a:rPr lang="en-US" sz="2000" dirty="0" smtClean="0"/>
              <a:t>) ?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</a:t>
            </a:r>
            <a:r>
              <a:rPr lang="en-US" sz="2000" dirty="0" smtClean="0"/>
              <a:t>operators</a:t>
            </a:r>
            <a:r>
              <a:rPr lang="en-US" sz="2000" dirty="0"/>
              <a:t>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operands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Overview </a:t>
            </a:r>
            <a:r>
              <a:rPr lang="en-US" sz="4000" b="1" dirty="0" smtClean="0"/>
              <a:t>of our solution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Focusing on a </a:t>
            </a:r>
            <a:r>
              <a:rPr lang="en-US" sz="2400" b="1" dirty="0" smtClean="0">
                <a:solidFill>
                  <a:srgbClr val="7030A0"/>
                </a:solidFill>
              </a:rPr>
              <a:t>simpler version </a:t>
            </a:r>
            <a:r>
              <a:rPr lang="en-US" sz="2400" b="1" dirty="0" smtClean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Expressions </a:t>
            </a:r>
            <a:r>
              <a:rPr lang="en-US" sz="2000" dirty="0" smtClean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Every operator is </a:t>
            </a:r>
            <a:r>
              <a:rPr lang="en-US" sz="2000" dirty="0" smtClean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Solving</a:t>
            </a:r>
            <a:r>
              <a:rPr lang="en-US" sz="2400" b="1" dirty="0" smtClean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Transforming</a:t>
            </a:r>
            <a:r>
              <a:rPr lang="en-US" sz="2400" b="1" dirty="0" smtClean="0"/>
              <a:t> the solution of simpler version to generic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Incorporating precedence</a:t>
            </a:r>
            <a:r>
              <a:rPr lang="en-US" sz="3600" b="1" dirty="0" smtClean="0"/>
              <a:t> </a:t>
            </a:r>
            <a:r>
              <a:rPr lang="en-US" sz="3600" b="1" dirty="0"/>
              <a:t>of </a:t>
            </a:r>
            <a:r>
              <a:rPr lang="en-US" sz="3600" b="1" dirty="0" smtClean="0"/>
              <a:t>operators through </a:t>
            </a:r>
            <a:r>
              <a:rPr lang="en-US" sz="3600" b="1" dirty="0" smtClean="0">
                <a:solidFill>
                  <a:srgbClr val="7030A0"/>
                </a:solidFill>
              </a:rPr>
              <a:t>priority</a:t>
            </a:r>
            <a:r>
              <a:rPr lang="en-US" sz="3600" b="1" dirty="0" smtClean="0"/>
              <a:t> number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: the operator at position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Aim:</a:t>
                </a:r>
                <a:r>
                  <a:rPr lang="en-US" sz="2400" dirty="0" smtClean="0"/>
                  <a:t> T</a:t>
                </a:r>
                <a:r>
                  <a:rPr lang="en-US" sz="2000" dirty="0" smtClean="0"/>
                  <a:t>o determine an order in which to execute the operators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 smtClean="0"/>
                  <a:t> 9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 smtClean="0"/>
                  <a:t> 67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immediately?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 smtClean="0"/>
                  <a:t>if</a:t>
                </a:r>
              </a:p>
              <a:p>
                <a:r>
                  <a:rPr lang="en-US" sz="2000" dirty="0" smtClean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     ??     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r>
                  <a:rPr lang="en-US" sz="2000" dirty="0" smtClean="0"/>
                  <a:t>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of an operator </a:t>
              </a:r>
              <a:r>
                <a:rPr lang="en-US" b="1" u="sng" dirty="0" smtClean="0"/>
                <a:t>does</a:t>
              </a:r>
              <a:r>
                <a:rPr lang="en-US" dirty="0" smtClean="0"/>
                <a:t> matter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keep two stacks: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00B0F0"/>
                  </a:solidFill>
                </a:rPr>
                <a:t>operands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     </a:t>
              </a:r>
              <a:r>
                <a:rPr lang="en-US" b="1" dirty="0" smtClean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 smtClean="0"/>
                <a:t>for </a:t>
              </a:r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triped Right Arrow 4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5866</TotalTime>
  <Words>1807</Words>
  <Application>Microsoft Office PowerPoint</Application>
  <PresentationFormat>On-screen Show (4:3)</PresentationFormat>
  <Paragraphs>360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Structures and Algorithms (CS210A) Semester I – 2014-15</vt:lpstr>
      <vt:lpstr>Quick Recap of last lecture</vt:lpstr>
      <vt:lpstr>Stack: a new data structure</vt:lpstr>
      <vt:lpstr>Evaluation of an arithmetic expression</vt:lpstr>
      <vt:lpstr>Evaluation of an arithmetic expression</vt:lpstr>
      <vt:lpstr>Overview of our solution</vt:lpstr>
      <vt:lpstr>Incorporating precedence of operators through priority number</vt:lpstr>
      <vt:lpstr>Insight into the problem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PowerPoint Presentation</vt:lpstr>
      <vt:lpstr>How to handle parentheses ? Using two types of priorities of each operator ●.</vt:lpstr>
      <vt:lpstr>How to handle parentheses ? Using two types of priorities of each operator.</vt:lpstr>
      <vt:lpstr>How to handle parentheses ?</vt:lpstr>
      <vt:lpstr>The algorithm generalized to handle parentheses</vt:lpstr>
      <vt:lpstr>Practice exercise</vt:lpstr>
      <vt:lpstr>How to handle associativity of operators ? </vt:lpstr>
      <vt:lpstr>Associativity of arithmetic operators  </vt:lpstr>
      <vt:lpstr>How to handle associativity of operators ? Using two types of priorities of each right associative operator.</vt:lpstr>
      <vt:lpstr>The general Algorithm It is the same as the algorithm to handle parentheses :-)</vt:lpstr>
      <vt:lpstr>Homeworks</vt:lpstr>
      <vt:lpstr>Proof of correctness of iterative algorithms</vt:lpstr>
      <vt:lpstr>Two interesting problems</vt:lpstr>
      <vt:lpstr>8 queen problem</vt:lpstr>
      <vt:lpstr>Shortest route in a 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744</cp:revision>
  <dcterms:created xsi:type="dcterms:W3CDTF">2011-12-03T04:13:03Z</dcterms:created>
  <dcterms:modified xsi:type="dcterms:W3CDTF">2014-08-20T12:04:14Z</dcterms:modified>
</cp:coreProperties>
</file>