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613" r:id="rId2"/>
    <p:sldId id="614" r:id="rId3"/>
    <p:sldId id="615" r:id="rId4"/>
    <p:sldId id="617" r:id="rId5"/>
    <p:sldId id="618" r:id="rId6"/>
    <p:sldId id="616" r:id="rId7"/>
    <p:sldId id="573" r:id="rId8"/>
    <p:sldId id="619" r:id="rId9"/>
    <p:sldId id="620" r:id="rId10"/>
    <p:sldId id="621" r:id="rId11"/>
    <p:sldId id="622" r:id="rId12"/>
    <p:sldId id="629" r:id="rId13"/>
    <p:sldId id="630" r:id="rId14"/>
    <p:sldId id="570" r:id="rId15"/>
    <p:sldId id="631" r:id="rId16"/>
    <p:sldId id="571" r:id="rId17"/>
    <p:sldId id="624" r:id="rId18"/>
    <p:sldId id="625" r:id="rId19"/>
    <p:sldId id="626" r:id="rId20"/>
    <p:sldId id="627" r:id="rId21"/>
    <p:sldId id="62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12: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Majority element 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an efficient and practical algorithm 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word RAM model of computation</a:t>
            </a:r>
            <a:r>
              <a:rPr lang="en-US" sz="1800" b="1" dirty="0" smtClean="0">
                <a:solidFill>
                  <a:schemeClr val="tx1"/>
                </a:solidFill>
              </a:rPr>
              <a:t>: further </a:t>
            </a:r>
            <a:r>
              <a:rPr lang="en-US" sz="1800" b="1" u="sng" dirty="0" smtClean="0">
                <a:solidFill>
                  <a:schemeClr val="tx1"/>
                </a:solidFill>
              </a:rPr>
              <a:t>refinements.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2-majority element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u="sng" dirty="0" smtClean="0"/>
                  <a:t>Pair up </a:t>
                </a:r>
                <a:r>
                  <a:rPr lang="en-US" sz="2000" dirty="0" smtClean="0"/>
                  <a:t>the elements;  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Eliminate </a:t>
                </a:r>
                <a:r>
                  <a:rPr lang="en-US" sz="2000" dirty="0" smtClean="0"/>
                  <a:t>all pairs of </a:t>
                </a:r>
                <a:r>
                  <a:rPr lang="en-US" sz="2000" u="sng" dirty="0" smtClean="0"/>
                  <a:t>distinct elements</a:t>
                </a:r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Keep one element </a:t>
                </a:r>
                <a:r>
                  <a:rPr lang="en-US" sz="2000" dirty="0" smtClean="0"/>
                  <a:t>per pair of </a:t>
                </a:r>
                <a:r>
                  <a:rPr lang="en-US" sz="2000" u="sng" dirty="0" smtClean="0"/>
                  <a:t>identical elements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only one element is left.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Verify if the last element is a </a:t>
                </a:r>
                <a:r>
                  <a:rPr lang="en-US" sz="2000" b="1" dirty="0" smtClean="0"/>
                  <a:t>majority</a:t>
                </a:r>
                <a:r>
                  <a:rPr lang="en-US" sz="2000" dirty="0" smtClean="0"/>
                  <a:t> element.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c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+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 smtClean="0"/>
                  <a:t> + …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Extra/working space requiremen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t </a:t>
                </a:r>
                <a:r>
                  <a:rPr lang="en-US" sz="2000" dirty="0" smtClean="0"/>
                  <a:t>(assuming input is</a:t>
                </a:r>
                <a:r>
                  <a:rPr lang="en-US" sz="2000" b="1" dirty="0" smtClean="0"/>
                  <a:t> “read only”</a:t>
                </a:r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1134" y="2069068"/>
            <a:ext cx="373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Take care if the no. of elements is odd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Further restrictions on the problem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Restrictions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We are allowed to make </a:t>
                </a:r>
                <a:r>
                  <a:rPr lang="en-US" sz="2000" u="sng" dirty="0" smtClean="0"/>
                  <a:t>single scan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We have very </a:t>
                </a:r>
                <a:r>
                  <a:rPr lang="en-US" sz="2000" u="sng" dirty="0" smtClean="0"/>
                  <a:t>limited extra space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Real life example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dirty="0" smtClean="0"/>
                  <a:t> numbers stored on hard disk.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RAM</a:t>
                </a:r>
                <a:r>
                  <a:rPr lang="en-US" sz="2000" dirty="0" smtClean="0"/>
                  <a:t> can’t provide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extra (working) </a:t>
                </a:r>
                <a:r>
                  <a:rPr lang="en-US" sz="2000" dirty="0" smtClean="0"/>
                  <a:t>space in this case.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8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57800" y="2514600"/>
            <a:ext cx="3151888" cy="1499175"/>
            <a:chOff x="5257800" y="2514600"/>
            <a:chExt cx="3151888" cy="1499175"/>
          </a:xfrm>
        </p:grpSpPr>
        <p:sp>
          <p:nvSpPr>
            <p:cNvPr id="7" name="Smiley Face 6"/>
            <p:cNvSpPr/>
            <p:nvPr/>
          </p:nvSpPr>
          <p:spPr>
            <a:xfrm>
              <a:off x="6248400" y="25146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3429000"/>
              <a:ext cx="3151888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Our current algorithm doesn’t work</a:t>
              </a:r>
            </a:p>
            <a:p>
              <a:pPr algn="ctr"/>
              <a:r>
                <a:rPr lang="en-US" sz="1600" dirty="0"/>
                <a:t>f</a:t>
              </a:r>
              <a:r>
                <a:rPr lang="en-US" sz="1600" dirty="0" smtClean="0"/>
                <a:t>or this real life example.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4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Designing algorithm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Should we design algorithm from scratch to meet these constraints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No! We should try to adapt or current algorithm to meet these constraints.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>How crucial is pairing of elements in our current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2133600" y="4645152"/>
            <a:ext cx="3810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this question deeply.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Designing algorithm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Insights: </a:t>
            </a:r>
          </a:p>
          <a:p>
            <a:r>
              <a:rPr lang="en-US" sz="2000" dirty="0" smtClean="0"/>
              <a:t>We will never need to keep more than </a:t>
            </a:r>
            <a:r>
              <a:rPr lang="en-US" sz="2000" u="sng" dirty="0" smtClean="0"/>
              <a:t>one</a:t>
            </a:r>
            <a:r>
              <a:rPr lang="en-US" sz="2000" dirty="0" smtClean="0"/>
              <a:t> element.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We need not keep multiple copies of an element explicitly.</a:t>
            </a:r>
          </a:p>
          <a:p>
            <a:endParaRPr lang="en-US" sz="2000" dirty="0"/>
          </a:p>
          <a:p>
            <a:pPr marL="0" indent="0" algn="ctr">
              <a:buNone/>
            </a:pPr>
            <a:endParaRPr lang="en-US" sz="2000" dirty="0" smtClean="0">
              <a:solidFill>
                <a:srgbClr val="006C31"/>
              </a:solidFill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6C31"/>
                </a:solidFill>
              </a:rPr>
              <a:t>Ponder over these insights and make an attempt to design the algorithm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6C31"/>
                </a:solidFill>
              </a:rPr>
              <a:t>before moving ahead </a:t>
            </a:r>
            <a:r>
              <a:rPr lang="en-US" sz="2000" dirty="0" smtClean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 smtClean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51532"/>
              </p:ext>
            </p:extLst>
          </p:nvPr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71600" y="25908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 smtClean="0">
                    <a:solidFill>
                      <a:srgbClr val="0070C0"/>
                    </a:solidFill>
                  </a:rPr>
                  <a:t>   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631134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96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scan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4876800"/>
            <a:ext cx="323813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Just keeping its </a:t>
            </a:r>
            <a:r>
              <a:rPr lang="en-US" b="1" u="sng" dirty="0" smtClean="0"/>
              <a:t>count</a:t>
            </a:r>
            <a:r>
              <a:rPr lang="en-US" dirty="0" smtClean="0"/>
              <a:t> will suffice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191000"/>
            <a:ext cx="53184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Just </a:t>
            </a:r>
            <a:r>
              <a:rPr lang="en-US" b="1" u="sng" dirty="0" smtClean="0"/>
              <a:t>cancel suitably </a:t>
            </a:r>
            <a:r>
              <a:rPr lang="en-US" dirty="0" smtClean="0"/>
              <a:t>whenever encounter two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94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Algorithm for 2-majority element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 smtClean="0"/>
                  <a:t>extra space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Algo-2-majority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{     </a:t>
            </a:r>
            <a:r>
              <a:rPr lang="en-US" sz="2000" b="1" dirty="0" smtClean="0">
                <a:sym typeface="Wingdings" pitchFamily="2" charset="2"/>
              </a:rPr>
              <a:t> if </a:t>
            </a:r>
            <a:r>
              <a:rPr lang="en-US" sz="2000" dirty="0" smtClean="0">
                <a:sym typeface="Wingdings" pitchFamily="2" charset="2"/>
              </a:rPr>
              <a:t>(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  </a:t>
            </a:r>
            <a:r>
              <a:rPr lang="en-US" sz="2000" dirty="0" smtClean="0">
                <a:sym typeface="Wingdings" pitchFamily="2" charset="2"/>
              </a:rPr>
              <a:t>){        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sz="2000" dirty="0" smtClean="0">
                <a:sym typeface="Wingdings" pitchFamily="2" charset="2"/>
              </a:rPr>
              <a:t>        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    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sz="2000" dirty="0" smtClean="0">
                <a:sym typeface="Wingdings" pitchFamily="2" charset="2"/>
              </a:rPr>
              <a:t>         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</a:t>
            </a:r>
            <a:r>
              <a:rPr lang="en-US" sz="2000" b="1" dirty="0" smtClean="0">
                <a:sym typeface="Wingdings" pitchFamily="2" charset="2"/>
              </a:rPr>
              <a:t>else if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&lt;&gt;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])                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sz="2000" dirty="0" smtClean="0">
                <a:sym typeface="Wingdings" pitchFamily="2" charset="2"/>
              </a:rPr>
              <a:t>                    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</a:t>
            </a:r>
            <a:r>
              <a:rPr lang="en-US" sz="2000" b="1" dirty="0" smtClean="0">
                <a:sym typeface="Wingdings" pitchFamily="2" charset="2"/>
              </a:rPr>
              <a:t>else                           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sz="2000" b="1" dirty="0" smtClean="0">
                <a:sym typeface="Wingdings" pitchFamily="2" charset="2"/>
              </a:rPr>
              <a:t>                    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</a:t>
            </a:r>
            <a:r>
              <a:rPr lang="en-US" sz="1800" dirty="0" smtClean="0">
                <a:sym typeface="Wingdings" pitchFamily="2" charset="2"/>
              </a:rPr>
              <a:t>Count the occurrences of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in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, and </a:t>
            </a:r>
            <a:r>
              <a:rPr lang="en-US" sz="1800" b="1" dirty="0" smtClean="0">
                <a:sym typeface="Wingdings" pitchFamily="2" charset="2"/>
              </a:rPr>
              <a:t>if</a:t>
            </a:r>
            <a:r>
              <a:rPr lang="en-US" sz="1800" dirty="0" smtClean="0">
                <a:sym typeface="Wingdings" pitchFamily="2" charset="2"/>
              </a:rPr>
              <a:t> it is more than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1800" dirty="0" smtClean="0">
                <a:sym typeface="Wingdings" pitchFamily="2" charset="2"/>
              </a:rPr>
              <a:t>/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, then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print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is 2-majority element) </a:t>
            </a:r>
            <a:r>
              <a:rPr lang="en-US" sz="1800" b="1" dirty="0" smtClean="0">
                <a:sym typeface="Wingdings" pitchFamily="2" charset="2"/>
              </a:rPr>
              <a:t>else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print</a:t>
            </a:r>
            <a:r>
              <a:rPr lang="en-US" sz="1800" dirty="0" smtClean="0">
                <a:sym typeface="Wingdings" pitchFamily="2" charset="2"/>
              </a:rPr>
              <a:t>(there is no majority element in A)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8906" y="2667000"/>
            <a:ext cx="1053494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];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3124200"/>
            <a:ext cx="128785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790890"/>
            <a:ext cx="206563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-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1585" y="4248090"/>
            <a:ext cx="2057615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00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Algorithm for 2-majority element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is an algorithm that makes just </a:t>
                </a:r>
                <a:r>
                  <a:rPr lang="en-US" sz="2000" b="1" dirty="0" smtClean="0"/>
                  <a:t>a single scan </a:t>
                </a:r>
                <a:r>
                  <a:rPr lang="en-US" sz="2000" dirty="0" smtClean="0"/>
                  <a:t>and uses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extra space </a:t>
                </a:r>
                <a:r>
                  <a:rPr lang="en-US" sz="2000" dirty="0" smtClean="0"/>
                  <a:t>to compute majority element for a given multi-set. 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Proving correctness of algorithm for </a:t>
            </a:r>
            <a:r>
              <a:rPr lang="en-US" sz="3600" b="1" dirty="0" smtClean="0">
                <a:solidFill>
                  <a:srgbClr val="C00000"/>
                </a:solidFill>
              </a:rPr>
              <a:t>2-majority element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6C31"/>
                </a:solidFill>
              </a:rPr>
              <a:t>Home work </a:t>
            </a:r>
            <a:r>
              <a:rPr lang="en-US" sz="2400" dirty="0" smtClean="0">
                <a:solidFill>
                  <a:srgbClr val="006C31"/>
                </a:solidFill>
              </a:rPr>
              <a:t>Exercise to be solved in the next class</a:t>
            </a:r>
            <a:endParaRPr lang="en-US" sz="24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model of computation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Further refinements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</a:t>
            </a:r>
            <a:r>
              <a:rPr lang="en-US" sz="3600" b="1" dirty="0" smtClean="0">
                <a:solidFill>
                  <a:srgbClr val="7030A0"/>
                </a:solidFill>
              </a:rPr>
              <a:t>ord RAM : </a:t>
            </a:r>
            <a:r>
              <a:rPr lang="en-US" sz="3600" b="1" dirty="0" smtClean="0"/>
              <a:t>a model of computation</a:t>
            </a:r>
            <a:endParaRPr lang="en-US" sz="36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32538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0" y="1752600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2133600" y="3505200"/>
            <a:ext cx="1600200" cy="5334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3622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3733800" y="4267200"/>
            <a:ext cx="1371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483" y="4736068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9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Execution of a instruction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1800" dirty="0" smtClean="0">
                <a:solidFill>
                  <a:srgbClr val="7030A0"/>
                </a:solidFill>
              </a:rPr>
              <a:t>(fetching the operands, arithmetic/logical operation, storing the result back into RAM)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4343400" cy="388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728216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1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9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5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628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17526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33800" y="1981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209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2438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3800" y="2667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3800" y="2895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33800" y="3124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3352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33800" y="3581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33800" y="3810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4038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3800" y="4267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33800" y="44958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4724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33800" y="49530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33800" y="51816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33800" y="54102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62600" y="5715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419100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</p:txBody>
      </p:sp>
      <p:sp>
        <p:nvSpPr>
          <p:cNvPr id="52" name="Freeform 51"/>
          <p:cNvSpPr/>
          <p:nvPr/>
        </p:nvSpPr>
        <p:spPr>
          <a:xfrm>
            <a:off x="96644" y="3278458"/>
            <a:ext cx="2341756" cy="836342"/>
          </a:xfrm>
          <a:custGeom>
            <a:avLst/>
            <a:gdLst>
              <a:gd name="connsiteX0" fmla="*/ 0 w 2341756"/>
              <a:gd name="connsiteY0" fmla="*/ 0 h 836342"/>
              <a:gd name="connsiteX1" fmla="*/ 992458 w 2341756"/>
              <a:gd name="connsiteY1" fmla="*/ 0 h 836342"/>
              <a:gd name="connsiteX2" fmla="*/ 1204332 w 2341756"/>
              <a:gd name="connsiteY2" fmla="*/ 234176 h 836342"/>
              <a:gd name="connsiteX3" fmla="*/ 1382751 w 2341756"/>
              <a:gd name="connsiteY3" fmla="*/ 0 h 836342"/>
              <a:gd name="connsiteX4" fmla="*/ 2341756 w 2341756"/>
              <a:gd name="connsiteY4" fmla="*/ 0 h 836342"/>
              <a:gd name="connsiteX5" fmla="*/ 1795346 w 2341756"/>
              <a:gd name="connsiteY5" fmla="*/ 836342 h 836342"/>
              <a:gd name="connsiteX6" fmla="*/ 713678 w 2341756"/>
              <a:gd name="connsiteY6" fmla="*/ 836342 h 836342"/>
              <a:gd name="connsiteX7" fmla="*/ 0 w 2341756"/>
              <a:gd name="connsiteY7" fmla="*/ 0 h 8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1756" h="836342">
                <a:moveTo>
                  <a:pt x="0" y="0"/>
                </a:moveTo>
                <a:lnTo>
                  <a:pt x="992458" y="0"/>
                </a:lnTo>
                <a:lnTo>
                  <a:pt x="1204332" y="234176"/>
                </a:lnTo>
                <a:lnTo>
                  <a:pt x="1382751" y="0"/>
                </a:lnTo>
                <a:lnTo>
                  <a:pt x="2341756" y="0"/>
                </a:lnTo>
                <a:lnTo>
                  <a:pt x="1795346" y="836342"/>
                </a:lnTo>
                <a:lnTo>
                  <a:pt x="713678" y="836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8600" y="2286000"/>
            <a:ext cx="3505200" cy="990600"/>
            <a:chOff x="228600" y="2286000"/>
            <a:chExt cx="3505200" cy="990600"/>
          </a:xfrm>
        </p:grpSpPr>
        <p:sp>
          <p:nvSpPr>
            <p:cNvPr id="54" name="Bent-Up Arrow 53"/>
            <p:cNvSpPr/>
            <p:nvPr/>
          </p:nvSpPr>
          <p:spPr>
            <a:xfrm rot="10800000">
              <a:off x="228600" y="2286000"/>
              <a:ext cx="3505200" cy="990600"/>
            </a:xfrm>
            <a:prstGeom prst="bentUpArrow">
              <a:avLst>
                <a:gd name="adj1" fmla="val 18246"/>
                <a:gd name="adj2" fmla="val 171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Bent-Up Arrow 54"/>
            <p:cNvSpPr/>
            <p:nvPr/>
          </p:nvSpPr>
          <p:spPr>
            <a:xfrm rot="10800000">
              <a:off x="1676399" y="2590797"/>
              <a:ext cx="2057401" cy="685803"/>
            </a:xfrm>
            <a:prstGeom prst="bentUpArrow">
              <a:avLst>
                <a:gd name="adj1" fmla="val 24750"/>
                <a:gd name="adj2" fmla="val 26063"/>
                <a:gd name="adj3" fmla="val 33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Bent-Up Arrow 55"/>
          <p:cNvSpPr/>
          <p:nvPr/>
        </p:nvSpPr>
        <p:spPr>
          <a:xfrm rot="5400000">
            <a:off x="2111279" y="3330479"/>
            <a:ext cx="838200" cy="2406842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334000" y="2209800"/>
            <a:ext cx="1600200" cy="685800"/>
            <a:chOff x="5334000" y="2209800"/>
            <a:chExt cx="1600200" cy="685800"/>
          </a:xfrm>
        </p:grpSpPr>
        <p:sp>
          <p:nvSpPr>
            <p:cNvPr id="60" name="Rectangle 59"/>
            <p:cNvSpPr/>
            <p:nvPr/>
          </p:nvSpPr>
          <p:spPr>
            <a:xfrm>
              <a:off x="5334000" y="22098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5600" y="26670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876800" y="4495800"/>
            <a:ext cx="2286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 smtClean="0"/>
                  <a:t>: </a:t>
                </a:r>
                <a:r>
                  <a:rPr lang="en-US" sz="2000" dirty="0" smtClean="0"/>
                  <a:t>Given a </a:t>
                </a:r>
                <a:r>
                  <a:rPr lang="en-US" sz="2000" b="1" dirty="0" err="1" smtClean="0"/>
                  <a:t>multiset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is said to be majority element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word RAM </a:t>
            </a:r>
            <a:r>
              <a:rPr lang="en-US" sz="3600" b="1" dirty="0" smtClean="0"/>
              <a:t>model of </a:t>
            </a:r>
            <a:r>
              <a:rPr lang="en-US" sz="3600" b="1" dirty="0"/>
              <a:t>computation:</a:t>
            </a:r>
            <a:br>
              <a:rPr lang="en-US" sz="3600" b="1" dirty="0"/>
            </a:br>
            <a:r>
              <a:rPr lang="en-US" sz="3600" b="1" dirty="0" smtClean="0">
                <a:solidFill>
                  <a:srgbClr val="7030A0"/>
                </a:solidFill>
              </a:rPr>
              <a:t>Characteristics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Word is the </a:t>
            </a:r>
            <a:r>
              <a:rPr lang="en-US" sz="2000" b="1" u="sng" dirty="0">
                <a:solidFill>
                  <a:srgbClr val="C00000"/>
                </a:solidFill>
              </a:rPr>
              <a:t>basic storage</a:t>
            </a:r>
            <a:r>
              <a:rPr lang="en-US" sz="2000" dirty="0"/>
              <a:t> unit of </a:t>
            </a:r>
            <a:r>
              <a:rPr lang="en-US" sz="2000" dirty="0" smtClean="0"/>
              <a:t>RAM. Word is a collection of few bytes.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input item (number, name) is stored in </a:t>
            </a:r>
            <a:r>
              <a:rPr lang="en-US" sz="2000" b="1" u="sng" dirty="0" smtClean="0">
                <a:solidFill>
                  <a:srgbClr val="C00000"/>
                </a:solidFill>
              </a:rPr>
              <a:t>binary format</a:t>
            </a:r>
            <a:r>
              <a:rPr lang="en-US" sz="2000" dirty="0" smtClean="0"/>
              <a:t>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RAM can be viewed as a huge array of words. Any arbitrary location of RAM can be </a:t>
            </a:r>
            <a:r>
              <a:rPr lang="en-US" sz="2000" b="1" u="sng" dirty="0" smtClean="0">
                <a:solidFill>
                  <a:srgbClr val="C00000"/>
                </a:solidFill>
              </a:rPr>
              <a:t>accessed</a:t>
            </a:r>
            <a:r>
              <a:rPr lang="en-US" sz="2000" dirty="0" smtClean="0"/>
              <a:t> in the same time </a:t>
            </a:r>
            <a:r>
              <a:rPr lang="en-US" sz="2000" b="1" u="sng" dirty="0" smtClean="0">
                <a:solidFill>
                  <a:srgbClr val="C00000"/>
                </a:solidFill>
              </a:rPr>
              <a:t>irrespective</a:t>
            </a:r>
            <a:r>
              <a:rPr lang="en-US" sz="2000" dirty="0" smtClean="0"/>
              <a:t> of the location.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Data as well as Program </a:t>
            </a:r>
            <a:r>
              <a:rPr lang="en-US" sz="2000" b="1" u="sng" dirty="0">
                <a:solidFill>
                  <a:srgbClr val="C00000"/>
                </a:solidFill>
              </a:rPr>
              <a:t>reside </a:t>
            </a:r>
            <a:r>
              <a:rPr lang="en-US" sz="2000" b="1" u="sng" dirty="0" smtClean="0">
                <a:solidFill>
                  <a:srgbClr val="C00000"/>
                </a:solidFill>
              </a:rPr>
              <a:t>fully </a:t>
            </a:r>
            <a:r>
              <a:rPr lang="en-US" sz="2000" dirty="0" smtClean="0"/>
              <a:t> in </a:t>
            </a:r>
            <a:r>
              <a:rPr lang="en-US" sz="2000" dirty="0"/>
              <a:t>RAM.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arithmetic or logical operation </a:t>
            </a:r>
            <a:r>
              <a:rPr lang="en-US" sz="2000" dirty="0" smtClean="0">
                <a:solidFill>
                  <a:srgbClr val="002060"/>
                </a:solidFill>
              </a:rPr>
              <a:t>(+,-,*,/,or, </a:t>
            </a:r>
            <a:r>
              <a:rPr lang="en-US" sz="2000" dirty="0" err="1" smtClean="0">
                <a:solidFill>
                  <a:srgbClr val="002060"/>
                </a:solidFill>
              </a:rPr>
              <a:t>xor</a:t>
            </a:r>
            <a:r>
              <a:rPr lang="en-US" sz="2000" dirty="0" smtClean="0">
                <a:solidFill>
                  <a:srgbClr val="002060"/>
                </a:solidFill>
              </a:rPr>
              <a:t>,…</a:t>
            </a:r>
            <a:r>
              <a:rPr lang="en-US" sz="2000" dirty="0" smtClean="0"/>
              <a:t>) involving a </a:t>
            </a:r>
            <a:r>
              <a:rPr lang="en-US" sz="2000" u="sng" dirty="0" smtClean="0"/>
              <a:t>constant</a:t>
            </a:r>
            <a:r>
              <a:rPr lang="en-US" sz="2000" dirty="0" smtClean="0"/>
              <a:t> number of words takes </a:t>
            </a:r>
            <a:r>
              <a:rPr lang="en-US" sz="2000" b="1" u="sng" dirty="0" smtClean="0">
                <a:solidFill>
                  <a:srgbClr val="C00000"/>
                </a:solidFill>
              </a:rPr>
              <a:t>a constant number of steps </a:t>
            </a:r>
            <a:r>
              <a:rPr lang="en-US" sz="2000" dirty="0" smtClean="0"/>
              <a:t>by the CPU.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774D3-E1F5-4845-858D-3A2D05DE0E3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14400" y="4648200"/>
            <a:ext cx="7543800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arithmetic or logical operation </a:t>
            </a:r>
            <a:r>
              <a:rPr lang="en-US" dirty="0">
                <a:solidFill>
                  <a:srgbClr val="002060"/>
                </a:solidFill>
              </a:rPr>
              <a:t>(+,-,*,/,or, </a:t>
            </a:r>
            <a:r>
              <a:rPr lang="en-US" dirty="0" err="1">
                <a:solidFill>
                  <a:srgbClr val="002060"/>
                </a:solidFill>
              </a:rPr>
              <a:t>xor</a:t>
            </a:r>
            <a:r>
              <a:rPr lang="en-US" dirty="0">
                <a:solidFill>
                  <a:schemeClr val="tx1"/>
                </a:solidFill>
              </a:rPr>
              <a:t>,…) involving 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C00000"/>
                </a:solidFill>
              </a:rPr>
              <a:t>O</a:t>
            </a:r>
            <a:r>
              <a:rPr lang="en-US" b="1" u="sng" dirty="0" smtClean="0">
                <a:solidFill>
                  <a:schemeClr val="tx1"/>
                </a:solidFill>
              </a:rPr>
              <a:t>( </a:t>
            </a:r>
            <a:r>
              <a:rPr lang="en-US" b="1" u="sng" dirty="0" smtClean="0">
                <a:solidFill>
                  <a:srgbClr val="0070C0"/>
                </a:solidFill>
              </a:rPr>
              <a:t>log n</a:t>
            </a:r>
            <a:r>
              <a:rPr lang="en-US" b="1" u="sng" dirty="0" smtClean="0">
                <a:solidFill>
                  <a:schemeClr val="tx1"/>
                </a:solidFill>
              </a:rPr>
              <a:t>)</a:t>
            </a:r>
            <a:r>
              <a:rPr lang="en-US" b="1" u="sng" dirty="0" smtClean="0"/>
              <a:t>  </a:t>
            </a:r>
            <a:r>
              <a:rPr lang="en-US" b="1" u="sng" dirty="0" smtClean="0">
                <a:solidFill>
                  <a:schemeClr val="tx1"/>
                </a:solidFill>
              </a:rPr>
              <a:t>bits</a:t>
            </a:r>
            <a:r>
              <a:rPr lang="en-US" b="1" u="sng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take</a:t>
            </a:r>
            <a:r>
              <a:rPr lang="en-US" dirty="0" smtClean="0"/>
              <a:t>  </a:t>
            </a:r>
            <a:r>
              <a:rPr lang="en-US" b="1" u="sng" dirty="0">
                <a:solidFill>
                  <a:srgbClr val="C00000"/>
                </a:solidFill>
              </a:rPr>
              <a:t>a constant number of steps </a:t>
            </a:r>
            <a:r>
              <a:rPr lang="en-US" dirty="0">
                <a:solidFill>
                  <a:schemeClr val="tx1"/>
                </a:solidFill>
              </a:rPr>
              <a:t>by the </a:t>
            </a:r>
            <a:r>
              <a:rPr lang="en-US" dirty="0" smtClean="0">
                <a:solidFill>
                  <a:schemeClr val="tx1"/>
                </a:solidFill>
              </a:rPr>
              <a:t>CPU, where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is the number of bits of input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Justification for the extension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How many bits are needed to access an input item from RAM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At least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log n</a:t>
                </a:r>
                <a:r>
                  <a:rPr lang="en-US" sz="2000" b="1" dirty="0" smtClean="0"/>
                  <a:t>.</a:t>
                </a:r>
                <a:r>
                  <a:rPr lang="en-US" sz="1800" dirty="0" smtClean="0"/>
                  <a:t> (</a:t>
                </a:r>
                <a:r>
                  <a:rPr lang="en-US" sz="1800" b="1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1800" dirty="0" smtClean="0"/>
                  <a:t> bits can be used to create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different addresses)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Current-state-of-the-art computers:</a:t>
                </a:r>
              </a:p>
              <a:p>
                <a:r>
                  <a:rPr lang="en-US" sz="2000" dirty="0" smtClean="0"/>
                  <a:t>RAM of size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4GB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</a:t>
                </a:r>
                <a:r>
                  <a:rPr lang="en-US" sz="1800" dirty="0" smtClean="0"/>
                  <a:t>Hence 32 bits to address any item in RAM.</a:t>
                </a:r>
              </a:p>
              <a:p>
                <a:r>
                  <a:rPr lang="en-US" sz="2000" dirty="0" smtClean="0"/>
                  <a:t>Support for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64-bit arithmetic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</a:t>
                </a:r>
                <a:r>
                  <a:rPr lang="en-US" sz="1800" dirty="0" smtClean="0"/>
                  <a:t>Ability to perform arithmetic/logical operations on any two 64-bit numbers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444" b="-6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 smtClean="0"/>
                  <a:t>: </a:t>
                </a:r>
                <a:r>
                  <a:rPr lang="en-US" sz="2000" dirty="0" smtClean="0"/>
                  <a:t>Given a </a:t>
                </a:r>
                <a:r>
                  <a:rPr lang="en-US" sz="2000" b="1" dirty="0" err="1" smtClean="0"/>
                  <a:t>multiset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is said to be majority element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  <a:r>
                  <a:rPr lang="en-US" sz="2000" dirty="0" smtClean="0"/>
                  <a:t>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735766"/>
            <a:ext cx="2743200" cy="464634"/>
            <a:chOff x="3429000" y="2735766"/>
            <a:chExt cx="2743200" cy="4646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29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148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10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88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74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72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743200"/>
              <a:ext cx="2743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Trivial algorithms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Algorithm 1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Count occurrence of each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there is any element with count &gt; , report it.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Running time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blipFill rotWithShape="1">
                <a:blip r:embed="rId2"/>
                <a:stretch>
                  <a:fillRect l="-3980" t="-6452" r="-796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Sort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to find its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Count the occurrence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and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if its count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Critical assumption </a:t>
                </a:r>
                <a:r>
                  <a:rPr lang="en-US" sz="2000" b="1" dirty="0" smtClean="0"/>
                  <a:t>underlying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elements of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can be compared under some </a:t>
                </a:r>
                <a:r>
                  <a:rPr lang="en-US" sz="2000" u="sng" dirty="0" smtClean="0"/>
                  <a:t>total order 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&lt;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&gt;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27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07" t="-8197" r="-31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5029200" y="2514600"/>
            <a:ext cx="3962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assumption is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not </a:t>
            </a:r>
            <a:r>
              <a:rPr lang="en-US" b="1" dirty="0">
                <a:solidFill>
                  <a:srgbClr val="C00000"/>
                </a:solidFill>
              </a:rPr>
              <a:t>justified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many real life applications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real life application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01" y="1981200"/>
            <a:ext cx="2231799" cy="23429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20950"/>
            <a:ext cx="2578100" cy="14414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57800" y="19050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0" y="18288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4343400"/>
            <a:ext cx="24159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Card-matching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credit cards, determine if there is any </a:t>
                </a:r>
                <a:r>
                  <a:rPr lang="en-US" b="1" dirty="0" smtClean="0"/>
                  <a:t>majority</a:t>
                </a:r>
                <a:r>
                  <a:rPr lang="en-US" dirty="0" smtClean="0"/>
                  <a:t> card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sing minimum no. of operations on card matching machine.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928" t="-3311" r="-515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4648200" y="4873752"/>
            <a:ext cx="44196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</a:t>
            </a:r>
            <a:r>
              <a:rPr lang="en-US" dirty="0" smtClean="0">
                <a:solidFill>
                  <a:schemeClr val="tx1"/>
                </a:solidFill>
              </a:rPr>
              <a:t>machine takes two cards and determines whether they are identical or not.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00" y="1524000"/>
            <a:ext cx="317394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Slots for inserting any two cards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  <p:bldP spid="10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Some observations</a:t>
            </a:r>
            <a:r>
              <a:rPr lang="en-US" sz="3600" b="1" dirty="0">
                <a:solidFill>
                  <a:srgbClr val="7030A0"/>
                </a:solidFill>
              </a:rPr>
              <a:t/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the only relation between any two elements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/>
                  <a:t>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How much time does it take to determine if an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is majority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time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:  </a:t>
                </a:r>
                <a:r>
                  <a:rPr lang="en-US" sz="2000" dirty="0" smtClean="0"/>
                  <a:t>It is easy to verify whether an element is a majority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  <a:blipFill rotWithShape="1">
                <a:blip r:embed="rId2"/>
                <a:stretch>
                  <a:fillRect l="-1017" t="-631" r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Observation 2</a:t>
            </a:r>
            <a:r>
              <a:rPr lang="en-US" sz="2000" b="1" dirty="0" smtClean="0"/>
              <a:t>: </a:t>
            </a:r>
            <a:r>
              <a:rPr lang="en-US" sz="2000" dirty="0" smtClean="0"/>
              <a:t>whenever we cancel a pair of </a:t>
            </a:r>
            <a:r>
              <a:rPr lang="en-US" sz="2000" u="sng" dirty="0" smtClean="0"/>
              <a:t>distinct</a:t>
            </a:r>
            <a:r>
              <a:rPr lang="en-US" sz="2000" dirty="0" smtClean="0"/>
              <a:t> elements from the array,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majority element of </a:t>
            </a:r>
            <a:r>
              <a:rPr lang="en-US" sz="2000" dirty="0" smtClean="0"/>
              <a:t>the </a:t>
            </a:r>
            <a:r>
              <a:rPr lang="en-US" sz="2000" dirty="0"/>
              <a:t>array </a:t>
            </a:r>
            <a:r>
              <a:rPr lang="en-US" sz="2000" u="sng" dirty="0"/>
              <a:t>remains </a:t>
            </a:r>
            <a:r>
              <a:rPr lang="en-US" sz="2000" u="sng" dirty="0" smtClean="0"/>
              <a:t>preserved</a:t>
            </a:r>
            <a:r>
              <a:rPr lang="en-US" sz="2000" dirty="0" smtClean="0"/>
              <a:t>.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429000" y="1700044"/>
            <a:ext cx="316112" cy="2514600"/>
            <a:chOff x="3429000" y="3581400"/>
            <a:chExt cx="316112" cy="2514600"/>
          </a:xfrm>
        </p:grpSpPr>
        <p:sp>
          <p:nvSpPr>
            <p:cNvPr id="5" name="TextBox 4"/>
            <p:cNvSpPr txBox="1"/>
            <p:nvPr/>
          </p:nvSpPr>
          <p:spPr>
            <a:xfrm>
              <a:off x="3429000" y="358140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389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5498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4736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57266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5624" y="1676400"/>
            <a:ext cx="349776" cy="2157244"/>
            <a:chOff x="4755624" y="3593068"/>
            <a:chExt cx="349776" cy="2157244"/>
          </a:xfrm>
        </p:grpSpPr>
        <p:sp>
          <p:nvSpPr>
            <p:cNvPr id="8" name="TextBox 7"/>
            <p:cNvSpPr txBox="1"/>
            <p:nvPr/>
          </p:nvSpPr>
          <p:spPr>
            <a:xfrm>
              <a:off x="4789288" y="3593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3886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5624" y="5040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6538" y="538098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884769" y="497767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276600" y="1928644"/>
            <a:ext cx="1812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45031" y="3224044"/>
            <a:ext cx="15938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28624" y="4347865"/>
            <a:ext cx="716863" cy="995065"/>
            <a:chOff x="5075447" y="3581400"/>
            <a:chExt cx="716863" cy="995065"/>
          </a:xfrm>
        </p:grpSpPr>
        <p:sp>
          <p:nvSpPr>
            <p:cNvPr id="41" name="TextBox 40"/>
            <p:cNvSpPr txBox="1"/>
            <p:nvPr/>
          </p:nvSpPr>
          <p:spPr>
            <a:xfrm>
              <a:off x="5075447" y="411480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Majority</a:t>
              </a:r>
            </a:p>
            <a:p>
              <a:r>
                <a:rPr lang="en-US" sz="1200" dirty="0" smtClean="0"/>
                <a:t>element</a:t>
              </a:r>
            </a:p>
          </p:txBody>
        </p:sp>
        <p:sp>
          <p:nvSpPr>
            <p:cNvPr id="42" name="Up Arrow 41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343400"/>
            <a:ext cx="765146" cy="995065"/>
            <a:chOff x="5075447" y="3581400"/>
            <a:chExt cx="765146" cy="995065"/>
          </a:xfrm>
        </p:grpSpPr>
        <p:sp>
          <p:nvSpPr>
            <p:cNvPr id="44" name="TextBox 43"/>
            <p:cNvSpPr txBox="1"/>
            <p:nvPr/>
          </p:nvSpPr>
          <p:spPr>
            <a:xfrm>
              <a:off x="5075447" y="4114800"/>
              <a:ext cx="765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other</a:t>
              </a:r>
            </a:p>
            <a:p>
              <a:r>
                <a:rPr lang="en-US" sz="1200" dirty="0" smtClean="0"/>
                <a:t>elements</a:t>
              </a:r>
            </a:p>
          </p:txBody>
        </p:sp>
        <p:sp>
          <p:nvSpPr>
            <p:cNvPr id="45" name="Up Arrow 44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57400" y="1884710"/>
            <a:ext cx="914400" cy="2253734"/>
            <a:chOff x="2057400" y="3080266"/>
            <a:chExt cx="914400" cy="2253734"/>
          </a:xfrm>
        </p:grpSpPr>
        <p:sp>
          <p:nvSpPr>
            <p:cNvPr id="46" name="Left Brace 45"/>
            <p:cNvSpPr/>
            <p:nvPr/>
          </p:nvSpPr>
          <p:spPr>
            <a:xfrm>
              <a:off x="2667000" y="3080266"/>
              <a:ext cx="304800" cy="225373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&gt;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000" r="-22667" b="-78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257801" y="1840776"/>
            <a:ext cx="847188" cy="1992868"/>
            <a:chOff x="5257801" y="3036332"/>
            <a:chExt cx="847188" cy="1992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000" r="-22667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0800000">
              <a:off x="5257801" y="3036332"/>
              <a:ext cx="304800" cy="1992868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3</a:t>
                </a:r>
                <a:r>
                  <a:rPr lang="en-US" sz="2000" dirty="0" smtClean="0"/>
                  <a:t>: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pairs of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identical elements</a:t>
                </a:r>
                <a:r>
                  <a:rPr lang="en-US" sz="20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majority elements is preserved if we keep one element per pair.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24413"/>
              </p:ext>
            </p:extLst>
          </p:nvPr>
        </p:nvGraphicFramePr>
        <p:xfrm>
          <a:off x="13716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1598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 rot="5400000">
            <a:off x="3122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 rot="5400000">
            <a:off x="4646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 rot="5400000">
            <a:off x="6170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16200000">
            <a:off x="6932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16200000">
            <a:off x="5408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16200000">
            <a:off x="3884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/>
          <p:cNvSpPr/>
          <p:nvPr/>
        </p:nvSpPr>
        <p:spPr>
          <a:xfrm rot="16200000">
            <a:off x="2360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 smtClean="0">
                    <a:solidFill>
                      <a:srgbClr val="0070C0"/>
                    </a:solidFill>
                  </a:rPr>
                  <a:t>   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966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1371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9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657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0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65257"/>
              </p:ext>
            </p:extLst>
          </p:nvPr>
        </p:nvGraphicFramePr>
        <p:xfrm>
          <a:off x="2590800" y="3276600"/>
          <a:ext cx="3048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IN" sz="2000" b="1" dirty="0" smtClean="0">
                    <a:solidFill>
                      <a:srgbClr val="0070C0"/>
                    </a:solidFill>
                  </a:rPr>
                  <a:t> 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08335"/>
              </p:ext>
            </p:extLst>
          </p:nvPr>
        </p:nvGraphicFramePr>
        <p:xfrm>
          <a:off x="3352800" y="4582160"/>
          <a:ext cx="1524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52800" y="4552890"/>
                <a:ext cx="1572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52890"/>
                <a:ext cx="157286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542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/>
          <p:cNvSpPr/>
          <p:nvPr/>
        </p:nvSpPr>
        <p:spPr>
          <a:xfrm>
            <a:off x="3657600" y="25908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3657600" y="38862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Callout 45"/>
          <p:cNvSpPr/>
          <p:nvPr/>
        </p:nvSpPr>
        <p:spPr>
          <a:xfrm>
            <a:off x="5029200" y="4267200"/>
            <a:ext cx="2514600" cy="1066800"/>
          </a:xfrm>
          <a:prstGeom prst="leftArrowCallout">
            <a:avLst>
              <a:gd name="adj1" fmla="val 17683"/>
              <a:gd name="adj2" fmla="val 25000"/>
              <a:gd name="adj3" fmla="val 18902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problem size reduced by at least </a:t>
            </a:r>
            <a:r>
              <a:rPr lang="en-US" b="1" dirty="0" smtClean="0">
                <a:solidFill>
                  <a:schemeClr val="tx1"/>
                </a:solidFill>
              </a:rPr>
              <a:t>half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8" grpId="0"/>
      <p:bldP spid="43" grpId="0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</TotalTime>
  <Words>1240</Words>
  <Application>Microsoft Office PowerPoint</Application>
  <PresentationFormat>On-screen Show (4:3)</PresentationFormat>
  <Paragraphs>251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(CS210A) Semester I – 2014-15</vt:lpstr>
      <vt:lpstr>Majority element</vt:lpstr>
      <vt:lpstr>Majority element</vt:lpstr>
      <vt:lpstr>Majority element</vt:lpstr>
      <vt:lpstr>Majority element</vt:lpstr>
      <vt:lpstr>A real life application</vt:lpstr>
      <vt:lpstr>Some observations </vt:lpstr>
      <vt:lpstr>Some observations </vt:lpstr>
      <vt:lpstr>Some observations </vt:lpstr>
      <vt:lpstr>Algorithm for 2-majority element </vt:lpstr>
      <vt:lpstr>Further restrictions on the problem</vt:lpstr>
      <vt:lpstr>Designing algorithm for 2-majority element single scan and using O(1) extra space</vt:lpstr>
      <vt:lpstr>Designing algorithm for 2-majority element single scan and using O(1) extra space</vt:lpstr>
      <vt:lpstr>Algorithm for 2-majority element single scan and using O(1) extra space</vt:lpstr>
      <vt:lpstr>Algorithm for 2-majority element single scan and using O(1) extra space</vt:lpstr>
      <vt:lpstr>Proving correctness of algorithm for 2-majority element </vt:lpstr>
      <vt:lpstr>Word RAM model of computation</vt:lpstr>
      <vt:lpstr>word RAM : a model of computation</vt:lpstr>
      <vt:lpstr>Execution of a instruction (fetching the operands, arithmetic/logical operation, storing the result back into RAM)</vt:lpstr>
      <vt:lpstr>word RAM model of computation: Characteristics</vt:lpstr>
      <vt:lpstr>Justification for the extension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808</cp:revision>
  <dcterms:created xsi:type="dcterms:W3CDTF">2011-12-03T04:13:03Z</dcterms:created>
  <dcterms:modified xsi:type="dcterms:W3CDTF">2014-08-26T15:48:10Z</dcterms:modified>
</cp:coreProperties>
</file>