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451" r:id="rId2"/>
    <p:sldId id="431" r:id="rId3"/>
    <p:sldId id="432" r:id="rId4"/>
    <p:sldId id="433" r:id="rId5"/>
    <p:sldId id="434" r:id="rId6"/>
    <p:sldId id="436" r:id="rId7"/>
    <p:sldId id="438" r:id="rId8"/>
    <p:sldId id="435" r:id="rId9"/>
    <p:sldId id="439" r:id="rId10"/>
    <p:sldId id="464" r:id="rId11"/>
    <p:sldId id="465" r:id="rId12"/>
    <p:sldId id="466" r:id="rId13"/>
    <p:sldId id="444" r:id="rId14"/>
    <p:sldId id="445" r:id="rId15"/>
    <p:sldId id="446" r:id="rId16"/>
    <p:sldId id="449" r:id="rId17"/>
    <p:sldId id="447" r:id="rId18"/>
    <p:sldId id="448" r:id="rId19"/>
    <p:sldId id="450" r:id="rId20"/>
    <p:sldId id="452" r:id="rId21"/>
    <p:sldId id="453" r:id="rId22"/>
    <p:sldId id="454" r:id="rId23"/>
    <p:sldId id="462" r:id="rId24"/>
    <p:sldId id="455" r:id="rId25"/>
    <p:sldId id="467" r:id="rId26"/>
    <p:sldId id="468" r:id="rId27"/>
    <p:sldId id="46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93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79248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13: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Algorithm </a:t>
            </a:r>
            <a:r>
              <a:rPr lang="en-US" sz="1800" b="1" dirty="0">
                <a:solidFill>
                  <a:srgbClr val="7030A0"/>
                </a:solidFill>
              </a:rPr>
              <a:t>paradigms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chemeClr val="tx1"/>
                </a:solidFill>
              </a:rPr>
              <a:t>Algorithm paradigm of </a:t>
            </a:r>
            <a:r>
              <a:rPr lang="en-US" sz="1800" b="1" dirty="0">
                <a:solidFill>
                  <a:srgbClr val="7030A0"/>
                </a:solidFill>
              </a:rPr>
              <a:t>Divide and Conquer </a:t>
            </a:r>
            <a:endParaRPr lang="en-US" sz="18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Majority element 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Proof of correctness of the algorithm from last class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6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Divide and Conquer based sorting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 smtClean="0">
                    <a:solidFill>
                      <a:srgbClr val="7030A0"/>
                    </a:solidFill>
                  </a:rPr>
                  <a:t>MSort</a:t>
                </a:r>
                <a:r>
                  <a:rPr lang="en-US" sz="2400" dirty="0" smtClean="0"/>
                  <a:t>(</a:t>
                </a:r>
                <a:r>
                  <a:rPr lang="en-US" sz="2400" b="1" dirty="0" err="1" smtClean="0"/>
                  <a:t>A</a:t>
                </a:r>
                <a:r>
                  <a:rPr lang="en-US" sz="24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{</a:t>
                </a:r>
                <a:r>
                  <a:rPr lang="en-US" sz="1800" dirty="0" smtClean="0"/>
                  <a:t>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     ?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+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)/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err="1" smtClean="0">
                    <a:sym typeface="Wingdings" pitchFamily="2" charset="2"/>
                  </a:rPr>
                  <a:t>A</a:t>
                </a:r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:r>
                  <a:rPr lang="en-US" sz="2000" b="1" dirty="0" err="1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+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Create temporarily 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smtClean="0">
                    <a:sym typeface="Wingdings" pitchFamily="2" charset="2"/>
                  </a:rPr>
                  <a:t>Merge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..</a:t>
                </a:r>
                <a:r>
                  <a:rPr lang="en-US" sz="2000" b="1" dirty="0" err="1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],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+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], C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i="1" dirty="0" smtClean="0">
                    <a:sym typeface="Wingdings" pitchFamily="2" charset="2"/>
                  </a:rPr>
                  <a:t>Copy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 to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r>
                  <a:rPr lang="en-US" sz="2000" dirty="0" smtClean="0">
                    <a:sym typeface="Wingdings" pitchFamily="2" charset="2"/>
                  </a:rPr>
                  <a:t>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525963"/>
              </a:xfrm>
              <a:blipFill rotWithShape="1">
                <a:blip r:embed="rId2"/>
                <a:stretch>
                  <a:fillRect l="-2069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964639" y="2514600"/>
            <a:ext cx="1454961" cy="1066800"/>
            <a:chOff x="2819400" y="2514600"/>
            <a:chExt cx="1454961" cy="1066800"/>
          </a:xfrm>
        </p:grpSpPr>
        <p:sp>
          <p:nvSpPr>
            <p:cNvPr id="5" name="Right Brace 4"/>
            <p:cNvSpPr/>
            <p:nvPr/>
          </p:nvSpPr>
          <p:spPr>
            <a:xfrm>
              <a:off x="2819400" y="2514600"/>
              <a:ext cx="231648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2895600"/>
              <a:ext cx="122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Divide step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19600" y="3657600"/>
            <a:ext cx="2570973" cy="1066800"/>
            <a:chOff x="2819400" y="2514600"/>
            <a:chExt cx="2570973" cy="1066800"/>
          </a:xfrm>
        </p:grpSpPr>
        <p:sp>
          <p:nvSpPr>
            <p:cNvPr id="9" name="Right Brace 8"/>
            <p:cNvSpPr/>
            <p:nvPr/>
          </p:nvSpPr>
          <p:spPr>
            <a:xfrm>
              <a:off x="2819400" y="2514600"/>
              <a:ext cx="231648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0" y="2895600"/>
              <a:ext cx="2342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Combine/conquer step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11" name="Down Ribbon 10"/>
          <p:cNvSpPr/>
          <p:nvPr/>
        </p:nvSpPr>
        <p:spPr>
          <a:xfrm>
            <a:off x="2895600" y="5715000"/>
            <a:ext cx="3048000" cy="990600"/>
          </a:xfrm>
          <a:prstGeom prst="ribbon">
            <a:avLst>
              <a:gd name="adj1" fmla="val 16667"/>
              <a:gd name="adj2" fmla="val 698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This is </a:t>
            </a:r>
            <a:r>
              <a:rPr lang="en-US" b="1" dirty="0" smtClean="0">
                <a:solidFill>
                  <a:srgbClr val="C00000"/>
                </a:solidFill>
              </a:rPr>
              <a:t>Merge Sort </a:t>
            </a:r>
            <a:r>
              <a:rPr lang="en-US" b="1" dirty="0" smtClean="0">
                <a:solidFill>
                  <a:schemeClr val="tx1"/>
                </a:solidFill>
              </a:rPr>
              <a:t>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6018" y="2069068"/>
            <a:ext cx="4603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/>
              <a:t>&lt; </a:t>
            </a:r>
            <a:r>
              <a:rPr lang="en-US" dirty="0">
                <a:solidFill>
                  <a:srgbClr val="0070C0"/>
                </a:solidFill>
              </a:rPr>
              <a:t>j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// Sorting the </a:t>
                </a:r>
                <a:r>
                  <a:rPr lang="en-US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..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].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29" t="-8197" r="-285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Divide and Conquer based sorting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32412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 smtClean="0">
                    <a:solidFill>
                      <a:srgbClr val="7030A0"/>
                    </a:solidFill>
                  </a:rPr>
                  <a:t>MSort</a:t>
                </a:r>
                <a:r>
                  <a:rPr lang="en-US" sz="2400" dirty="0" smtClean="0"/>
                  <a:t>(</a:t>
                </a:r>
                <a:r>
                  <a:rPr lang="en-US" sz="2400" b="1" dirty="0" err="1" smtClean="0"/>
                  <a:t>A</a:t>
                </a:r>
                <a:r>
                  <a:rPr lang="en-US" sz="24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{</a:t>
                </a:r>
                <a:r>
                  <a:rPr lang="en-US" sz="1800" dirty="0" smtClean="0"/>
                  <a:t>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     ?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+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)/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err="1" smtClean="0">
                    <a:sym typeface="Wingdings" pitchFamily="2" charset="2"/>
                  </a:rPr>
                  <a:t>A</a:t>
                </a:r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:r>
                  <a:rPr lang="en-US" sz="2000" b="1" dirty="0" err="1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+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Create temporarily 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smtClean="0">
                    <a:sym typeface="Wingdings" pitchFamily="2" charset="2"/>
                  </a:rPr>
                  <a:t>Merge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..</a:t>
                </a:r>
                <a:r>
                  <a:rPr lang="en-US" sz="2000" b="1" dirty="0" err="1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],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+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], C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i="1" dirty="0" smtClean="0">
                    <a:sym typeface="Wingdings" pitchFamily="2" charset="2"/>
                  </a:rPr>
                  <a:t>Copy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 to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r>
                  <a:rPr lang="en-US" sz="2000" dirty="0" smtClean="0">
                    <a:sym typeface="Wingdings" pitchFamily="2" charset="2"/>
                  </a:rPr>
                  <a:t>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32412" cy="4525963"/>
              </a:xfrm>
              <a:blipFill rotWithShape="1">
                <a:blip r:embed="rId2"/>
                <a:stretch>
                  <a:fillRect l="-20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24162" y="1600200"/>
                <a:ext cx="3943638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Time complexity: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,</a:t>
                </a:r>
                <a:r>
                  <a:rPr lang="en-US" sz="2000" b="1" dirty="0"/>
                  <a:t>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c for some constant c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,</a:t>
                </a:r>
                <a:r>
                  <a:rPr lang="en-US" sz="2000" b="1" dirty="0"/>
                  <a:t>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 </a:t>
                </a:r>
                <a:r>
                  <a:rPr lang="en-US" sz="2000" dirty="0"/>
                  <a:t>=  </a:t>
                </a:r>
                <a:r>
                  <a:rPr lang="en-US" sz="2000" dirty="0" err="1"/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</a:t>
                </a:r>
                <a:r>
                  <a:rPr lang="en-US" sz="2000" dirty="0"/>
                  <a:t>= </a:t>
                </a:r>
                <a:r>
                  <a:rPr lang="en-US" sz="2000" b="1" dirty="0"/>
                  <a:t> </a:t>
                </a:r>
                <a:r>
                  <a:rPr lang="en-US" sz="2000" dirty="0"/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dirty="0" err="1"/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  <a:r>
                  <a:rPr lang="en-US" sz="2000" dirty="0"/>
                  <a:t>=  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dirty="0" err="1"/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dirty="0" smtClean="0"/>
                  <a:t>     </a:t>
                </a:r>
                <a:r>
                  <a:rPr lang="en-US" sz="2000" dirty="0"/>
                  <a:t>=  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dirty="0" smtClean="0"/>
                  <a:t>…</a:t>
                </a:r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 terms</a:t>
                </a:r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r>
                  <a:rPr lang="en-US" sz="2000" dirty="0" smtClean="0"/>
                  <a:t>…+ </a:t>
                </a:r>
                <a:r>
                  <a:rPr lang="en-US" sz="2000" dirty="0"/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:r>
                  <a:rPr lang="en-US" sz="2000" dirty="0" smtClean="0"/>
                  <a:t>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24162" y="1600200"/>
                <a:ext cx="3943638" cy="4525963"/>
              </a:xfrm>
              <a:blipFill rotWithShape="1">
                <a:blip r:embed="rId8"/>
                <a:stretch>
                  <a:fillRect l="-1541" t="-538" r="-7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419600" y="3657600"/>
            <a:ext cx="711424" cy="1066800"/>
            <a:chOff x="2819400" y="2514600"/>
            <a:chExt cx="711424" cy="1066800"/>
          </a:xfrm>
        </p:grpSpPr>
        <p:sp>
          <p:nvSpPr>
            <p:cNvPr id="9" name="Right Brace 8"/>
            <p:cNvSpPr/>
            <p:nvPr/>
          </p:nvSpPr>
          <p:spPr>
            <a:xfrm>
              <a:off x="2819400" y="2514600"/>
              <a:ext cx="231648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048000" y="2895600"/>
                  <a:ext cx="4828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</a:rPr>
                    <a:t>c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895600"/>
                  <a:ext cx="4828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392" t="-8333" r="-20253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/>
          <p:cNvSpPr txBox="1"/>
          <p:nvPr/>
        </p:nvSpPr>
        <p:spPr>
          <a:xfrm>
            <a:off x="1216018" y="2069068"/>
            <a:ext cx="4603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/>
              <a:t>&lt; </a:t>
            </a:r>
            <a:r>
              <a:rPr lang="en-US" dirty="0">
                <a:solidFill>
                  <a:srgbClr val="0070C0"/>
                </a:solidFill>
              </a:rPr>
              <a:t>j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// Sorting the </a:t>
                </a:r>
                <a:r>
                  <a:rPr lang="en-US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..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].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29" t="-8197" r="-285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3048000" y="2831068"/>
            <a:ext cx="1905000" cy="369332"/>
            <a:chOff x="2819400" y="2831068"/>
            <a:chExt cx="19050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928989" y="2831068"/>
                  <a:ext cx="7954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/>
                    <a:t>/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2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8989" y="2831068"/>
                  <a:ext cx="79541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6107" t="-8197" r="-1374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2819400" y="3015734"/>
              <a:ext cx="1109589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048000" y="3212068"/>
            <a:ext cx="1905000" cy="369332"/>
            <a:chOff x="2819400" y="2831068"/>
            <a:chExt cx="19050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928989" y="2831068"/>
                  <a:ext cx="7954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/>
                    <a:t>/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2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8989" y="2831068"/>
                  <a:ext cx="7954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107" t="-8197" r="-1374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 flipH="1">
              <a:off x="2819400" y="3015734"/>
              <a:ext cx="1109589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06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Proof of correctness of </a:t>
            </a:r>
            <a:r>
              <a:rPr lang="en-US" sz="3200" b="1" dirty="0" smtClean="0">
                <a:solidFill>
                  <a:srgbClr val="7030A0"/>
                </a:solidFill>
              </a:rPr>
              <a:t>Merge-Sort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 smtClean="0">
                    <a:solidFill>
                      <a:srgbClr val="7030A0"/>
                    </a:solidFill>
                  </a:rPr>
                  <a:t>MSort</a:t>
                </a:r>
                <a:r>
                  <a:rPr lang="en-US" sz="2400" dirty="0" smtClean="0"/>
                  <a:t>(</a:t>
                </a:r>
                <a:r>
                  <a:rPr lang="en-US" sz="2400" b="1" dirty="0" err="1" smtClean="0"/>
                  <a:t>A</a:t>
                </a:r>
                <a:r>
                  <a:rPr lang="en-US" sz="24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{</a:t>
                </a:r>
                <a:r>
                  <a:rPr lang="en-US" sz="1800" dirty="0" smtClean="0"/>
                  <a:t>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     ?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+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)/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err="1" smtClean="0">
                    <a:sym typeface="Wingdings" pitchFamily="2" charset="2"/>
                  </a:rPr>
                  <a:t>A</a:t>
                </a:r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:r>
                  <a:rPr lang="en-US" sz="2000" b="1" dirty="0" err="1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+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Create temporarily 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smtClean="0">
                    <a:sym typeface="Wingdings" pitchFamily="2" charset="2"/>
                  </a:rPr>
                  <a:t>Merge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..</a:t>
                </a:r>
                <a:r>
                  <a:rPr lang="en-US" sz="2000" b="1" dirty="0" err="1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],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+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], C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i="1" dirty="0" smtClean="0">
                    <a:sym typeface="Wingdings" pitchFamily="2" charset="2"/>
                  </a:rPr>
                  <a:t>Copy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 to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r>
                  <a:rPr lang="en-US" sz="2000" dirty="0" smtClean="0">
                    <a:sym typeface="Wingdings" pitchFamily="2" charset="2"/>
                  </a:rPr>
                  <a:t>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525963"/>
              </a:xfrm>
              <a:blipFill rotWithShape="1">
                <a:blip r:embed="rId2"/>
                <a:stretch>
                  <a:fillRect l="-2069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24162" y="1600200"/>
                <a:ext cx="3867438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to be proved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MSort</a:t>
                </a:r>
                <a:r>
                  <a:rPr lang="en-US" sz="2000" b="1" dirty="0"/>
                  <a:t>(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b="1" dirty="0" err="1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sorts the </a:t>
                </a:r>
                <a:r>
                  <a:rPr lang="en-US" sz="2000" dirty="0" err="1"/>
                  <a:t>subarray</a:t>
                </a:r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..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to prove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</a:t>
                </a:r>
              </a:p>
              <a:p>
                <a:r>
                  <a:rPr lang="en-US" sz="2000" dirty="0"/>
                  <a:t>By </a:t>
                </a:r>
                <a:r>
                  <a:rPr lang="en-US" sz="2000" b="1" dirty="0"/>
                  <a:t>induction </a:t>
                </a:r>
                <a:r>
                  <a:rPr lang="en-US" sz="2000" dirty="0"/>
                  <a:t>on the </a:t>
                </a:r>
                <a:r>
                  <a:rPr lang="en-US" sz="2000" u="sng" dirty="0"/>
                  <a:t>length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 dirty="0">
                        <a:latin typeface="Cambria Math"/>
                      </a:rPr>
                      <m:t>−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 of the </a:t>
                </a:r>
                <a:r>
                  <a:rPr lang="en-US" sz="2000" dirty="0" err="1"/>
                  <a:t>subarray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Use correctness of the algorithm </a:t>
                </a:r>
                <a:r>
                  <a:rPr lang="en-US" sz="2000" b="1" dirty="0"/>
                  <a:t>Merge.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24162" y="1600200"/>
                <a:ext cx="3867438" cy="4525963"/>
              </a:xfrm>
              <a:blipFill rotWithShape="1">
                <a:blip r:embed="rId3"/>
                <a:stretch>
                  <a:fillRect l="-1572" t="-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16018" y="2069068"/>
            <a:ext cx="4603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/>
              <a:t>&lt; </a:t>
            </a:r>
            <a:r>
              <a:rPr lang="en-US" dirty="0">
                <a:solidFill>
                  <a:srgbClr val="0070C0"/>
                </a:solidFill>
              </a:rPr>
              <a:t>j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// Sorting the </a:t>
                </a:r>
                <a:r>
                  <a:rPr lang="en-US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..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].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29" t="-8197" r="-285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71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 2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Faster algorithm for multiplying two integers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4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Addition is </a:t>
            </a:r>
            <a:r>
              <a:rPr lang="en-US" sz="3200" b="1" dirty="0" smtClean="0">
                <a:solidFill>
                  <a:srgbClr val="7030A0"/>
                </a:solidFill>
              </a:rPr>
              <a:t>faster</a:t>
            </a:r>
            <a:r>
              <a:rPr lang="en-US" sz="3200" b="1" dirty="0" smtClean="0"/>
              <a:t> than multiplication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Given:</a:t>
                </a:r>
                <a:r>
                  <a:rPr lang="en-US" sz="2000" dirty="0" smtClean="0"/>
                  <a:t> any two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-bit numbers 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/>
                  <a:t>Y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how many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bit-operations</a:t>
                </a:r>
                <a:r>
                  <a:rPr lang="en-US" sz="2000" dirty="0" smtClean="0"/>
                  <a:t> are required to  compute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+</a:t>
                </a:r>
                <a:r>
                  <a:rPr lang="en-US" sz="2000" b="1" dirty="0" smtClean="0"/>
                  <a:t>Y</a:t>
                </a:r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many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bit-operations</a:t>
                </a:r>
                <a:r>
                  <a:rPr lang="en-US" sz="2000" dirty="0"/>
                  <a:t> are required to  compute </a:t>
                </a:r>
                <a:r>
                  <a:rPr lang="en-US" sz="2000" b="1" dirty="0"/>
                  <a:t>X</a:t>
                </a:r>
                <a:r>
                  <a:rPr lang="en-US" sz="2000" dirty="0" smtClean="0"/>
                  <a:t>*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 [left shift the number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 by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places, (do it carefully)]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many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bit-operations</a:t>
                </a:r>
                <a:r>
                  <a:rPr lang="en-US" sz="2000" dirty="0"/>
                  <a:t> are required to  compute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*</a:t>
                </a:r>
                <a:r>
                  <a:rPr lang="en-US" sz="2000" b="1" dirty="0" smtClean="0"/>
                  <a:t>Y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)  (why ??)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895600" y="5257800"/>
            <a:ext cx="3048000" cy="990600"/>
          </a:xfrm>
          <a:prstGeom prst="ribbon">
            <a:avLst>
              <a:gd name="adj1" fmla="val 16667"/>
              <a:gd name="adj2" fmla="val 698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 we compute X</a:t>
            </a:r>
            <a:r>
              <a:rPr lang="en-US" dirty="0" smtClean="0">
                <a:solidFill>
                  <a:schemeClr val="tx1"/>
                </a:solidFill>
              </a:rPr>
              <a:t>*</a:t>
            </a:r>
            <a:r>
              <a:rPr lang="en-US" b="1" dirty="0" smtClean="0">
                <a:solidFill>
                  <a:schemeClr val="tx1"/>
                </a:solidFill>
              </a:rPr>
              <a:t>Y faster ??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2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Pursuing</a:t>
            </a:r>
            <a:r>
              <a:rPr lang="en-US" sz="3600" b="1" dirty="0" smtClean="0">
                <a:solidFill>
                  <a:srgbClr val="7030A0"/>
                </a:solidFill>
              </a:rPr>
              <a:t> Divide and Conquer </a:t>
            </a:r>
            <a:r>
              <a:rPr lang="en-US" sz="3600" b="1" dirty="0" smtClean="0"/>
              <a:t>approach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</a:t>
                </a:r>
                <a:r>
                  <a:rPr lang="en-US" sz="2000" dirty="0" smtClean="0"/>
                  <a:t>to express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*</a:t>
                </a:r>
                <a:r>
                  <a:rPr lang="en-US" sz="2000" b="1" dirty="0" smtClean="0"/>
                  <a:t>Y </a:t>
                </a:r>
                <a:r>
                  <a:rPr lang="en-US" sz="2000" dirty="0" smtClean="0"/>
                  <a:t>in terms of </a:t>
                </a:r>
                <a:r>
                  <a:rPr lang="en-US" sz="2000" b="1" dirty="0" smtClean="0"/>
                  <a:t>multiplication/addition </a:t>
                </a:r>
                <a:r>
                  <a:rPr lang="en-US" sz="2000" dirty="0" smtClean="0"/>
                  <a:t>of</a:t>
                </a:r>
                <a:r>
                  <a:rPr lang="en-US" sz="2000" b="1" dirty="0" smtClean="0"/>
                  <a:t> {A,B,C,D} ?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Hint:</a:t>
                </a:r>
                <a:r>
                  <a:rPr lang="en-US" sz="2400" b="1" dirty="0" smtClean="0"/>
                  <a:t> </a:t>
                </a:r>
                <a:r>
                  <a:rPr lang="en-US" sz="2000" dirty="0" smtClean="0"/>
                  <a:t>First Express </a:t>
                </a:r>
                <a:r>
                  <a:rPr lang="en-US" sz="2000" b="1" dirty="0" smtClean="0"/>
                  <a:t>X 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/>
                  <a:t>Y </a:t>
                </a:r>
                <a:r>
                  <a:rPr lang="en-US" sz="2000" dirty="0" smtClean="0"/>
                  <a:t>in terms of </a:t>
                </a:r>
                <a:r>
                  <a:rPr lang="en-US" sz="2000" b="1" dirty="0"/>
                  <a:t>{A,B,C,D</a:t>
                </a:r>
                <a:r>
                  <a:rPr lang="en-US" sz="2000" b="1" dirty="0" smtClean="0"/>
                  <a:t>}.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400" b="1" dirty="0" smtClean="0"/>
                  <a:t>          X </a:t>
                </a:r>
                <a:r>
                  <a:rPr lang="en-US" sz="2400" dirty="0" smtClean="0"/>
                  <a:t>= </a:t>
                </a:r>
                <a:r>
                  <a:rPr lang="en-US" sz="2400" b="1" dirty="0" smtClean="0"/>
                  <a:t>A</a:t>
                </a:r>
                <a:r>
                  <a:rPr lang="en-US" sz="2400" dirty="0" smtClean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400" b="1" i="1">
                            <a:latin typeface="Cambria Math"/>
                          </a:rPr>
                          <m:t>/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+ </a:t>
                </a:r>
                <a:r>
                  <a:rPr lang="en-US" sz="2400" b="1" dirty="0" smtClean="0"/>
                  <a:t>B</a:t>
                </a:r>
                <a:r>
                  <a:rPr lang="en-US" sz="2400" dirty="0" smtClean="0"/>
                  <a:t>       and </a:t>
                </a:r>
                <a:r>
                  <a:rPr lang="en-US" sz="2400" b="1" dirty="0" smtClean="0"/>
                  <a:t>Y </a:t>
                </a:r>
                <a:r>
                  <a:rPr lang="en-US" sz="2400" dirty="0"/>
                  <a:t>= </a:t>
                </a:r>
                <a:r>
                  <a:rPr lang="en-US" sz="2400" b="1" dirty="0" smtClean="0"/>
                  <a:t>C</a:t>
                </a:r>
                <a:r>
                  <a:rPr lang="en-US" sz="2400" dirty="0" smtClean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400" b="1" i="1">
                            <a:latin typeface="Cambria Math"/>
                          </a:rPr>
                          <m:t>/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+ </a:t>
                </a:r>
                <a:r>
                  <a:rPr lang="en-US" sz="2400" b="1" dirty="0" smtClean="0"/>
                  <a:t>D</a:t>
                </a:r>
                <a:r>
                  <a:rPr lang="en-US" sz="2400" dirty="0" smtClean="0"/>
                  <a:t> </a:t>
                </a: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Hence …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   X</a:t>
                </a:r>
                <a:r>
                  <a:rPr lang="en-US" sz="2400" dirty="0" smtClean="0"/>
                  <a:t>*</a:t>
                </a:r>
                <a:r>
                  <a:rPr lang="en-US" sz="2400" b="1" dirty="0" smtClean="0"/>
                  <a:t>Y </a:t>
                </a:r>
                <a:r>
                  <a:rPr lang="en-US" sz="2400" dirty="0" smtClean="0"/>
                  <a:t>=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(</a:t>
                </a:r>
                <a:r>
                  <a:rPr lang="en-US" sz="2400" b="1" dirty="0" smtClean="0"/>
                  <a:t>A</a:t>
                </a:r>
                <a:r>
                  <a:rPr lang="en-US" sz="2400" dirty="0" smtClean="0"/>
                  <a:t>*</a:t>
                </a:r>
                <a:r>
                  <a:rPr lang="en-US" sz="2400" b="1" dirty="0" smtClean="0"/>
                  <a:t>C</a:t>
                </a:r>
                <a:r>
                  <a:rPr lang="en-US" sz="2400" dirty="0" smtClean="0"/>
                  <a:t>)*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 smtClean="0"/>
                  <a:t>    + (</a:t>
                </a:r>
                <a:r>
                  <a:rPr lang="en-US" sz="2400" b="1" dirty="0" smtClean="0"/>
                  <a:t>A</a:t>
                </a:r>
                <a:r>
                  <a:rPr lang="en-US" sz="2400" dirty="0" smtClean="0"/>
                  <a:t>*</a:t>
                </a:r>
                <a:r>
                  <a:rPr lang="en-US" sz="2400" b="1" dirty="0" smtClean="0"/>
                  <a:t>D</a:t>
                </a:r>
                <a:r>
                  <a:rPr lang="en-US" sz="2400" dirty="0" smtClean="0"/>
                  <a:t>   + </a:t>
                </a:r>
                <a:r>
                  <a:rPr lang="en-US" sz="2400" b="1" dirty="0" smtClean="0"/>
                  <a:t>B</a:t>
                </a:r>
                <a:r>
                  <a:rPr lang="en-US" sz="2400" dirty="0" smtClean="0"/>
                  <a:t>*</a:t>
                </a:r>
                <a:r>
                  <a:rPr lang="en-US" sz="2400" b="1" dirty="0" smtClean="0"/>
                  <a:t>C</a:t>
                </a:r>
                <a:r>
                  <a:rPr lang="en-US" sz="2400" dirty="0" smtClean="0"/>
                  <a:t>)*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 smtClean="0"/>
                  <a:t>      +  </a:t>
                </a:r>
                <a:r>
                  <a:rPr lang="en-US" sz="2400" b="1" dirty="0" smtClean="0"/>
                  <a:t>B</a:t>
                </a:r>
                <a:r>
                  <a:rPr lang="en-US" sz="2400" dirty="0" smtClean="0"/>
                  <a:t>*</a:t>
                </a:r>
                <a:r>
                  <a:rPr lang="en-US" sz="2400" b="1" dirty="0" smtClean="0"/>
                  <a:t>D</a:t>
                </a:r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111" t="-1706" b="-23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2069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3288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MSB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LSB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n-1  n-2…......………………n/2.............................2 1 0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047782" cy="457200"/>
            <a:chOff x="3200400" y="2057400"/>
            <a:chExt cx="2047782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2069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3672" y="2057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200400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3672" y="20574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2895600" y="5791200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791200"/>
                <a:ext cx="4572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12658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5565668" y="5791200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668" y="5791200"/>
                <a:ext cx="606532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l="-1923" r="-11538"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096000" y="2590800"/>
            <a:ext cx="3048000" cy="673644"/>
            <a:chOff x="6096000" y="2590800"/>
            <a:chExt cx="3048000" cy="673644"/>
          </a:xfrm>
        </p:grpSpPr>
        <p:sp>
          <p:nvSpPr>
            <p:cNvPr id="8" name="Left Arrow 7"/>
            <p:cNvSpPr/>
            <p:nvPr/>
          </p:nvSpPr>
          <p:spPr>
            <a:xfrm>
              <a:off x="6096000" y="2590800"/>
              <a:ext cx="1366020" cy="67364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05254" y="2743200"/>
              <a:ext cx="1738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multiplications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32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  <p:bldP spid="9" grpId="0"/>
      <p:bldP spid="14" grpId="0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Pursuing</a:t>
            </a:r>
            <a:r>
              <a:rPr lang="en-US" sz="3600" b="1" dirty="0" smtClean="0">
                <a:solidFill>
                  <a:srgbClr val="7030A0"/>
                </a:solidFill>
              </a:rPr>
              <a:t> Divide and Conquer </a:t>
            </a:r>
            <a:r>
              <a:rPr lang="en-US" sz="3600" b="1" dirty="0" smtClean="0"/>
              <a:t>approach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X</a:t>
                </a:r>
                <a:r>
                  <a:rPr lang="en-US" sz="2400" dirty="0" smtClean="0"/>
                  <a:t>*</a:t>
                </a:r>
                <a:r>
                  <a:rPr lang="en-US" sz="2400" b="1" dirty="0" smtClean="0"/>
                  <a:t>Y </a:t>
                </a:r>
                <a:r>
                  <a:rPr lang="en-US" sz="2400" dirty="0" smtClean="0"/>
                  <a:t>=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(</a:t>
                </a:r>
                <a:r>
                  <a:rPr lang="en-US" sz="2400" b="1" dirty="0" smtClean="0"/>
                  <a:t>A</a:t>
                </a:r>
                <a:r>
                  <a:rPr lang="en-US" sz="2400" dirty="0" smtClean="0"/>
                  <a:t>*</a:t>
                </a:r>
                <a:r>
                  <a:rPr lang="en-US" sz="2400" b="1" dirty="0" smtClean="0"/>
                  <a:t>C</a:t>
                </a:r>
                <a:r>
                  <a:rPr lang="en-US" sz="2400" dirty="0" smtClean="0"/>
                  <a:t>)*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 smtClean="0"/>
                  <a:t>    + (</a:t>
                </a:r>
                <a:r>
                  <a:rPr lang="en-US" sz="2400" b="1" dirty="0" smtClean="0"/>
                  <a:t>A</a:t>
                </a:r>
                <a:r>
                  <a:rPr lang="en-US" sz="2400" dirty="0" smtClean="0"/>
                  <a:t>*</a:t>
                </a:r>
                <a:r>
                  <a:rPr lang="en-US" sz="2400" b="1" dirty="0" smtClean="0"/>
                  <a:t>D</a:t>
                </a:r>
                <a:r>
                  <a:rPr lang="en-US" sz="2400" dirty="0" smtClean="0"/>
                  <a:t>   + </a:t>
                </a:r>
                <a:r>
                  <a:rPr lang="en-US" sz="2400" b="1" dirty="0" smtClean="0"/>
                  <a:t>B</a:t>
                </a:r>
                <a:r>
                  <a:rPr lang="en-US" sz="2400" dirty="0" smtClean="0"/>
                  <a:t>*</a:t>
                </a:r>
                <a:r>
                  <a:rPr lang="en-US" sz="2400" b="1" dirty="0" smtClean="0"/>
                  <a:t>C</a:t>
                </a:r>
                <a:r>
                  <a:rPr lang="en-US" sz="2400" dirty="0" smtClean="0"/>
                  <a:t>)*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 smtClean="0"/>
                  <a:t>      +  </a:t>
                </a:r>
                <a:r>
                  <a:rPr lang="en-US" sz="2400" b="1" dirty="0" smtClean="0"/>
                  <a:t>B</a:t>
                </a:r>
                <a:r>
                  <a:rPr lang="en-US" sz="2400" dirty="0" smtClean="0"/>
                  <a:t>*</a:t>
                </a:r>
                <a:r>
                  <a:rPr lang="en-US" sz="2400" b="1" dirty="0" smtClean="0"/>
                  <a:t>D</a:t>
                </a:r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</a:t>
                </a:r>
                <a:r>
                  <a:rPr lang="en-US" sz="1800" b="1" dirty="0" smtClean="0"/>
                  <a:t>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b="1" dirty="0" smtClean="0"/>
                  <a:t>: </a:t>
                </a:r>
                <a:r>
                  <a:rPr lang="en-US" sz="1800" dirty="0" smtClean="0"/>
                  <a:t>time complexity of multiplying </a:t>
                </a:r>
                <a:r>
                  <a:rPr lang="en-US" sz="1800" b="1" dirty="0" smtClean="0"/>
                  <a:t>X </a:t>
                </a:r>
                <a:r>
                  <a:rPr lang="en-US" sz="1800" dirty="0" smtClean="0"/>
                  <a:t>and </a:t>
                </a:r>
                <a:r>
                  <a:rPr lang="en-US" sz="1800" b="1" dirty="0" smtClean="0"/>
                  <a:t>Y </a:t>
                </a:r>
                <a:r>
                  <a:rPr lang="en-US" sz="1800" dirty="0" smtClean="0"/>
                  <a:t>using the above equation.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) = </a:t>
                </a:r>
                <a:r>
                  <a:rPr lang="en-US" sz="1800" b="1" dirty="0" err="1" smtClean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 +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1800" b="1" dirty="0" smtClean="0"/>
                  <a:t> T(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/2</a:t>
                </a:r>
                <a:r>
                  <a:rPr lang="en-US" sz="1800" b="1" dirty="0" smtClean="0"/>
                  <a:t>) </a:t>
                </a:r>
                <a:r>
                  <a:rPr lang="en-US" sz="1800" dirty="0" smtClean="0"/>
                  <a:t>for some constant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</a:t>
                </a:r>
                <a:r>
                  <a:rPr lang="en-US" sz="1800" b="1" dirty="0" smtClean="0"/>
                  <a:t>=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 smtClean="0"/>
                  <a:t>+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1" dirty="0" smtClean="0"/>
                  <a:t> T(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1" dirty="0"/>
                  <a:t>)</a:t>
                </a:r>
                <a:r>
                  <a:rPr lang="en-US" sz="1800" b="1" dirty="0" smtClean="0"/>
                  <a:t> </a:t>
                </a:r>
                <a:r>
                  <a:rPr lang="en-US" sz="1800" b="1" dirty="0"/>
                  <a:t>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=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dirty="0"/>
                          <m:t>+</m:t>
                        </m:r>
                        <m:r>
                          <a:rPr lang="en-US" sz="18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1800" b="1" dirty="0"/>
                  <a:t> T(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1800" b="1" dirty="0"/>
                  <a:t>)</a:t>
                </a:r>
                <a:r>
                  <a:rPr lang="en-US" sz="1800" b="1" dirty="0" smtClean="0"/>
                  <a:t> </a:t>
                </a:r>
                <a:r>
                  <a:rPr lang="en-US" sz="1800" b="1" dirty="0"/>
                  <a:t> 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+ 8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70C0"/>
                            </a:solidFill>
                          </a:rPr>
                          <m:t>+ 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…+ 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  <m:sup>
                        <m:sSubSup>
                          <m:sSubSup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800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/>
                        </m:sSub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=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/>
                  <a:t>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+ 8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+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…+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111" t="-1706" b="-237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2069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3288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MSB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LSB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n-1  n-2…......………………n/2.............................2 1 0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047782" cy="457200"/>
            <a:chOff x="3200400" y="2057400"/>
            <a:chExt cx="2047782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2069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3672" y="2057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200400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3672" y="20574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2209800" y="3810000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810000"/>
                <a:ext cx="4572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11392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800600" y="3810000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810000"/>
                <a:ext cx="606532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l="-1942" r="-12621"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162800" y="4800600"/>
            <a:ext cx="1668983" cy="1388454"/>
            <a:chOff x="7017817" y="3124200"/>
            <a:chExt cx="1668983" cy="1388454"/>
          </a:xfrm>
        </p:grpSpPr>
        <p:sp>
          <p:nvSpPr>
            <p:cNvPr id="38" name="Smiley Face 37"/>
            <p:cNvSpPr/>
            <p:nvPr/>
          </p:nvSpPr>
          <p:spPr>
            <a:xfrm>
              <a:off x="7391400" y="3124200"/>
              <a:ext cx="914400" cy="914400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en-US" dirty="0" smtClean="0"/>
                    <a:t>) time </a:t>
                  </a:r>
                  <a:r>
                    <a:rPr lang="en-US" dirty="0" err="1" smtClean="0"/>
                    <a:t>algo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536" t="-4762" r="-5435" b="-238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968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Pursuing</a:t>
            </a:r>
            <a:r>
              <a:rPr lang="en-US" sz="3600" b="1" dirty="0" smtClean="0">
                <a:solidFill>
                  <a:srgbClr val="7030A0"/>
                </a:solidFill>
              </a:rPr>
              <a:t> Divide and Conquer </a:t>
            </a:r>
            <a:r>
              <a:rPr lang="en-US" sz="3600" b="1" dirty="0" smtClean="0"/>
              <a:t>approach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X</a:t>
            </a:r>
            <a:r>
              <a:rPr lang="en-US" sz="2400" dirty="0" smtClean="0"/>
              <a:t>*</a:t>
            </a:r>
            <a:r>
              <a:rPr lang="en-US" sz="2400" b="1" dirty="0" smtClean="0"/>
              <a:t>Y </a:t>
            </a:r>
            <a:r>
              <a:rPr lang="en-US" sz="2400" dirty="0" smtClean="0"/>
              <a:t>=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b="1" dirty="0" smtClean="0"/>
              <a:t>A</a:t>
            </a:r>
            <a:r>
              <a:rPr lang="en-US" sz="2400" dirty="0" smtClean="0"/>
              <a:t>*</a:t>
            </a:r>
            <a:r>
              <a:rPr lang="en-US" sz="2400" b="1" dirty="0" smtClean="0"/>
              <a:t>C</a:t>
            </a:r>
            <a:r>
              <a:rPr lang="en-US" sz="2400" dirty="0" smtClean="0"/>
              <a:t>)* </a:t>
            </a:r>
            <a:r>
              <a:rPr lang="en-US" sz="2400" dirty="0" smtClean="0">
                <a:solidFill>
                  <a:srgbClr val="C00000"/>
                </a:solidFill>
              </a:rPr>
              <a:t>??</a:t>
            </a:r>
            <a:r>
              <a:rPr lang="en-US" sz="2400" dirty="0" smtClean="0"/>
              <a:t>    + (</a:t>
            </a:r>
            <a:r>
              <a:rPr lang="en-US" sz="2400" b="1" dirty="0" smtClean="0"/>
              <a:t>A</a:t>
            </a:r>
            <a:r>
              <a:rPr lang="en-US" sz="2400" dirty="0" smtClean="0"/>
              <a:t>*</a:t>
            </a:r>
            <a:r>
              <a:rPr lang="en-US" sz="2400" b="1" dirty="0" smtClean="0"/>
              <a:t>D</a:t>
            </a:r>
            <a:r>
              <a:rPr lang="en-US" sz="2400" dirty="0" smtClean="0"/>
              <a:t>   + </a:t>
            </a:r>
            <a:r>
              <a:rPr lang="en-US" sz="2400" b="1" dirty="0" smtClean="0"/>
              <a:t>B</a:t>
            </a:r>
            <a:r>
              <a:rPr lang="en-US" sz="2400" dirty="0" smtClean="0"/>
              <a:t>*</a:t>
            </a:r>
            <a:r>
              <a:rPr lang="en-US" sz="2400" b="1" dirty="0" smtClean="0"/>
              <a:t>C</a:t>
            </a:r>
            <a:r>
              <a:rPr lang="en-US" sz="2400" dirty="0" smtClean="0"/>
              <a:t>)* </a:t>
            </a:r>
            <a:r>
              <a:rPr lang="en-US" sz="2400" dirty="0" smtClean="0">
                <a:solidFill>
                  <a:srgbClr val="C00000"/>
                </a:solidFill>
              </a:rPr>
              <a:t>??</a:t>
            </a:r>
            <a:r>
              <a:rPr lang="en-US" sz="2400" dirty="0" smtClean="0"/>
              <a:t>      +  </a:t>
            </a:r>
            <a:r>
              <a:rPr lang="en-US" sz="2400" b="1" dirty="0" smtClean="0"/>
              <a:t>B</a:t>
            </a:r>
            <a:r>
              <a:rPr lang="en-US" sz="2400" dirty="0" smtClean="0"/>
              <a:t>*</a:t>
            </a:r>
            <a:r>
              <a:rPr lang="en-US" sz="2400" b="1" dirty="0" smtClean="0"/>
              <a:t>D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Observation:</a:t>
            </a:r>
            <a:r>
              <a:rPr lang="en-US" sz="2400" dirty="0" smtClean="0"/>
              <a:t> </a:t>
            </a:r>
            <a:r>
              <a:rPr lang="en-US" sz="2400" b="1" dirty="0" smtClean="0"/>
              <a:t>A*D</a:t>
            </a:r>
            <a:r>
              <a:rPr lang="en-US" sz="2400" dirty="0" smtClean="0"/>
              <a:t> + </a:t>
            </a:r>
            <a:r>
              <a:rPr lang="en-US" sz="2400" b="1" dirty="0" smtClean="0"/>
              <a:t>B*C = </a:t>
            </a:r>
            <a:r>
              <a:rPr lang="en-US" sz="2400" dirty="0" smtClean="0"/>
              <a:t>(</a:t>
            </a:r>
            <a:r>
              <a:rPr lang="en-US" sz="2400" b="1" dirty="0" smtClean="0"/>
              <a:t>A-B</a:t>
            </a:r>
            <a:r>
              <a:rPr lang="en-US" sz="2400" dirty="0" smtClean="0"/>
              <a:t>)</a:t>
            </a:r>
            <a:r>
              <a:rPr lang="en-US" sz="2400" b="1" dirty="0" smtClean="0"/>
              <a:t>*</a:t>
            </a:r>
            <a:r>
              <a:rPr lang="en-US" sz="2400" dirty="0" smtClean="0"/>
              <a:t>(</a:t>
            </a:r>
            <a:r>
              <a:rPr lang="en-US" sz="2400" b="1" dirty="0" smtClean="0"/>
              <a:t>D-C</a:t>
            </a:r>
            <a:r>
              <a:rPr lang="en-US" sz="2400" dirty="0" smtClean="0"/>
              <a:t>)</a:t>
            </a:r>
            <a:r>
              <a:rPr lang="en-US" sz="2400" b="1" dirty="0" smtClean="0"/>
              <a:t> + A*C + B*D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Question:</a:t>
            </a:r>
            <a:r>
              <a:rPr lang="en-US" sz="2400" dirty="0" smtClean="0"/>
              <a:t> </a:t>
            </a:r>
            <a:r>
              <a:rPr lang="en-US" sz="2000" dirty="0" smtClean="0"/>
              <a:t>How many multiplications do we need </a:t>
            </a:r>
            <a:r>
              <a:rPr lang="en-US" sz="2000" b="1" u="sng" dirty="0" smtClean="0"/>
              <a:t>now</a:t>
            </a:r>
            <a:r>
              <a:rPr lang="en-US" sz="2000" dirty="0" smtClean="0"/>
              <a:t> to compute </a:t>
            </a:r>
            <a:r>
              <a:rPr lang="en-US" sz="2400" b="1" dirty="0" smtClean="0"/>
              <a:t>X*Y 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r>
              <a:rPr lang="en-US" sz="2400" b="1" dirty="0" smtClean="0"/>
              <a:t>Answer:  </a:t>
            </a:r>
            <a:r>
              <a:rPr lang="en-US" sz="2000" b="1" dirty="0" smtClean="0">
                <a:solidFill>
                  <a:srgbClr val="0070C0"/>
                </a:solidFill>
              </a:rPr>
              <a:t>3</a:t>
            </a:r>
            <a:r>
              <a:rPr lang="en-US" sz="2000" dirty="0" smtClean="0"/>
              <a:t> multiplications : </a:t>
            </a:r>
          </a:p>
          <a:p>
            <a:r>
              <a:rPr lang="en-US" sz="1800" b="1" dirty="0" smtClean="0"/>
              <a:t>A*C</a:t>
            </a:r>
          </a:p>
          <a:p>
            <a:r>
              <a:rPr lang="en-US" sz="1800" b="1" dirty="0" smtClean="0"/>
              <a:t>B*D</a:t>
            </a:r>
          </a:p>
          <a:p>
            <a:r>
              <a:rPr lang="en-US" sz="1800" b="1" dirty="0"/>
              <a:t>(</a:t>
            </a:r>
            <a:r>
              <a:rPr lang="en-US" sz="1800" b="1" dirty="0" smtClean="0"/>
              <a:t>A-B)*(D-C) 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2069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3288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0" name="Down Arrow 9"/>
          <p:cNvSpPr/>
          <p:nvPr/>
        </p:nvSpPr>
        <p:spPr>
          <a:xfrm>
            <a:off x="2438400" y="1588532"/>
            <a:ext cx="301686" cy="46886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0" y="12192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5711932" y="1588532"/>
            <a:ext cx="301686" cy="46886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59532" y="12192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n-1  n-2…......………………n/2.............................2 1 0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047782" cy="457200"/>
            <a:chOff x="3200400" y="2057400"/>
            <a:chExt cx="2047782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2069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3672" y="2057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200400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3672" y="20574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2209800" y="3810000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810000"/>
                <a:ext cx="457200" cy="457200"/>
              </a:xfrm>
              <a:prstGeom prst="roundRect">
                <a:avLst/>
              </a:prstGeom>
              <a:blipFill rotWithShape="1">
                <a:blip r:embed="rId2"/>
                <a:stretch>
                  <a:fillRect r="-11392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800600" y="3810000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810000"/>
                <a:ext cx="606532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l="-1942" r="-12621"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974868" y="3810000"/>
            <a:ext cx="1673332" cy="4572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54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Pursuing</a:t>
            </a:r>
            <a:r>
              <a:rPr lang="en-US" sz="3600" b="1" dirty="0" smtClean="0">
                <a:solidFill>
                  <a:srgbClr val="7030A0"/>
                </a:solidFill>
              </a:rPr>
              <a:t> Divide and Conquer </a:t>
            </a:r>
            <a:r>
              <a:rPr lang="en-US" sz="3600" b="1" dirty="0" smtClean="0"/>
              <a:t>approach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X</a:t>
                </a:r>
                <a:r>
                  <a:rPr lang="en-US" sz="2400" dirty="0" smtClean="0"/>
                  <a:t>*</a:t>
                </a:r>
                <a:r>
                  <a:rPr lang="en-US" sz="2400" b="1" dirty="0" smtClean="0"/>
                  <a:t>Y </a:t>
                </a:r>
                <a:r>
                  <a:rPr lang="en-US" sz="2400" dirty="0" smtClean="0"/>
                  <a:t>=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(</a:t>
                </a:r>
                <a:r>
                  <a:rPr lang="en-US" sz="2400" b="1" dirty="0" smtClean="0"/>
                  <a:t>A</a:t>
                </a:r>
                <a:r>
                  <a:rPr lang="en-US" sz="2400" dirty="0" smtClean="0"/>
                  <a:t>*</a:t>
                </a:r>
                <a:r>
                  <a:rPr lang="en-US" sz="2400" b="1" dirty="0" smtClean="0"/>
                  <a:t>C</a:t>
                </a:r>
                <a:r>
                  <a:rPr lang="en-US" sz="2400" dirty="0" smtClean="0"/>
                  <a:t>)*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 smtClean="0"/>
                  <a:t>   + </a:t>
                </a:r>
                <a:r>
                  <a:rPr lang="en-US" sz="2400" u="sng" dirty="0" smtClean="0">
                    <a:solidFill>
                      <a:srgbClr val="00B050"/>
                    </a:solidFill>
                  </a:rPr>
                  <a:t>((</a:t>
                </a:r>
                <a:r>
                  <a:rPr lang="en-US" sz="2400" b="1" u="sng" dirty="0" smtClean="0">
                    <a:solidFill>
                      <a:srgbClr val="00B050"/>
                    </a:solidFill>
                  </a:rPr>
                  <a:t>A</a:t>
                </a:r>
                <a:r>
                  <a:rPr lang="en-US" sz="2400" u="sng" dirty="0">
                    <a:solidFill>
                      <a:srgbClr val="00B050"/>
                    </a:solidFill>
                  </a:rPr>
                  <a:t>-</a:t>
                </a:r>
                <a:r>
                  <a:rPr lang="en-US" sz="2400" b="1" u="sng" dirty="0" smtClean="0">
                    <a:solidFill>
                      <a:srgbClr val="00B050"/>
                    </a:solidFill>
                  </a:rPr>
                  <a:t>B</a:t>
                </a:r>
                <a:r>
                  <a:rPr lang="en-US" sz="2400" u="sng" dirty="0" smtClean="0">
                    <a:solidFill>
                      <a:srgbClr val="00B050"/>
                    </a:solidFill>
                  </a:rPr>
                  <a:t>)*(</a:t>
                </a:r>
                <a:r>
                  <a:rPr lang="en-US" sz="2400" b="1" u="sng" dirty="0" smtClean="0">
                    <a:solidFill>
                      <a:srgbClr val="00B050"/>
                    </a:solidFill>
                  </a:rPr>
                  <a:t>D-C</a:t>
                </a:r>
                <a:r>
                  <a:rPr lang="en-US" sz="2400" u="sng" dirty="0" smtClean="0">
                    <a:solidFill>
                      <a:srgbClr val="00B050"/>
                    </a:solidFill>
                  </a:rPr>
                  <a:t>) + </a:t>
                </a:r>
                <a:r>
                  <a:rPr lang="en-US" sz="2400" b="1" u="sng" dirty="0" smtClean="0">
                    <a:solidFill>
                      <a:srgbClr val="00B050"/>
                    </a:solidFill>
                  </a:rPr>
                  <a:t>A*C </a:t>
                </a:r>
                <a:r>
                  <a:rPr lang="en-US" sz="2400" u="sng" dirty="0" smtClean="0">
                    <a:solidFill>
                      <a:srgbClr val="00B050"/>
                    </a:solidFill>
                  </a:rPr>
                  <a:t>+</a:t>
                </a:r>
                <a:r>
                  <a:rPr lang="en-US" sz="2400" b="1" u="sng" dirty="0" smtClean="0">
                    <a:solidFill>
                      <a:srgbClr val="00B050"/>
                    </a:solidFill>
                  </a:rPr>
                  <a:t> B*D</a:t>
                </a:r>
                <a:r>
                  <a:rPr lang="en-US" sz="2400" u="sng" dirty="0" smtClean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 smtClean="0"/>
                  <a:t>*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 smtClean="0"/>
                  <a:t>      +  </a:t>
                </a:r>
                <a:r>
                  <a:rPr lang="en-US" sz="2400" b="1" dirty="0" smtClean="0"/>
                  <a:t>B</a:t>
                </a:r>
                <a:r>
                  <a:rPr lang="en-US" sz="2400" dirty="0" smtClean="0"/>
                  <a:t>*</a:t>
                </a:r>
                <a:r>
                  <a:rPr lang="en-US" sz="2400" b="1" dirty="0" smtClean="0"/>
                  <a:t>D</a:t>
                </a:r>
              </a:p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: </a:t>
                </a:r>
                <a:r>
                  <a:rPr lang="en-US" sz="2000" dirty="0"/>
                  <a:t>time complexity of </a:t>
                </a:r>
                <a:r>
                  <a:rPr lang="en-US" sz="2000" dirty="0" smtClean="0"/>
                  <a:t>the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new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for multiplying </a:t>
                </a:r>
                <a:r>
                  <a:rPr lang="en-US" sz="2000" dirty="0"/>
                  <a:t>two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-bit numbers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=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+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T(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/2</a:t>
                </a:r>
                <a:r>
                  <a:rPr lang="en-US" sz="2000" b="1" dirty="0"/>
                  <a:t>) </a:t>
                </a:r>
                <a:r>
                  <a:rPr lang="en-US" sz="2000" dirty="0"/>
                  <a:t>for some constant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</a:t>
                </a:r>
                <a:r>
                  <a:rPr lang="en-US" sz="2000" b="1" dirty="0"/>
                  <a:t>=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+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3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 T(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= </a:t>
                </a:r>
                <a:r>
                  <a:rPr lang="en-US" sz="2000" b="1" dirty="0" err="1" smtClean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+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9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c</m:t>
                    </m:r>
                    <m:f>
                      <m:f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+</m:t>
                    </m:r>
                  </m:oMath>
                </a14:m>
                <a:r>
                  <a:rPr lang="en-US" sz="2000" b="1" dirty="0" smtClean="0"/>
                  <a:t> + … +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/>
                        </m:sSub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 smtClean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𝟓𝟖</m:t>
                        </m:r>
                      </m:sup>
                    </m:sSup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111" t="-1706" b="-339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2069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3288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0" name="Down Arrow 9"/>
          <p:cNvSpPr/>
          <p:nvPr/>
        </p:nvSpPr>
        <p:spPr>
          <a:xfrm>
            <a:off x="2438400" y="1588532"/>
            <a:ext cx="301686" cy="46886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0" y="12192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5711932" y="1588532"/>
            <a:ext cx="301686" cy="46886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59532" y="12192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n-1  n-2…......………………n/2.............................2 1 0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047782" cy="457200"/>
            <a:chOff x="3200400" y="2057400"/>
            <a:chExt cx="2047782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2069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3672" y="2057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200400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3672" y="20574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2209800" y="3810000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810000"/>
                <a:ext cx="4572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11392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6096000" y="3733800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33800"/>
                <a:ext cx="606532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l="-1942" r="-12621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962400" y="5487616"/>
                <a:ext cx="1283365" cy="37978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  <m:sup>
                        <m:sSubSup>
                          <m:sSub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/>
                        </m:sSub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) </a:t>
                </a:r>
                <a:endParaRPr lang="en-IN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487616"/>
                <a:ext cx="1283365" cy="379784"/>
              </a:xfrm>
              <a:prstGeom prst="rect">
                <a:avLst/>
              </a:prstGeom>
              <a:blipFill rotWithShape="1">
                <a:blip r:embed="rId5"/>
                <a:stretch>
                  <a:fillRect t="-4762" r="-6635" b="-238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2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Conclusion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400" b="1" dirty="0" smtClean="0"/>
                  <a:t>:</a:t>
                </a:r>
                <a:r>
                  <a:rPr lang="en-US" sz="2400" dirty="0" smtClean="0"/>
                  <a:t> </a:t>
                </a:r>
                <a:r>
                  <a:rPr lang="en-US" sz="2000" dirty="0" smtClean="0"/>
                  <a:t>There is a </a:t>
                </a:r>
                <a:r>
                  <a:rPr lang="en-US" sz="2000" b="1" dirty="0" smtClean="0"/>
                  <a:t>divide and conquer</a:t>
                </a:r>
                <a:r>
                  <a:rPr lang="en-US" sz="2000" dirty="0" smtClean="0"/>
                  <a:t> based algorithm for multiplying any two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-bit numbers in</a:t>
                </a:r>
                <a:r>
                  <a:rPr lang="en-US" sz="2000" b="1" dirty="0" smtClean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𝟓𝟖</m:t>
                        </m:r>
                      </m:sup>
                    </m:sSup>
                  </m:oMath>
                </a14:m>
                <a:r>
                  <a:rPr lang="en-US" sz="2000" b="1" dirty="0"/>
                  <a:t>) </a:t>
                </a:r>
                <a:r>
                  <a:rPr lang="en-US" sz="2000" dirty="0" smtClean="0"/>
                  <a:t>time</a:t>
                </a:r>
                <a:r>
                  <a:rPr lang="en-US" sz="2000" b="1" dirty="0" smtClean="0"/>
                  <a:t> (bit operations).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Note:</a:t>
                </a:r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fastest algorithm for this problem runs in almost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 log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 </a:t>
                </a:r>
                <a:r>
                  <a:rPr lang="en-US" sz="2000" dirty="0" smtClean="0"/>
                  <a:t>time.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One such algorithm was designed in </a:t>
                </a:r>
                <a:r>
                  <a:rPr lang="en-US" sz="2000" b="1" dirty="0" smtClean="0"/>
                  <a:t>2008</a:t>
                </a:r>
                <a:r>
                  <a:rPr lang="en-US" sz="2000" dirty="0" smtClean="0"/>
                  <a:t> at CSE, IIT Kanpur.</a:t>
                </a:r>
              </a:p>
              <a:p>
                <a:pPr marL="0" indent="0" algn="ctr">
                  <a:buNone/>
                </a:pPr>
                <a:r>
                  <a:rPr lang="en-US" sz="2000" b="1" dirty="0" smtClean="0"/>
                  <a:t>By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(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Dey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sz="2000" b="1" u="sng" dirty="0" err="1" smtClean="0">
                    <a:solidFill>
                      <a:srgbClr val="7030A0"/>
                    </a:solidFill>
                  </a:rPr>
                  <a:t>Kurur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Saha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, and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Saptharishi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).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44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Paradigms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3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 3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Counting the number of “</a:t>
            </a:r>
            <a:r>
              <a:rPr lang="en-US" b="1" i="1" dirty="0" smtClean="0">
                <a:solidFill>
                  <a:srgbClr val="7030A0"/>
                </a:solidFill>
              </a:rPr>
              <a:t>inversions” </a:t>
            </a:r>
            <a:r>
              <a:rPr lang="en-US" b="1" dirty="0" smtClean="0">
                <a:solidFill>
                  <a:srgbClr val="7030A0"/>
                </a:solidFill>
              </a:rPr>
              <a:t>in an array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8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Counting Inversions in an array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200" b="1" dirty="0" smtClean="0"/>
              <a:t>Problem description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Definition (Inversion): </a:t>
            </a:r>
            <a:r>
              <a:rPr lang="en-US" sz="2000" dirty="0" smtClean="0"/>
              <a:t>Given an array </a:t>
            </a:r>
            <a:r>
              <a:rPr lang="en-US" sz="2000" b="1" dirty="0" smtClean="0"/>
              <a:t>A</a:t>
            </a:r>
            <a:r>
              <a:rPr lang="en-US" sz="2000" dirty="0" smtClean="0"/>
              <a:t> of size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, a pair (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 err="1" smtClean="0"/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), 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≤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 is called an inversion if </a:t>
            </a:r>
            <a:r>
              <a:rPr lang="en-US" sz="2000" b="1" smtClean="0"/>
              <a:t>A</a:t>
            </a:r>
            <a:r>
              <a:rPr lang="en-US" sz="2000" smtClean="0"/>
              <a:t>[</a:t>
            </a:r>
            <a:r>
              <a:rPr lang="en-US" sz="2000">
                <a:solidFill>
                  <a:srgbClr val="0070C0"/>
                </a:solidFill>
              </a:rPr>
              <a:t>i</a:t>
            </a:r>
            <a:r>
              <a:rPr lang="en-US" sz="2000" smtClean="0"/>
              <a:t>]&gt;</a:t>
            </a:r>
            <a:r>
              <a:rPr lang="en-US" sz="2000" b="1" smtClean="0"/>
              <a:t>A</a:t>
            </a:r>
            <a:r>
              <a:rPr lang="en-US" sz="2000" smtClean="0"/>
              <a:t>[</a:t>
            </a:r>
            <a:r>
              <a:rPr lang="en-US" sz="2000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]. </a:t>
            </a:r>
          </a:p>
          <a:p>
            <a:pPr marL="0" indent="0">
              <a:buNone/>
            </a:pPr>
            <a:r>
              <a:rPr lang="en-US" sz="2000" b="1" dirty="0" smtClean="0"/>
              <a:t>Example: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Inversions are :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/>
              <a:t>), (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70C0"/>
                </a:solidFill>
              </a:rPr>
              <a:t>4</a:t>
            </a:r>
            <a:r>
              <a:rPr lang="en-US" sz="2000" dirty="0" smtClean="0"/>
              <a:t>), (</a:t>
            </a:r>
            <a:r>
              <a:rPr lang="en-US" sz="2000" dirty="0" smtClean="0">
                <a:solidFill>
                  <a:srgbClr val="0070C0"/>
                </a:solidFill>
              </a:rPr>
              <a:t>3</a:t>
            </a:r>
            <a:r>
              <a:rPr lang="en-US" sz="2000" dirty="0" smtClean="0"/>
              <a:t>,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 smtClean="0"/>
              <a:t>), (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70C0"/>
                </a:solidFill>
              </a:rPr>
              <a:t>6</a:t>
            </a:r>
            <a:r>
              <a:rPr lang="en-US" sz="2000" dirty="0" smtClean="0"/>
              <a:t>), (</a:t>
            </a:r>
            <a:r>
              <a:rPr lang="en-US" sz="2000" dirty="0" smtClean="0">
                <a:solidFill>
                  <a:srgbClr val="0070C0"/>
                </a:solidFill>
              </a:rPr>
              <a:t>3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70C0"/>
                </a:solidFill>
              </a:rPr>
              <a:t>6</a:t>
            </a:r>
            <a:r>
              <a:rPr lang="en-US" sz="2000" dirty="0" smtClean="0"/>
              <a:t>), (</a:t>
            </a:r>
            <a:r>
              <a:rPr lang="en-US" sz="2000" dirty="0" smtClean="0">
                <a:solidFill>
                  <a:srgbClr val="0070C0"/>
                </a:solidFill>
              </a:rPr>
              <a:t>5</a:t>
            </a:r>
            <a:r>
              <a:rPr lang="en-US" sz="2000" dirty="0" smtClean="0"/>
              <a:t>,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 smtClean="0"/>
              <a:t>), (</a:t>
            </a:r>
            <a:r>
              <a:rPr lang="en-US" sz="2000" dirty="0" smtClean="0">
                <a:solidFill>
                  <a:srgbClr val="0070C0"/>
                </a:solidFill>
              </a:rPr>
              <a:t>5</a:t>
            </a:r>
            <a:r>
              <a:rPr lang="en-US" sz="2000" dirty="0" smtClean="0"/>
              <a:t>,</a:t>
            </a:r>
            <a:r>
              <a:rPr lang="en-US" sz="2000" dirty="0">
                <a:solidFill>
                  <a:srgbClr val="0070C0"/>
                </a:solidFill>
              </a:rPr>
              <a:t>7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AIM:</a:t>
            </a:r>
            <a:r>
              <a:rPr lang="en-US" sz="2000" dirty="0" smtClean="0"/>
              <a:t> </a:t>
            </a:r>
            <a:r>
              <a:rPr lang="en-US" sz="2000" dirty="0"/>
              <a:t>A</a:t>
            </a:r>
            <a:r>
              <a:rPr lang="en-US" sz="2000" dirty="0" smtClean="0"/>
              <a:t>n efficient algorithm to count  the number of inversions in an array </a:t>
            </a:r>
            <a:r>
              <a:rPr lang="en-US" sz="2000" b="1" dirty="0" smtClean="0"/>
              <a:t>A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090228" y="3124200"/>
            <a:ext cx="4900477" cy="461665"/>
            <a:chOff x="2090228" y="2891135"/>
            <a:chExt cx="4900477" cy="461665"/>
          </a:xfrm>
        </p:grpSpPr>
        <p:grpSp>
          <p:nvGrpSpPr>
            <p:cNvPr id="5" name="Group 4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3       15         8       19       9      67     11       27  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639834" y="2816423"/>
            <a:ext cx="416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0            1            2           3             4         5           6            7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557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Counting Inversions in an array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 smtClean="0"/>
              <a:t>Problem familiarization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Trivial-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..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n-1</a:t>
                </a:r>
                <a:r>
                  <a:rPr lang="en-US" sz="2000" dirty="0" smtClean="0"/>
                  <a:t>])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count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 smtClean="0">
                    <a:sym typeface="Wingdings" pitchFamily="2" charset="2"/>
                  </a:rPr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  to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n-1</a:t>
                </a:r>
                <a:r>
                  <a:rPr lang="en-US" sz="2000" dirty="0" smtClean="0">
                    <a:sym typeface="Wingdings" pitchFamily="2" charset="2"/>
                  </a:rPr>
                  <a:t>) </a:t>
                </a:r>
                <a:r>
                  <a:rPr lang="en-US" sz="2000" b="1" dirty="0" smtClean="0">
                    <a:sym typeface="Wingdings" pitchFamily="2" charset="2"/>
                  </a:rPr>
                  <a:t>do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{</a:t>
                </a: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b="1" dirty="0" smtClean="0">
                    <a:sym typeface="Wingdings" pitchFamily="2" charset="2"/>
                  </a:rPr>
                  <a:t>For(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 smtClean="0">
                    <a:sym typeface="Wingdings" pitchFamily="2" charset="2"/>
                  </a:rPr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 to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j-1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{       If 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 smtClean="0">
                    <a:sym typeface="Wingdings" pitchFamily="2" charset="2"/>
                  </a:rPr>
                  <a:t>]&gt;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>
                    <a:sym typeface="Wingdings" pitchFamily="2" charset="2"/>
                  </a:rPr>
                  <a:t>]) 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count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count + 1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}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Time complexity: 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can be the max. no. of inversions in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/>
                  <a:t>, which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Is the algorithm given above optimal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b="1" dirty="0" smtClean="0"/>
                  <a:t>:  </a:t>
                </a:r>
                <a:r>
                  <a:rPr lang="en-US" sz="2000" dirty="0" smtClean="0"/>
                  <a:t>No, our aim is </a:t>
                </a:r>
                <a:r>
                  <a:rPr lang="en-US" sz="2000" b="1" u="sng" dirty="0" smtClean="0"/>
                  <a:t>not</a:t>
                </a:r>
                <a:r>
                  <a:rPr lang="en-US" sz="2000" dirty="0" smtClean="0"/>
                  <a:t> to report all inversions but to </a:t>
                </a:r>
                <a:r>
                  <a:rPr lang="en-US" sz="2000" u="sng" dirty="0" smtClean="0"/>
                  <a:t>report the count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5334000" y="2667000"/>
            <a:ext cx="3810000" cy="1450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Ponder over the </a:t>
            </a:r>
            <a:r>
              <a:rPr lang="en-US" b="1" dirty="0" smtClean="0">
                <a:solidFill>
                  <a:schemeClr val="tx1"/>
                </a:solidFill>
              </a:rPr>
              <a:t>divide and conquer algorithm </a:t>
            </a:r>
            <a:r>
              <a:rPr lang="en-US" dirty="0" smtClean="0">
                <a:solidFill>
                  <a:schemeClr val="tx1"/>
                </a:solidFill>
              </a:rPr>
              <a:t>for this problem. We shall discuss it in the next class.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25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Proof of correctness </a:t>
            </a:r>
            <a:endParaRPr lang="en-IN" sz="3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Algorithm for </a:t>
            </a:r>
            <a:r>
              <a:rPr lang="en-US" sz="2800" b="1" dirty="0" smtClean="0">
                <a:solidFill>
                  <a:srgbClr val="7030A0"/>
                </a:solidFill>
              </a:rPr>
              <a:t>majority element</a:t>
            </a:r>
            <a:endParaRPr lang="en-IN" sz="2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9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for majority element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0386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Algo</a:t>
            </a:r>
            <a:r>
              <a:rPr lang="en-US" sz="2000" b="1" dirty="0" smtClean="0">
                <a:solidFill>
                  <a:srgbClr val="C00000"/>
                </a:solidFill>
              </a:rPr>
              <a:t>-majority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7030A0"/>
                </a:solidFill>
              </a:rPr>
              <a:t>A</a:t>
            </a:r>
            <a:r>
              <a:rPr lang="en-US" sz="2000" dirty="0" smtClean="0"/>
              <a:t>){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    count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</a:t>
            </a:r>
            <a:r>
              <a:rPr lang="en-US" sz="2000" b="1" dirty="0" smtClean="0">
                <a:sym typeface="Wingdings" pitchFamily="2" charset="2"/>
              </a:rPr>
              <a:t>for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ym typeface="Wingdings" pitchFamily="2" charset="2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 to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n-1</a:t>
            </a:r>
            <a:r>
              <a:rPr lang="en-US" sz="2000" dirty="0" smtClean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{     </a:t>
            </a:r>
            <a:r>
              <a:rPr lang="en-US" sz="2000" b="1" dirty="0" smtClean="0">
                <a:sym typeface="Wingdings" pitchFamily="2" charset="2"/>
              </a:rPr>
              <a:t> if 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 smtClean="0">
                <a:sym typeface="Wingdings" pitchFamily="2" charset="2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{   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A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ym typeface="Wingdings" pitchFamily="2" charset="2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</a:t>
            </a:r>
            <a:r>
              <a:rPr lang="en-US" sz="2000" b="1" dirty="0" smtClean="0">
                <a:sym typeface="Wingdings" pitchFamily="2" charset="2"/>
              </a:rPr>
              <a:t>else if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2000" dirty="0" smtClean="0">
                <a:sym typeface="Wingdings" pitchFamily="2" charset="2"/>
              </a:rPr>
              <a:t>&lt;&gt;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A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ym typeface="Wingdings" pitchFamily="2" charset="2"/>
              </a:rPr>
              <a:t>])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                     count</a:t>
            </a:r>
            <a:r>
              <a:rPr lang="en-US" sz="2000" dirty="0" smtClean="0">
                <a:sym typeface="Wingdings" pitchFamily="2" charset="2"/>
              </a:rPr>
              <a:t> 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 smtClean="0">
                <a:sym typeface="Wingdings" pitchFamily="2" charset="2"/>
              </a:rPr>
              <a:t> -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</a:t>
            </a:r>
            <a:r>
              <a:rPr lang="en-US" sz="2000" b="1" dirty="0" smtClean="0">
                <a:sym typeface="Wingdings" pitchFamily="2" charset="2"/>
              </a:rPr>
              <a:t>else</a:t>
            </a:r>
            <a:r>
              <a:rPr lang="en-US" sz="2000" dirty="0" smtClean="0">
                <a:sym typeface="Wingdings" pitchFamily="2" charset="2"/>
              </a:rPr>
              <a:t>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                      count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 smtClean="0">
                <a:sym typeface="Wingdings" pitchFamily="2" charset="2"/>
              </a:rPr>
              <a:t> +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}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</a:t>
            </a:r>
            <a:r>
              <a:rPr lang="en-US" sz="1800" b="1" dirty="0" smtClean="0">
                <a:sym typeface="Wingdings" pitchFamily="2" charset="2"/>
              </a:rPr>
              <a:t>if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dirty="0" smtClean="0">
                <a:sym typeface="Wingdings" pitchFamily="2" charset="2"/>
              </a:rPr>
              <a:t> appears  more than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1800" dirty="0" smtClean="0">
                <a:sym typeface="Wingdings" pitchFamily="2" charset="2"/>
              </a:rPr>
              <a:t>/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sz="1800" dirty="0" smtClean="0">
                <a:sym typeface="Wingdings" pitchFamily="2" charset="2"/>
              </a:rPr>
              <a:t>, then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         print</a:t>
            </a:r>
            <a:r>
              <a:rPr lang="en-US" sz="1800" dirty="0" smtClean="0">
                <a:sym typeface="Wingdings" pitchFamily="2" charset="2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dirty="0" smtClean="0">
                <a:sym typeface="Wingdings" pitchFamily="2" charset="2"/>
              </a:rPr>
              <a:t> is majority element)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</a:t>
            </a:r>
            <a:r>
              <a:rPr lang="en-US" sz="1800" b="1" dirty="0" smtClean="0">
                <a:sym typeface="Wingdings" pitchFamily="2" charset="2"/>
              </a:rPr>
              <a:t>else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print</a:t>
            </a:r>
            <a:r>
              <a:rPr lang="en-US" sz="1800" dirty="0" smtClean="0">
                <a:sym typeface="Wingdings" pitchFamily="2" charset="2"/>
              </a:rPr>
              <a:t>(no majority element)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4102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What is to be proved ?</a:t>
            </a:r>
          </a:p>
          <a:p>
            <a:pPr marL="0" indent="0">
              <a:buNone/>
            </a:pPr>
            <a:r>
              <a:rPr lang="en-US" sz="2000" b="1" dirty="0"/>
              <a:t>Answer:</a:t>
            </a:r>
            <a:r>
              <a:rPr lang="en-US" sz="2000" dirty="0"/>
              <a:t> For every possible instance of </a:t>
            </a:r>
            <a:r>
              <a:rPr lang="en-US" sz="2000" b="1" dirty="0">
                <a:solidFill>
                  <a:srgbClr val="7030A0"/>
                </a:solidFill>
              </a:rPr>
              <a:t>A</a:t>
            </a:r>
            <a:r>
              <a:rPr lang="en-US" sz="2000" dirty="0"/>
              <a:t>, the output of algorithm is </a:t>
            </a:r>
            <a:r>
              <a:rPr lang="en-US" sz="2000" u="sng" dirty="0">
                <a:solidFill>
                  <a:srgbClr val="7030A0"/>
                </a:solidFill>
              </a:rPr>
              <a:t>correct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Observation</a:t>
            </a:r>
            <a:r>
              <a:rPr lang="en-US" sz="2000" b="1" dirty="0"/>
              <a:t>:</a:t>
            </a:r>
            <a:r>
              <a:rPr lang="en-US" sz="2000" dirty="0"/>
              <a:t> If </a:t>
            </a:r>
            <a:r>
              <a:rPr lang="en-US" sz="2000" b="1" dirty="0">
                <a:solidFill>
                  <a:srgbClr val="7030A0"/>
                </a:solidFill>
              </a:rPr>
              <a:t>A</a:t>
            </a:r>
            <a:r>
              <a:rPr lang="en-US" sz="2000" dirty="0"/>
              <a:t> does not have any majority element, the output of the algorithm is correct. 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Inference: </a:t>
            </a:r>
            <a:r>
              <a:rPr lang="en-US" sz="2000" dirty="0"/>
              <a:t>To prove </a:t>
            </a:r>
            <a:r>
              <a:rPr lang="en-US" sz="2000" dirty="0" smtClean="0"/>
              <a:t>correctness, it </a:t>
            </a:r>
            <a:r>
              <a:rPr lang="en-US" sz="2000" dirty="0"/>
              <a:t>suffices </a:t>
            </a:r>
            <a:r>
              <a:rPr lang="en-US" sz="2000" dirty="0" smtClean="0"/>
              <a:t>to </a:t>
            </a:r>
            <a:r>
              <a:rPr lang="en-US" sz="2000" dirty="0"/>
              <a:t>prove the following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3962400" y="5410200"/>
            <a:ext cx="384048" cy="1143000"/>
          </a:xfrm>
          <a:prstGeom prst="rightBrac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6C3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4400" y="5181600"/>
            <a:ext cx="41910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b="1" dirty="0">
                <a:solidFill>
                  <a:srgbClr val="7030A0"/>
                </a:solidFill>
              </a:rPr>
              <a:t>A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has a majority element, say </a:t>
            </a:r>
            <a:r>
              <a:rPr lang="el-GR" b="1" dirty="0">
                <a:solidFill>
                  <a:srgbClr val="0070C0"/>
                </a:solidFill>
              </a:rPr>
              <a:t>α</a:t>
            </a:r>
            <a:r>
              <a:rPr lang="en-US" dirty="0">
                <a:solidFill>
                  <a:schemeClr val="tx1"/>
                </a:solidFill>
              </a:rPr>
              <a:t>, then at the end of the </a:t>
            </a:r>
            <a:r>
              <a:rPr lang="en-US" b="1" dirty="0">
                <a:solidFill>
                  <a:schemeClr val="tx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loop, 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l-GR" b="1" dirty="0">
                <a:solidFill>
                  <a:srgbClr val="0070C0"/>
                </a:solidFill>
              </a:rPr>
              <a:t>α</a:t>
            </a:r>
            <a:r>
              <a:rPr lang="en-US" b="1" dirty="0">
                <a:solidFill>
                  <a:srgbClr val="0070C0"/>
                </a:solidFill>
              </a:rPr>
              <a:t>  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346448" y="3048000"/>
            <a:ext cx="377952" cy="2933700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for majority element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0386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Algo</a:t>
            </a:r>
            <a:r>
              <a:rPr lang="en-US" sz="2000" b="1" dirty="0" smtClean="0">
                <a:solidFill>
                  <a:srgbClr val="C00000"/>
                </a:solidFill>
              </a:rPr>
              <a:t>-majority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7030A0"/>
                </a:solidFill>
              </a:rPr>
              <a:t>A</a:t>
            </a:r>
            <a:r>
              <a:rPr lang="en-US" sz="2000" dirty="0" smtClean="0"/>
              <a:t>){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    count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</a:t>
            </a:r>
            <a:r>
              <a:rPr lang="en-US" sz="2000" b="1" dirty="0" smtClean="0">
                <a:sym typeface="Wingdings" pitchFamily="2" charset="2"/>
              </a:rPr>
              <a:t>for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ym typeface="Wingdings" pitchFamily="2" charset="2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 to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n-1</a:t>
            </a:r>
            <a:r>
              <a:rPr lang="en-US" sz="2000" dirty="0" smtClean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{     </a:t>
            </a:r>
            <a:r>
              <a:rPr lang="en-US" sz="2000" b="1" dirty="0" smtClean="0">
                <a:sym typeface="Wingdings" pitchFamily="2" charset="2"/>
              </a:rPr>
              <a:t> if 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 smtClean="0">
                <a:sym typeface="Wingdings" pitchFamily="2" charset="2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{   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A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ym typeface="Wingdings" pitchFamily="2" charset="2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</a:t>
            </a:r>
            <a:r>
              <a:rPr lang="en-US" sz="2000" b="1" dirty="0" smtClean="0">
                <a:sym typeface="Wingdings" pitchFamily="2" charset="2"/>
              </a:rPr>
              <a:t>else if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2000" dirty="0" smtClean="0">
                <a:sym typeface="Wingdings" pitchFamily="2" charset="2"/>
              </a:rPr>
              <a:t>&lt;&gt;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A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ym typeface="Wingdings" pitchFamily="2" charset="2"/>
              </a:rPr>
              <a:t>])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                     count</a:t>
            </a:r>
            <a:r>
              <a:rPr lang="en-US" sz="2000" dirty="0" smtClean="0">
                <a:sym typeface="Wingdings" pitchFamily="2" charset="2"/>
              </a:rPr>
              <a:t> 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 smtClean="0">
                <a:sym typeface="Wingdings" pitchFamily="2" charset="2"/>
              </a:rPr>
              <a:t> -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</a:t>
            </a:r>
            <a:r>
              <a:rPr lang="en-US" sz="2000" b="1" dirty="0" smtClean="0">
                <a:sym typeface="Wingdings" pitchFamily="2" charset="2"/>
              </a:rPr>
              <a:t>else</a:t>
            </a:r>
            <a:r>
              <a:rPr lang="en-US" sz="2000" dirty="0" smtClean="0">
                <a:sym typeface="Wingdings" pitchFamily="2" charset="2"/>
              </a:rPr>
              <a:t>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                      count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 smtClean="0">
                <a:sym typeface="Wingdings" pitchFamily="2" charset="2"/>
              </a:rPr>
              <a:t> +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}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</a:t>
            </a:r>
            <a:r>
              <a:rPr lang="en-US" sz="1800" b="1" dirty="0" smtClean="0">
                <a:sym typeface="Wingdings" pitchFamily="2" charset="2"/>
              </a:rPr>
              <a:t>if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dirty="0" smtClean="0">
                <a:sym typeface="Wingdings" pitchFamily="2" charset="2"/>
              </a:rPr>
              <a:t> appears  more than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1800" dirty="0" smtClean="0">
                <a:sym typeface="Wingdings" pitchFamily="2" charset="2"/>
              </a:rPr>
              <a:t>/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sz="1800" dirty="0" smtClean="0">
                <a:sym typeface="Wingdings" pitchFamily="2" charset="2"/>
              </a:rPr>
              <a:t>, then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         print</a:t>
            </a:r>
            <a:r>
              <a:rPr lang="en-US" sz="1800" dirty="0" smtClean="0">
                <a:sym typeface="Wingdings" pitchFamily="2" charset="2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dirty="0" smtClean="0">
                <a:sym typeface="Wingdings" pitchFamily="2" charset="2"/>
              </a:rPr>
              <a:t> is majority element)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</a:t>
            </a:r>
            <a:r>
              <a:rPr lang="en-US" sz="1800" b="1" dirty="0" smtClean="0">
                <a:sym typeface="Wingdings" pitchFamily="2" charset="2"/>
              </a:rPr>
              <a:t>else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print</a:t>
            </a:r>
            <a:r>
              <a:rPr lang="en-US" sz="1800" dirty="0" smtClean="0">
                <a:sym typeface="Wingdings" pitchFamily="2" charset="2"/>
              </a:rPr>
              <a:t>(no majority element)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4102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Inference</a:t>
            </a:r>
            <a:r>
              <a:rPr lang="en-US" sz="2000" b="1" dirty="0">
                <a:solidFill>
                  <a:srgbClr val="C00000"/>
                </a:solidFill>
              </a:rPr>
              <a:t>: </a:t>
            </a:r>
            <a:r>
              <a:rPr lang="en-US" sz="2000" dirty="0"/>
              <a:t>To prove </a:t>
            </a:r>
            <a:r>
              <a:rPr lang="en-US" sz="2000" dirty="0" smtClean="0"/>
              <a:t>correctness, it </a:t>
            </a:r>
            <a:r>
              <a:rPr lang="en-US" sz="2000" dirty="0"/>
              <a:t>suffices </a:t>
            </a:r>
            <a:r>
              <a:rPr lang="en-US" sz="2000" dirty="0" smtClean="0"/>
              <a:t>to </a:t>
            </a:r>
            <a:r>
              <a:rPr lang="en-US" sz="2000" dirty="0"/>
              <a:t>prove the following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24400" y="1905000"/>
            <a:ext cx="41910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b="1" dirty="0">
                <a:solidFill>
                  <a:srgbClr val="7030A0"/>
                </a:solidFill>
              </a:rPr>
              <a:t>A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has a majority element, say </a:t>
            </a:r>
            <a:r>
              <a:rPr lang="el-GR" b="1" dirty="0">
                <a:solidFill>
                  <a:srgbClr val="0070C0"/>
                </a:solidFill>
              </a:rPr>
              <a:t>α</a:t>
            </a:r>
            <a:r>
              <a:rPr lang="en-US" dirty="0">
                <a:solidFill>
                  <a:schemeClr val="tx1"/>
                </a:solidFill>
              </a:rPr>
              <a:t>, then at the end of the </a:t>
            </a:r>
            <a:r>
              <a:rPr lang="en-US" b="1" dirty="0">
                <a:solidFill>
                  <a:schemeClr val="tx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loop, 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l-GR" b="1" dirty="0">
                <a:solidFill>
                  <a:srgbClr val="0070C0"/>
                </a:solidFill>
              </a:rPr>
              <a:t>α</a:t>
            </a:r>
            <a:r>
              <a:rPr lang="en-US" b="1" dirty="0">
                <a:solidFill>
                  <a:srgbClr val="0070C0"/>
                </a:solidFill>
              </a:rPr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6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assertion holds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iteration 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answer</a:t>
                </a:r>
                <a:r>
                  <a:rPr lang="en-US" sz="2000" dirty="0" smtClean="0"/>
                  <a:t>: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 is a majority element of {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],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],…,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-1</a:t>
                </a:r>
                <a:r>
                  <a:rPr lang="en-US" sz="2000" dirty="0"/>
                  <a:t>]}  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IN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24726"/>
              </p:ext>
            </p:extLst>
          </p:nvPr>
        </p:nvGraphicFramePr>
        <p:xfrm>
          <a:off x="1371600" y="287649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Striped Right Arrow 9"/>
          <p:cNvSpPr/>
          <p:nvPr/>
        </p:nvSpPr>
        <p:spPr>
          <a:xfrm>
            <a:off x="1371600" y="2190690"/>
            <a:ext cx="2438400" cy="637032"/>
          </a:xfrm>
          <a:prstGeom prst="stripedRightArrow">
            <a:avLst/>
          </a:prstGeom>
          <a:solidFill>
            <a:srgbClr val="006C3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 scan algorithm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371600" y="2895600"/>
            <a:ext cx="3429000" cy="359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4859076" y="2057400"/>
            <a:ext cx="322524" cy="685800"/>
            <a:chOff x="4876800" y="3810000"/>
            <a:chExt cx="322524" cy="6858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5029200" y="4120194"/>
              <a:ext cx="0" cy="3756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876800" y="3810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IN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38100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28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5676" y="28956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76" y="2895600"/>
                <a:ext cx="3898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&quot;No&quot; Symbol 18"/>
          <p:cNvSpPr/>
          <p:nvPr/>
        </p:nvSpPr>
        <p:spPr>
          <a:xfrm>
            <a:off x="7391400" y="4343400"/>
            <a:ext cx="914400" cy="914400"/>
          </a:xfrm>
          <a:prstGeom prst="noSmoking">
            <a:avLst>
              <a:gd name="adj" fmla="val 114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4419600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wrong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0280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  <p:bldP spid="11" grpId="0" animBg="1"/>
      <p:bldP spid="1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assertion holds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iteration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P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) : </a:t>
                </a:r>
                <a:r>
                  <a:rPr lang="en-US" sz="2000" dirty="0" smtClean="0"/>
                  <a:t>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α </a:t>
                </a:r>
                <a:r>
                  <a:rPr lang="en-US" sz="2000" dirty="0" smtClean="0"/>
                  <a:t>is </a:t>
                </a:r>
                <a:r>
                  <a:rPr lang="en-US" sz="2000" dirty="0"/>
                  <a:t>a majority element of </a:t>
                </a:r>
                <a:r>
                  <a:rPr lang="en-US" sz="2000" dirty="0" smtClean="0"/>
                  <a:t>{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,…</a:t>
                </a:r>
                <a:r>
                  <a:rPr lang="en-US" sz="2000" dirty="0">
                    <a:solidFill>
                      <a:srgbClr val="C00000"/>
                    </a:solidFill>
                  </a:rPr>
                  <a:t>count </a:t>
                </a:r>
                <a:r>
                  <a:rPr lang="en-US" sz="2000" dirty="0"/>
                  <a:t>times…,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2800" dirty="0" smtClean="0"/>
                  <a:t>,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],…,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-1</a:t>
                </a:r>
                <a:r>
                  <a:rPr lang="en-US" sz="2000" dirty="0"/>
                  <a:t>]}  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What is </a:t>
                </a:r>
                <a:r>
                  <a:rPr lang="en-US" sz="2000" b="1" dirty="0"/>
                  <a:t>P(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 ?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</a:t>
                </a: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x </a:t>
                </a:r>
                <a:r>
                  <a:rPr lang="en-US" sz="2000" b="1" dirty="0" smtClean="0"/>
                  <a:t>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l-GR" sz="2000" b="1" dirty="0" smtClean="0">
                    <a:solidFill>
                      <a:srgbClr val="0070C0"/>
                    </a:solidFill>
                  </a:rPr>
                  <a:t>α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</a:t>
                </a:r>
                <a:endParaRPr lang="en-IN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1769" t="-1752" b="-8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0922"/>
              </p:ext>
            </p:extLst>
          </p:nvPr>
        </p:nvGraphicFramePr>
        <p:xfrm>
          <a:off x="1371600" y="287649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Striped Right Arrow 9"/>
          <p:cNvSpPr/>
          <p:nvPr/>
        </p:nvSpPr>
        <p:spPr>
          <a:xfrm>
            <a:off x="1371600" y="2190690"/>
            <a:ext cx="2438400" cy="637032"/>
          </a:xfrm>
          <a:prstGeom prst="stripedRightArrow">
            <a:avLst/>
          </a:prstGeom>
          <a:solidFill>
            <a:srgbClr val="006C3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 scan algorithm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371600" y="2895600"/>
            <a:ext cx="3429000" cy="359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4859076" y="2057400"/>
            <a:ext cx="322524" cy="685800"/>
            <a:chOff x="4876800" y="3810000"/>
            <a:chExt cx="322524" cy="6858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5029200" y="4120194"/>
              <a:ext cx="0" cy="3756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876800" y="3810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IN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38100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28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5676" y="28956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76" y="2895600"/>
                <a:ext cx="3898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473106" y="5334000"/>
            <a:ext cx="454669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α </a:t>
            </a:r>
            <a:r>
              <a:rPr lang="en-US" dirty="0"/>
              <a:t>is a majority element of {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en-US" dirty="0"/>
              <a:t>,…</a:t>
            </a:r>
            <a:r>
              <a:rPr lang="en-US" dirty="0">
                <a:solidFill>
                  <a:srgbClr val="C00000"/>
                </a:solidFill>
              </a:rPr>
              <a:t>count </a:t>
            </a:r>
            <a:r>
              <a:rPr lang="en-US" dirty="0"/>
              <a:t>times…,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4" name="Down Ribbon 3"/>
          <p:cNvSpPr/>
          <p:nvPr/>
        </p:nvSpPr>
        <p:spPr>
          <a:xfrm>
            <a:off x="4038600" y="5867400"/>
            <a:ext cx="2895600" cy="609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what we required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Down Ribbon 13"/>
              <p:cNvSpPr/>
              <p:nvPr/>
            </p:nvSpPr>
            <p:spPr>
              <a:xfrm>
                <a:off x="3886200" y="5867400"/>
                <a:ext cx="35814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As a homework exercise, prove assertion </a:t>
                </a: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b="1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by induction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Down Ribb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867400"/>
                <a:ext cx="35814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8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4" grpId="0" animBg="1"/>
      <p:bldP spid="4" grpId="1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Paradigm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Motivation:</a:t>
            </a:r>
          </a:p>
          <a:p>
            <a:r>
              <a:rPr lang="en-US" sz="2000" dirty="0"/>
              <a:t>M</a:t>
            </a:r>
            <a:r>
              <a:rPr lang="en-US" sz="2000" dirty="0" smtClean="0"/>
              <a:t>any problems whose algorithms are based on a </a:t>
            </a:r>
            <a:r>
              <a:rPr lang="en-US" sz="2000" u="sng" dirty="0" smtClean="0"/>
              <a:t>common approach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A need of a </a:t>
            </a:r>
            <a:r>
              <a:rPr lang="en-US" sz="2000" u="sng" dirty="0" smtClean="0"/>
              <a:t>systematic study</a:t>
            </a:r>
            <a:r>
              <a:rPr lang="en-US" sz="2000" dirty="0" smtClean="0"/>
              <a:t> of the characteristics of such widely used approaches.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Algorithm Paradigms: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Divide and Conquer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Greedy Strategy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Dynamic Programming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Local Search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8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Divide and Conquer </a:t>
            </a:r>
            <a:r>
              <a:rPr lang="en-US" sz="3600" b="1" dirty="0" smtClean="0"/>
              <a:t>paradigm for Algorithm Design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</a:t>
            </a:r>
            <a:r>
              <a:rPr lang="en-US" sz="3200" b="1" dirty="0" smtClean="0"/>
              <a:t>paradigm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An Overview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000" b="1" dirty="0" smtClean="0"/>
              <a:t>A problem in this paradigm is solved in the following way.</a:t>
            </a:r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Divide</a:t>
            </a:r>
            <a:r>
              <a:rPr lang="en-US" sz="2000" dirty="0" smtClean="0"/>
              <a:t> the problem instance into two or more instances  of the same problem.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Solve each smaller instances </a:t>
            </a:r>
            <a:r>
              <a:rPr lang="en-US" sz="2000" b="1" u="sng" dirty="0" smtClean="0">
                <a:solidFill>
                  <a:srgbClr val="7030A0"/>
                </a:solidFill>
              </a:rPr>
              <a:t>recursively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(base case suitably defined).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Combine</a:t>
            </a:r>
            <a:r>
              <a:rPr lang="en-US" sz="2000" dirty="0" smtClean="0"/>
              <a:t> the solutions of the smaller instances to get the solution of the original instance.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Line Callout 2 5"/>
          <p:cNvSpPr/>
          <p:nvPr/>
        </p:nvSpPr>
        <p:spPr>
          <a:xfrm>
            <a:off x="3429000" y="4800600"/>
            <a:ext cx="3962400" cy="762000"/>
          </a:xfrm>
          <a:prstGeom prst="borderCallout2">
            <a:avLst>
              <a:gd name="adj1" fmla="val 20570"/>
              <a:gd name="adj2" fmla="val -40"/>
              <a:gd name="adj3" fmla="val 18750"/>
              <a:gd name="adj4" fmla="val -16667"/>
              <a:gd name="adj5" fmla="val -133791"/>
              <a:gd name="adj6" fmla="val -4957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usually the main </a:t>
            </a:r>
            <a:r>
              <a:rPr lang="en-US" b="1" dirty="0" smtClean="0"/>
              <a:t>nontrivial</a:t>
            </a:r>
            <a:r>
              <a:rPr lang="en-US" dirty="0" smtClean="0"/>
              <a:t> step in the design of an algorithm using divide and conquer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0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 1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Sorting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problem in </a:t>
            </a:r>
            <a:r>
              <a:rPr lang="en-US" sz="3600" b="1" dirty="0" smtClean="0">
                <a:solidFill>
                  <a:srgbClr val="7030A0"/>
                </a:solidFill>
              </a:rPr>
              <a:t>Practice sheet 1 </a:t>
            </a:r>
            <a:r>
              <a:rPr lang="en-US" sz="3600" b="1" dirty="0" smtClean="0"/>
              <a:t>(8 August)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Merging two sorted arrays: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two sorted arrays </a:t>
                </a:r>
                <a:r>
                  <a:rPr lang="en-US" sz="2000" b="1" dirty="0" smtClean="0"/>
                  <a:t>A </a:t>
                </a:r>
                <a:r>
                  <a:rPr lang="en-US" sz="2000" dirty="0" smtClean="0"/>
                  <a:t>and</a:t>
                </a:r>
                <a:r>
                  <a:rPr lang="en-US" sz="2000" b="1" dirty="0" smtClean="0"/>
                  <a:t> B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elements each, Design an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algorithm to output a sorted array </a:t>
                </a:r>
                <a:r>
                  <a:rPr lang="en-US" sz="2000" b="1" dirty="0" smtClean="0"/>
                  <a:t>C</a:t>
                </a:r>
                <a:r>
                  <a:rPr lang="en-US" sz="2000" dirty="0" smtClean="0"/>
                  <a:t> containing all elements of </a:t>
                </a:r>
                <a:r>
                  <a:rPr lang="en-US" sz="2000" b="1" dirty="0" smtClean="0"/>
                  <a:t>A </a:t>
                </a:r>
                <a:r>
                  <a:rPr lang="en-US" sz="2000" dirty="0" smtClean="0"/>
                  <a:t>and</a:t>
                </a:r>
                <a:r>
                  <a:rPr lang="en-US" sz="2000" b="1" dirty="0" smtClean="0"/>
                  <a:t> B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Example: </a:t>
                </a:r>
                <a:r>
                  <a:rPr lang="en-US" sz="2000" dirty="0"/>
                  <a:t>I</a:t>
                </a:r>
                <a:r>
                  <a:rPr lang="en-US" sz="2000" dirty="0" smtClean="0"/>
                  <a:t>f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={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1,5,17,19} </a:t>
                </a:r>
                <a:r>
                  <a:rPr lang="en-US" sz="2000" b="1" dirty="0" smtClean="0"/>
                  <a:t>B=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{4,7,9,13</a:t>
                </a:r>
                <a:r>
                  <a:rPr lang="en-US" sz="2000" dirty="0" smtClean="0"/>
                  <a:t>}, then output is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C</a:t>
                </a:r>
                <a:r>
                  <a:rPr lang="en-US" sz="2000" dirty="0" smtClean="0"/>
                  <a:t>={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1,4,5,7,9,13,17,19</a:t>
                </a:r>
                <a:r>
                  <a:rPr lang="en-US" sz="2000" dirty="0" smtClean="0"/>
                  <a:t>}.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5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115786" y="2357735"/>
            <a:ext cx="2656614" cy="461665"/>
            <a:chOff x="5115786" y="2357735"/>
            <a:chExt cx="2656614" cy="461665"/>
          </a:xfrm>
        </p:grpSpPr>
        <p:grpSp>
          <p:nvGrpSpPr>
            <p:cNvPr id="17" name="Group 16"/>
            <p:cNvGrpSpPr/>
            <p:nvPr/>
          </p:nvGrpSpPr>
          <p:grpSpPr>
            <a:xfrm>
              <a:off x="5562600" y="2362200"/>
              <a:ext cx="2209800" cy="457200"/>
              <a:chOff x="5562600" y="2362200"/>
              <a:chExt cx="22098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562600" y="2362200"/>
                <a:ext cx="220980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67056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2390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0960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5115786" y="23577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38200" y="2357735"/>
            <a:ext cx="2819400" cy="461665"/>
            <a:chOff x="838200" y="2357735"/>
            <a:chExt cx="2819400" cy="461665"/>
          </a:xfrm>
        </p:grpSpPr>
        <p:grpSp>
          <p:nvGrpSpPr>
            <p:cNvPr id="16" name="Group 15"/>
            <p:cNvGrpSpPr/>
            <p:nvPr/>
          </p:nvGrpSpPr>
          <p:grpSpPr>
            <a:xfrm>
              <a:off x="1447800" y="2362200"/>
              <a:ext cx="2209800" cy="457200"/>
              <a:chOff x="1447800" y="2362200"/>
              <a:chExt cx="2209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7800" y="2362200"/>
                <a:ext cx="220980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5908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1242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9812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838200" y="23577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Merging</a:t>
            </a:r>
            <a:r>
              <a:rPr lang="en-US" sz="3600" b="1" dirty="0" smtClean="0"/>
              <a:t> two sorted arrays A and B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514600" y="4191000"/>
            <a:ext cx="4343400" cy="457200"/>
            <a:chOff x="3581400" y="4191000"/>
            <a:chExt cx="4343400" cy="457200"/>
          </a:xfrm>
        </p:grpSpPr>
        <p:grpSp>
          <p:nvGrpSpPr>
            <p:cNvPr id="18" name="Group 17"/>
            <p:cNvGrpSpPr/>
            <p:nvPr/>
          </p:nvGrpSpPr>
          <p:grpSpPr>
            <a:xfrm>
              <a:off x="3581400" y="4191000"/>
              <a:ext cx="4343400" cy="457200"/>
              <a:chOff x="1447800" y="2362200"/>
              <a:chExt cx="4343400" cy="4572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47800" y="2362200"/>
                <a:ext cx="434340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5908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1242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9812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>
              <a:off x="5791200" y="4191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324600" y="4191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858000" y="4191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391400" y="4191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6002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33600" y="2373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15200" y="245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861114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51514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67000" y="237386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17     19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Down Arrow 35"/>
          <p:cNvSpPr/>
          <p:nvPr/>
        </p:nvSpPr>
        <p:spPr>
          <a:xfrm>
            <a:off x="1600200" y="1905000"/>
            <a:ext cx="301686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5641914" y="1905000"/>
            <a:ext cx="301686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090228" y="41148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813114" y="420266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5        7       9        13    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590800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200400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67000" y="23622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17     19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0.04184 -0.000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0.05816 -0.000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84 -0.0007 L 0.10851 -0.000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16 -0.0007 L 0.24166 4.44444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0.34983 0.2731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83" y="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45" grpId="0"/>
      <p:bldP spid="46" grpId="0"/>
      <p:bldP spid="47" grpId="0"/>
      <p:bldP spid="48" grpId="0"/>
      <p:bldP spid="4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/>
              <a:t>Pesudo</a:t>
            </a:r>
            <a:r>
              <a:rPr lang="en-US" sz="3200" b="1" dirty="0" smtClean="0"/>
              <a:t>-code for Merging two sorted arrays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Merge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..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-1</a:t>
                </a:r>
                <a:r>
                  <a:rPr lang="en-US" sz="2000" dirty="0" smtClean="0"/>
                  <a:t>],</a:t>
                </a:r>
                <a:r>
                  <a:rPr lang="en-US" sz="2000" b="1" dirty="0" smtClean="0"/>
                  <a:t>B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-1</a:t>
                </a:r>
                <a:r>
                  <a:rPr lang="en-US" sz="2000" dirty="0" smtClean="0"/>
                  <a:t>], </a:t>
                </a:r>
                <a:r>
                  <a:rPr lang="en-US" sz="2000" b="1" dirty="0" smtClean="0"/>
                  <a:t>C</a:t>
                </a:r>
                <a:r>
                  <a:rPr lang="en-US" sz="2000" dirty="0" smtClean="0"/>
                  <a:t>)   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//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Merging two sorted arrays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and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B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into array </a:t>
                </a:r>
                <a:r>
                  <a:rPr lang="en-US" sz="1800" b="1" dirty="0" smtClean="0"/>
                  <a:t>C.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i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  k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</a:t>
                </a:r>
                <a:r>
                  <a:rPr lang="en-US" sz="2000" b="1" dirty="0" smtClean="0">
                    <a:sym typeface="Wingdings" pitchFamily="2" charset="2"/>
                  </a:rPr>
                  <a:t>While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 smtClean="0">
                    <a:sym typeface="Wingdings" pitchFamily="2" charset="2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 and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 smtClean="0">
                    <a:sym typeface="Wingdings" pitchFamily="2" charset="2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𝑚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{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 smtClean="0">
                    <a:sym typeface="Wingdings" pitchFamily="2" charset="2"/>
                  </a:rPr>
                  <a:t>]&lt; </a:t>
                </a:r>
                <a:r>
                  <a:rPr lang="en-US" sz="2000" b="1" dirty="0" smtClean="0">
                    <a:sym typeface="Wingdings" pitchFamily="2" charset="2"/>
                  </a:rPr>
                  <a:t>B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 smtClean="0">
                    <a:sym typeface="Wingdings" pitchFamily="2" charset="2"/>
                  </a:rPr>
                  <a:t>]) </a:t>
                </a:r>
                <a:r>
                  <a:rPr lang="en-US" sz="2000" b="1" dirty="0" smtClean="0">
                    <a:sym typeface="Wingdings" pitchFamily="2" charset="2"/>
                  </a:rPr>
                  <a:t>{      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 smtClean="0">
                    <a:sym typeface="Wingdings" pitchFamily="2" charset="2"/>
                  </a:rPr>
                  <a:t>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</a:t>
                </a:r>
                <a:r>
                  <a:rPr lang="en-US" sz="2000" b="1" dirty="0" smtClean="0">
                    <a:sym typeface="Wingdings" pitchFamily="2" charset="2"/>
                  </a:rPr>
                  <a:t>Else                {     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 smtClean="0">
                    <a:sym typeface="Wingdings" pitchFamily="2" charset="2"/>
                  </a:rPr>
                  <a:t>                  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While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 smtClean="0">
                    <a:sym typeface="Wingdings" pitchFamily="2" charset="2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</a:t>
                </a:r>
                <a:r>
                  <a:rPr lang="en-US" sz="2000" b="1" dirty="0" smtClean="0">
                    <a:sym typeface="Wingdings" pitchFamily="2" charset="2"/>
                  </a:rPr>
                  <a:t>{  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k</a:t>
                </a:r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>
                    <a:sym typeface="Wingdings" pitchFamily="2" charset="2"/>
                  </a:rPr>
                  <a:t>];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k</a:t>
                </a:r>
                <a:r>
                  <a:rPr lang="en-US" sz="2000" dirty="0">
                    <a:sym typeface="Wingdings" pitchFamily="2" charset="2"/>
                  </a:rPr>
                  <a:t>++;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While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 smtClean="0">
                    <a:sym typeface="Wingdings" pitchFamily="2" charset="2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𝑚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{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k</a:t>
                </a:r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 smtClean="0">
                    <a:sym typeface="Wingdings" pitchFamily="2" charset="2"/>
                  </a:rPr>
                  <a:t>B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 smtClean="0">
                    <a:sym typeface="Wingdings" pitchFamily="2" charset="2"/>
                  </a:rPr>
                  <a:t>];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k</a:t>
                </a:r>
                <a:r>
                  <a:rPr lang="en-US" sz="2000" dirty="0">
                    <a:sym typeface="Wingdings" pitchFamily="2" charset="2"/>
                  </a:rPr>
                  <a:t>++;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 smtClean="0">
                    <a:sym typeface="Wingdings" pitchFamily="2" charset="2"/>
                  </a:rPr>
                  <a:t>++   </a:t>
                </a:r>
                <a:r>
                  <a:rPr lang="en-US" sz="2000" b="1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dirty="0" smtClean="0">
                    <a:sym typeface="Wingdings" pitchFamily="2" charset="2"/>
                  </a:rPr>
                  <a:t>return</a:t>
                </a:r>
                <a:r>
                  <a:rPr lang="en-US" sz="2000" b="1" dirty="0" smtClean="0">
                    <a:sym typeface="Wingdings" pitchFamily="2" charset="2"/>
                  </a:rPr>
                  <a:t> C;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2895600" y="5715000"/>
                <a:ext cx="3048000" cy="990600"/>
              </a:xfrm>
              <a:prstGeom prst="ribbon">
                <a:avLst>
                  <a:gd name="adj1" fmla="val 16667"/>
                  <a:gd name="adj2" fmla="val 6982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Time Complexity =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err="1" smtClean="0">
                    <a:solidFill>
                      <a:srgbClr val="002060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715000"/>
                <a:ext cx="3048000" cy="990600"/>
              </a:xfrm>
              <a:prstGeom prst="ribbon">
                <a:avLst>
                  <a:gd name="adj1" fmla="val 16667"/>
                  <a:gd name="adj2" fmla="val 69827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439590" y="2052935"/>
            <a:ext cx="33234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Correctness : </a:t>
            </a:r>
            <a:r>
              <a:rPr lang="en-US" sz="2400" dirty="0" smtClean="0"/>
              <a:t>An exercise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3048000"/>
            <a:ext cx="21228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]  </a:t>
            </a:r>
            <a:r>
              <a:rPr lang="en-US" b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];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++; 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++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3505200"/>
            <a:ext cx="21164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]  </a:t>
            </a:r>
            <a:r>
              <a:rPr lang="en-US" b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];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++; 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++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3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</TotalTime>
  <Words>2283</Words>
  <Application>Microsoft Office PowerPoint</Application>
  <PresentationFormat>On-screen Show (4:3)</PresentationFormat>
  <Paragraphs>380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Data Structures and Algorithms (CS210A) Semester I – 2014-15</vt:lpstr>
      <vt:lpstr>Algorithm Paradigms</vt:lpstr>
      <vt:lpstr>Algorithm Paradigm</vt:lpstr>
      <vt:lpstr>Divide and Conquer paradigm for Algorithm Design</vt:lpstr>
      <vt:lpstr>Divide and Conquer paradigm An Overview</vt:lpstr>
      <vt:lpstr>Example 1</vt:lpstr>
      <vt:lpstr>A problem in Practice sheet 1 (8 August)</vt:lpstr>
      <vt:lpstr>Merging two sorted arrays A and B</vt:lpstr>
      <vt:lpstr>Pesudo-code for Merging two sorted arrays </vt:lpstr>
      <vt:lpstr>Divide and Conquer based sorting algorithm</vt:lpstr>
      <vt:lpstr>Divide and Conquer based sorting algorithm</vt:lpstr>
      <vt:lpstr>Proof of correctness of Merge-Sort</vt:lpstr>
      <vt:lpstr>Example 2</vt:lpstr>
      <vt:lpstr>Addition is faster than multiplication</vt:lpstr>
      <vt:lpstr>Pursuing Divide and Conquer approach</vt:lpstr>
      <vt:lpstr>Pursuing Divide and Conquer approach</vt:lpstr>
      <vt:lpstr>Pursuing Divide and Conquer approach</vt:lpstr>
      <vt:lpstr>Pursuing Divide and Conquer approach</vt:lpstr>
      <vt:lpstr>Conclusion</vt:lpstr>
      <vt:lpstr>Example 3</vt:lpstr>
      <vt:lpstr>Counting Inversions in an array Problem description</vt:lpstr>
      <vt:lpstr>Counting Inversions in an array Problem familiarization</vt:lpstr>
      <vt:lpstr>Proof of correctness </vt:lpstr>
      <vt:lpstr>Algorithm for majority element </vt:lpstr>
      <vt:lpstr>Algorithm for majority element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483</cp:revision>
  <dcterms:created xsi:type="dcterms:W3CDTF">2011-12-03T04:13:03Z</dcterms:created>
  <dcterms:modified xsi:type="dcterms:W3CDTF">2014-08-27T10:38:49Z</dcterms:modified>
</cp:coreProperties>
</file>