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94" r:id="rId2"/>
    <p:sldId id="498" r:id="rId3"/>
    <p:sldId id="480" r:id="rId4"/>
    <p:sldId id="433" r:id="rId5"/>
    <p:sldId id="481" r:id="rId6"/>
    <p:sldId id="470" r:id="rId7"/>
    <p:sldId id="471" r:id="rId8"/>
    <p:sldId id="491" r:id="rId9"/>
    <p:sldId id="495" r:id="rId10"/>
    <p:sldId id="493" r:id="rId11"/>
    <p:sldId id="472" r:id="rId12"/>
    <p:sldId id="499" r:id="rId13"/>
    <p:sldId id="473" r:id="rId14"/>
    <p:sldId id="475" r:id="rId15"/>
    <p:sldId id="496" r:id="rId16"/>
    <p:sldId id="497" r:id="rId17"/>
    <p:sldId id="477" r:id="rId18"/>
    <p:sldId id="482" r:id="rId19"/>
    <p:sldId id="436" r:id="rId20"/>
    <p:sldId id="483" r:id="rId21"/>
    <p:sldId id="485" r:id="rId22"/>
    <p:sldId id="486" r:id="rId23"/>
    <p:sldId id="484" r:id="rId24"/>
    <p:sldId id="501" r:id="rId25"/>
    <p:sldId id="489" r:id="rId26"/>
    <p:sldId id="490" r:id="rId27"/>
    <p:sldId id="487" r:id="rId28"/>
    <p:sldId id="488" r:id="rId29"/>
    <p:sldId id="50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15:</a:t>
            </a: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Solving recurrences 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</a:rPr>
              <a:t>that occur frequently </a:t>
            </a:r>
            <a:r>
              <a:rPr lang="en-US" sz="1800" b="1" u="sng" dirty="0">
                <a:solidFill>
                  <a:srgbClr val="002060"/>
                </a:solidFill>
              </a:rPr>
              <a:t>in the analysis of algorithms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</a:t>
            </a:r>
            <a:r>
              <a:rPr lang="en-US" sz="3200" b="1" dirty="0">
                <a:solidFill>
                  <a:srgbClr val="7030A0"/>
                </a:solidFill>
              </a:rPr>
              <a:t>G</a:t>
            </a:r>
            <a:r>
              <a:rPr lang="en-US" sz="3200" b="1" dirty="0" smtClean="0">
                <a:solidFill>
                  <a:srgbClr val="7030A0"/>
                </a:solidFill>
              </a:rPr>
              <a:t>eneral Method </a:t>
            </a:r>
            <a:r>
              <a:rPr lang="en-US" sz="3200" b="1" dirty="0" smtClean="0"/>
              <a:t>for solving a large class of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/>
              <a:t>Recurrences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Solving a </a:t>
            </a:r>
            <a:r>
              <a:rPr lang="en-US" sz="3200" b="1" dirty="0" smtClean="0">
                <a:solidFill>
                  <a:srgbClr val="7030A0"/>
                </a:solidFill>
              </a:rPr>
              <a:t>large class </a:t>
            </a:r>
            <a:r>
              <a:rPr lang="en-US" sz="3200" b="1" dirty="0" smtClean="0"/>
              <a:t>of recurrences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+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/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Where </a:t>
                </a:r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400" dirty="0" smtClean="0"/>
                  <a:t>and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b </a:t>
                </a:r>
                <a:r>
                  <a:rPr lang="en-US" sz="2400" dirty="0" smtClean="0"/>
                  <a:t>are constants and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b </a:t>
                </a:r>
                <a:r>
                  <a:rPr lang="en-US" sz="2400" dirty="0" smtClean="0"/>
                  <a:t>&gt;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is a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 function: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𝑥𝑦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)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     </a:t>
                </a: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AIM :</a:t>
                </a:r>
                <a:r>
                  <a:rPr lang="en-US" sz="2400" dirty="0" smtClean="0"/>
                  <a:t> To solve </a:t>
                </a:r>
                <a:r>
                  <a:rPr lang="en-US" sz="2400" b="1" dirty="0" smtClean="0"/>
                  <a:t>T(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 smtClean="0"/>
                  <a:t>) for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Warm-up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is a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 function: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/>
                  <a:t>                           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𝑥𝑦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 smtClean="0"/>
                  <a:t>)      = ?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  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 </a:t>
                </a:r>
                <a:r>
                  <a:rPr lang="en-US" sz="2400" dirty="0"/>
                  <a:t>= </a:t>
                </a:r>
                <a:r>
                  <a:rPr lang="en-US" sz="2400" dirty="0"/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Example </a:t>
                </a:r>
                <a:r>
                  <a:rPr lang="en-US" sz="2400" dirty="0"/>
                  <a:t>of a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 function :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α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Can you express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dirty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4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 smtClean="0"/>
                  <a:t> as power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Answer: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latin typeface="Cambria Math"/>
                          </a:rPr>
                          <m:t>=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dirty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4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00200" y="2510135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10135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30435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00200" y="2926490"/>
                <a:ext cx="804964" cy="5025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7030A0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26490"/>
                <a:ext cx="804964" cy="502510"/>
              </a:xfrm>
              <a:prstGeom prst="rect">
                <a:avLst/>
              </a:prstGeom>
              <a:blipFill rotWithShape="1">
                <a:blip r:embed="rId4"/>
                <a:stretch>
                  <a:fillRect t="-1205" r="-15152" b="-26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56543" y="3352800"/>
                <a:ext cx="103425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sz="2400" dirty="0"/>
                        <m:t>(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43" y="3352800"/>
                <a:ext cx="1034257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1176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685800" y="4648200"/>
            <a:ext cx="7467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Solving a slightly general class of recurrences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/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=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=    …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= 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  <a:r>
                  <a:rPr lang="en-US" sz="3600" dirty="0" smtClean="0"/>
                  <a:t>)</a:t>
                </a:r>
                <a:r>
                  <a:rPr lang="en-US" sz="2400" dirty="0" smtClean="0"/>
                  <a:t> 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… after rearranging …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… continued to the next page </a:t>
                </a:r>
                <a:r>
                  <a:rPr lang="en-US" sz="2400" dirty="0"/>
                  <a:t>…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382000" cy="4525963"/>
              </a:xfrm>
              <a:blipFill rotWithShape="1">
                <a:blip r:embed="rId2"/>
                <a:stretch>
                  <a:fillRect l="-1091" t="-1078" r="-582" b="-25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4152900" y="876300"/>
            <a:ext cx="533400" cy="6248400"/>
          </a:xfrm>
          <a:prstGeom prst="rightBrace">
            <a:avLst>
              <a:gd name="adj1" fmla="val 8333"/>
              <a:gd name="adj2" fmla="val 833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 smtClean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    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 smtClean="0"/>
                  <a:t>,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30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600450" y="3105151"/>
            <a:ext cx="266700" cy="16764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3962400"/>
            <a:ext cx="19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geometric 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467100" y="5257800"/>
                <a:ext cx="12573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5257800"/>
                <a:ext cx="12573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429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7010400" y="5257800"/>
                <a:ext cx="2133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r>
                                <a:rPr lang="en-US" b="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257800"/>
                <a:ext cx="21336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1695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4800600" y="5257800"/>
                <a:ext cx="2133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</m:sSup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57800"/>
                <a:ext cx="21336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r="-1695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66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 smtClean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    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 smtClean="0"/>
                  <a:t>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22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505200" y="5257800"/>
                <a:ext cx="1752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))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∙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57800"/>
                <a:ext cx="1752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2740" b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934200" y="5257800"/>
                <a:ext cx="1066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257800"/>
                <a:ext cx="10668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2235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410200" y="52578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57800"/>
                <a:ext cx="13716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r="-2183" b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200400" y="2819400"/>
            <a:ext cx="5941741" cy="2133600"/>
            <a:chOff x="3200400" y="76200"/>
            <a:chExt cx="5941741" cy="2133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Line Callout 2 14"/>
                <p:cNvSpPr/>
                <p:nvPr/>
              </p:nvSpPr>
              <p:spPr>
                <a:xfrm>
                  <a:off x="6324600" y="76200"/>
                  <a:ext cx="2817541" cy="1828800"/>
                </a:xfrm>
                <a:prstGeom prst="borderCallout2">
                  <a:avLst>
                    <a:gd name="adj1" fmla="val 49906"/>
                    <a:gd name="adj2" fmla="val 838"/>
                    <a:gd name="adj3" fmla="val 50004"/>
                    <a:gd name="adj4" fmla="val -17855"/>
                    <a:gd name="adj5" fmla="val 99024"/>
                    <a:gd name="adj6" fmla="val -46183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𝑏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the sum of this series is bounded by 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5" name="Line Callout 2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76200"/>
                  <a:ext cx="2817541" cy="1828800"/>
                </a:xfrm>
                <a:prstGeom prst="borderCallout2">
                  <a:avLst>
                    <a:gd name="adj1" fmla="val 49906"/>
                    <a:gd name="adj2" fmla="val 838"/>
                    <a:gd name="adj3" fmla="val 50004"/>
                    <a:gd name="adj4" fmla="val -17855"/>
                    <a:gd name="adj5" fmla="val 99024"/>
                    <a:gd name="adj6" fmla="val -46183"/>
                  </a:avLst>
                </a:prstGeom>
                <a:blipFill rotWithShape="1">
                  <a:blip r:embed="rId6"/>
                  <a:stretch>
                    <a:fillRect r="-8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200400" y="1600200"/>
              <a:ext cx="1828800" cy="609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73744" y="3906625"/>
                <a:ext cx="1460656" cy="6653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b="1" i="1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−  </m:t>
                            </m:r>
                            <m:box>
                              <m:box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7030A0"/>
                                        </a:solidFill>
                                      </a:rPr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)</m:t>
                                    </m:r>
                                  </m:den>
                                </m:f>
                              </m:e>
                            </m:box>
                          </m:den>
                        </m:f>
                      </m:e>
                    </m:box>
                  </m:oMath>
                </a14:m>
                <a:r>
                  <a:rPr lang="en-US" b="1" dirty="0"/>
                  <a:t> 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744" y="3906625"/>
                <a:ext cx="1460656" cy="665375"/>
              </a:xfrm>
              <a:prstGeom prst="rect">
                <a:avLst/>
              </a:prstGeom>
              <a:blipFill rotWithShape="1">
                <a:blip r:embed="rId7"/>
                <a:stretch>
                  <a:fillRect r="-7083" b="-9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  <p:bldP spid="12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 smtClean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    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 smtClean="0"/>
                  <a:t>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22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200400" y="2514600"/>
            <a:ext cx="5941741" cy="2438400"/>
            <a:chOff x="3200400" y="-228600"/>
            <a:chExt cx="5941741" cy="2438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Line Callout 2 14"/>
                <p:cNvSpPr/>
                <p:nvPr/>
              </p:nvSpPr>
              <p:spPr>
                <a:xfrm>
                  <a:off x="6324600" y="-228600"/>
                  <a:ext cx="2817541" cy="1828800"/>
                </a:xfrm>
                <a:prstGeom prst="borderCallout2">
                  <a:avLst>
                    <a:gd name="adj1" fmla="val 50516"/>
                    <a:gd name="adj2" fmla="val -350"/>
                    <a:gd name="adj3" fmla="val 51223"/>
                    <a:gd name="adj4" fmla="val -19438"/>
                    <a:gd name="adj5" fmla="val 102682"/>
                    <a:gd name="adj6" fmla="val -4737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&gt;</a:t>
                  </a:r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𝑏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the sum of this series is equal to 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box>
                                          <m:boxPr>
                                            <m:ctrlP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box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𝑎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b="1" dirty="0">
                                                    <a:solidFill>
                                                      <a:srgbClr val="7030A0"/>
                                                    </a:solidFill>
                                                  </a:rPr>
                                                  <m:t>f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dirty="0">
                                                    <a:solidFill>
                                                      <a:schemeClr val="tx1"/>
                                                    </a:solidFill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b="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dirty="0">
                                                    <a:solidFill>
                                                      <a:schemeClr val="tx1"/>
                                                    </a:solidFill>
                                                  </a:rPr>
                                                  <m:t>)</m:t>
                                                </m:r>
                                              </m:den>
                                            </m:f>
                                          </m:e>
                                        </m:box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box>
                                  <m:box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b="1" dirty="0" smtClean="0">
                                            <a:solidFill>
                                              <a:srgbClr val="7030A0"/>
                                            </a:solidFill>
                                          </a:rPr>
                                          <m:t>f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(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b="1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Line Callout 2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-228600"/>
                  <a:ext cx="2817541" cy="1828800"/>
                </a:xfrm>
                <a:prstGeom prst="borderCallout2">
                  <a:avLst>
                    <a:gd name="adj1" fmla="val 50516"/>
                    <a:gd name="adj2" fmla="val -350"/>
                    <a:gd name="adj3" fmla="val 51223"/>
                    <a:gd name="adj4" fmla="val -19438"/>
                    <a:gd name="adj5" fmla="val 102682"/>
                    <a:gd name="adj6" fmla="val -47370"/>
                  </a:avLst>
                </a:prstGeom>
                <a:blipFill rotWithShape="1">
                  <a:blip r:embed="rId3"/>
                  <a:stretch>
                    <a:fillRect t="-2885" r="-876" b="-35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200400" y="1600200"/>
              <a:ext cx="1828800" cy="609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3505200" y="5261517"/>
                <a:ext cx="19050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1517"/>
                <a:ext cx="1905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t="-6329" b="-2784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/>
              <p:cNvSpPr/>
              <p:nvPr/>
            </p:nvSpPr>
            <p:spPr>
              <a:xfrm>
                <a:off x="5638800" y="5257800"/>
                <a:ext cx="20574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)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257800"/>
                <a:ext cx="20574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6329" b="-2784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Three cases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 smtClean="0"/>
                  <a:t>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  <a:r>
                  <a:rPr lang="en-US" sz="2400" dirty="0" smtClean="0"/>
                  <a:t>  </a:t>
                </a: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 smtClean="0"/>
                  <a:t>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Commonly</a:t>
            </a:r>
            <a:r>
              <a:rPr lang="en-US" sz="3600" b="1" dirty="0" smtClean="0"/>
              <a:t> occurring recurrences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19400" y="3200400"/>
                <a:ext cx="2824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/>
                  <a:t>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latin typeface="Cambria Math"/>
                      </a:rPr>
                      <m:t>/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82481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456" t="-10526" r="-4752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19400" y="3200400"/>
                <a:ext cx="283436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𝒄𝒏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834366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3448" t="-7792" r="-4957" b="-29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19400" y="3195935"/>
                <a:ext cx="41312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400" b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</a:t>
                </a:r>
                <a:r>
                  <a:rPr lang="en-US" sz="2400" b="1" dirty="0"/>
                  <a:t>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95935"/>
                <a:ext cx="413125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363" t="-10526" r="-295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819400" y="3195935"/>
                <a:ext cx="3405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dirty="0">
                        <a:latin typeface="Cambria Math"/>
                      </a:rPr>
                      <m:t>𝐥𝐨𝐠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/>
                  <a:t>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latin typeface="Cambria Math"/>
                      </a:rPr>
                      <m:t>/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95935"/>
                <a:ext cx="3405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67" t="-10526" r="-3763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819400" y="3200400"/>
                <a:ext cx="3015505" cy="475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𝒄𝒏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400" dirty="0"/>
                  <a:t> +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3015505" cy="475451"/>
              </a:xfrm>
              <a:prstGeom prst="rect">
                <a:avLst/>
              </a:prstGeom>
              <a:blipFill rotWithShape="1">
                <a:blip r:embed="rId6"/>
                <a:stretch>
                  <a:fillRect l="-3239" t="-7692" r="-4453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819400" y="3200400"/>
                <a:ext cx="2340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</a:t>
                </a:r>
                <a:r>
                  <a:rPr lang="en-US" sz="2400" b="1" dirty="0"/>
                  <a:t>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34070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178" t="-10526" r="-574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19400" y="3189138"/>
                <a:ext cx="2268698" cy="468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400" dirty="0"/>
                  <a:t> 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89138"/>
                <a:ext cx="2268698" cy="468462"/>
              </a:xfrm>
              <a:prstGeom prst="rect">
                <a:avLst/>
              </a:prstGeom>
              <a:blipFill rotWithShape="1">
                <a:blip r:embed="rId8"/>
                <a:stretch>
                  <a:fillRect l="-4301" t="-9091" r="-5914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uild="allAtOnce"/>
      <p:bldP spid="7" grpId="0"/>
      <p:bldP spid="7" grpId="1"/>
      <p:bldP spid="8" grpId="0"/>
      <p:bldP spid="8" grpId="1"/>
      <p:bldP spid="9" grpId="0" build="allAtOnce"/>
      <p:bldP spid="10" grpId="0"/>
      <p:bldP spid="10" grpId="1"/>
      <p:bldP spid="11" grpId="0"/>
      <p:bldP spid="1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b="1" dirty="0" smtClean="0"/>
                  <a:t>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1: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9144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9144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</a:t>
            </a:r>
            <a:r>
              <a:rPr lang="en-US" b="1" dirty="0" smtClean="0">
                <a:solidFill>
                  <a:schemeClr val="tx1"/>
                </a:solidFill>
              </a:rPr>
              <a:t>case 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b="1" dirty="0" smtClean="0"/>
                  <a:t>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2: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l="-437" r="-8734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</a:t>
            </a:r>
            <a:r>
              <a:rPr lang="en-US" b="1" dirty="0" smtClean="0">
                <a:solidFill>
                  <a:schemeClr val="tx1"/>
                </a:solidFill>
              </a:rPr>
              <a:t>case 1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b="1" dirty="0" smtClean="0"/>
                  <a:t>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3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 smtClean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4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2438400" y="4724400"/>
                <a:ext cx="4343400" cy="1219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can not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apply master theorem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directly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since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) 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not multiplicative.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24400"/>
                <a:ext cx="43434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65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4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 smtClean="0"/>
                  <a:t>G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)/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b="1" dirty="0" smtClean="0"/>
                  <a:t>G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G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/>
                  <a:t>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en-US" sz="2400" dirty="0"/>
                      <m:t>)</m:t>
                    </m:r>
                    <m:r>
                      <m:rPr>
                        <m:nor/>
                      </m:rPr>
                      <a:rPr lang="en-US" sz="2400" b="1" dirty="0"/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itchFamily="2" charset="2"/>
                  </a:rPr>
                  <a:t>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1.58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0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3124200" y="5562600"/>
                <a:ext cx="1752600" cy="533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1.58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562600"/>
                <a:ext cx="1752600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Ribbon 7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</a:t>
            </a:r>
            <a:r>
              <a:rPr lang="en-US" b="1" dirty="0" smtClean="0">
                <a:solidFill>
                  <a:schemeClr val="tx1"/>
                </a:solidFill>
              </a:rPr>
              <a:t>case </a:t>
            </a:r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3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 smtClean="0"/>
                  <a:t>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6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=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800600"/>
                <a:ext cx="6096000" cy="1066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can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apply master theorem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directly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since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&lt;&gt;</a:t>
                </a:r>
                <a:r>
                  <a:rPr lang="en-US" dirty="0" smtClean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for any constant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00600"/>
                <a:ext cx="6096000" cy="10668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Solving</a:t>
                </a:r>
                <a:r>
                  <a:rPr lang="en-US" sz="3200" dirty="0" smtClean="0"/>
                  <a:t> </a:t>
                </a:r>
                <a:r>
                  <a:rPr lang="en-US" sz="3200" b="1" dirty="0"/>
                  <a:t>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/>
                  <a:t>) + </a:t>
                </a:r>
                <a:r>
                  <a:rPr lang="en-US" sz="32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using the method of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unfolding</a:t>
                </a: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r="-103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g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 smtClean="0"/>
                  <a:t>+ </a:t>
                </a: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…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 smtClean="0"/>
                  <a:t> + … +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61273" y="3352800"/>
            <a:ext cx="3679854" cy="1103531"/>
            <a:chOff x="1361273" y="3352800"/>
            <a:chExt cx="3679854" cy="1103531"/>
          </a:xfrm>
        </p:grpSpPr>
        <p:sp>
          <p:nvSpPr>
            <p:cNvPr id="5" name="Left Brace 4"/>
            <p:cNvSpPr/>
            <p:nvPr/>
          </p:nvSpPr>
          <p:spPr>
            <a:xfrm rot="16200000">
              <a:off x="2971799" y="1752601"/>
              <a:ext cx="381001" cy="35814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1273" y="3810000"/>
              <a:ext cx="3679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series which is decreasing at a rate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/>
                <a:t> </a:t>
              </a:r>
              <a:r>
                <a:rPr lang="en-US" dirty="0" smtClean="0"/>
                <a:t> faster than any geometric series</a:t>
              </a:r>
              <a:endParaRPr lang="en-US" dirty="0"/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5334000" y="1524000"/>
            <a:ext cx="3276600" cy="1679448"/>
          </a:xfrm>
          <a:prstGeom prst="cloudCallout">
            <a:avLst>
              <a:gd name="adj1" fmla="val 34641"/>
              <a:gd name="adj2" fmla="val 731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guess the number of terms in this series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6172200" y="4133165"/>
                <a:ext cx="2438400" cy="935814"/>
              </a:xfrm>
              <a:prstGeom prst="ribb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33165"/>
                <a:ext cx="2438400" cy="935814"/>
              </a:xfrm>
              <a:prstGeom prst="ribbon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5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800600"/>
                <a:ext cx="4191000" cy="1143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can not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apply master theorem since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multiplicative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Using the method of “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unfolding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”, it can be shown that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.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00600"/>
                <a:ext cx="4191000" cy="1143000"/>
              </a:xfrm>
              <a:prstGeom prst="roundRect">
                <a:avLst/>
              </a:prstGeom>
              <a:blipFill rotWithShape="1">
                <a:blip r:embed="rId3"/>
                <a:stretch>
                  <a:fillRect t="-3665" b="-9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5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Homework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Solve the following recurrences </a:t>
                </a:r>
                <a:r>
                  <a:rPr lang="en-US" sz="2000" b="1" u="sng" dirty="0" smtClean="0"/>
                  <a:t>systematically</a:t>
                </a:r>
                <a:r>
                  <a:rPr lang="en-US" sz="2000" dirty="0" smtClean="0"/>
                  <a:t>  (if possible by various methods). Assume that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for all these recurrences. 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/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7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 smtClean="0"/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+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9 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)</a:t>
                </a:r>
                <a:endParaRPr lang="en-US" sz="2000" b="1" dirty="0"/>
              </a:p>
              <a:p>
                <a:endParaRPr lang="en-US" sz="2000" dirty="0" smtClean="0"/>
              </a:p>
              <a:p>
                <a:endParaRPr lang="en-US" sz="2000" b="1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Next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r>
              <a:rPr lang="en-US" sz="3600" b="1" dirty="0" smtClean="0">
                <a:solidFill>
                  <a:srgbClr val="7030A0"/>
                </a:solidFill>
              </a:rPr>
              <a:t> classes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133600" y="2362200"/>
            <a:ext cx="51816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Red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Black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6C31"/>
                </a:solidFill>
              </a:rPr>
              <a:t>Tree</a:t>
            </a:r>
            <a:endParaRPr lang="en-IN" sz="28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Commonly</a:t>
            </a:r>
            <a:r>
              <a:rPr lang="en-US" sz="3600" b="1" dirty="0" smtClean="0"/>
              <a:t> occurring recurrences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+</a:t>
                </a:r>
                <a:r>
                  <a:rPr lang="en-US" sz="2400" b="1" dirty="0" smtClean="0"/>
                  <a:t>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/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</a:p>
              <a:p>
                <a:endParaRPr lang="en-US" sz="2400" dirty="0"/>
              </a:p>
              <a:p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+</a:t>
                </a:r>
                <a:r>
                  <a:rPr lang="en-US" sz="2400" b="1" dirty="0" smtClean="0"/>
                  <a:t>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latin typeface="Cambria Math"/>
                      </a:rPr>
                      <m:t>/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400" dirty="0" smtClean="0"/>
                  <a:t>) +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latin typeface="Cambria Math"/>
                      </a:rPr>
                      <m:t>/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endParaRPr lang="en-US" sz="2400" dirty="0"/>
              </a:p>
              <a:p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𝒄𝒏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dirty="0" smtClean="0"/>
                  <a:t> +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latin typeface="Cambria Math"/>
                      </a:rPr>
                      <m:t>/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b="1" i="1" dirty="0" smtClean="0"/>
              </a:p>
              <a:p>
                <a:endParaRPr lang="en-US" sz="2400" dirty="0"/>
              </a:p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𝒄𝒏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b="1" i="1" dirty="0" smtClean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=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US" sz="2400" dirty="0" smtClean="0"/>
                  <a:t> 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endParaRPr lang="en-US" sz="2400" dirty="0" smtClean="0"/>
              </a:p>
              <a:p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+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963" t="-994" b="-23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Methods for solving 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Common Recurrences </a:t>
            </a:r>
            <a:r>
              <a:rPr lang="en-US" sz="3200" b="1" dirty="0" smtClean="0"/>
              <a:t>in algorithm analysis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Methods</a:t>
            </a:r>
            <a:r>
              <a:rPr lang="en-US" sz="3200" b="1" dirty="0"/>
              <a:t> for </a:t>
            </a:r>
            <a:r>
              <a:rPr lang="en-US" sz="3200" b="1" dirty="0" smtClean="0"/>
              <a:t>solving common </a:t>
            </a:r>
            <a:r>
              <a:rPr lang="en-US" sz="3200" b="1" dirty="0"/>
              <a:t>Recurrences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Unfolding</a:t>
            </a:r>
            <a:r>
              <a:rPr lang="en-US" sz="2400" dirty="0" smtClean="0"/>
              <a:t> the recurrence.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Guessing</a:t>
            </a:r>
            <a:r>
              <a:rPr lang="en-US" sz="2400" dirty="0" smtClean="0"/>
              <a:t> the solution and then </a:t>
            </a:r>
            <a:r>
              <a:rPr lang="en-US" sz="2400" u="sng" dirty="0" smtClean="0"/>
              <a:t>proving by induction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A General solution </a:t>
            </a:r>
            <a:r>
              <a:rPr lang="en-US" sz="2400" dirty="0" smtClean="0"/>
              <a:t>for </a:t>
            </a:r>
            <a:r>
              <a:rPr lang="en-US" sz="2400" u="sng" dirty="0" smtClean="0"/>
              <a:t>a large class </a:t>
            </a:r>
            <a:r>
              <a:rPr lang="en-US" sz="2400" dirty="0" smtClean="0"/>
              <a:t>of </a:t>
            </a:r>
            <a:r>
              <a:rPr lang="en-US" sz="2400" dirty="0" smtClean="0"/>
              <a:t>recurrences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09290" y="4419600"/>
            <a:ext cx="18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Master theorem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9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Solving a recurrence by </a:t>
            </a:r>
            <a:r>
              <a:rPr lang="en-US" sz="3200" b="1" dirty="0" smtClean="0">
                <a:solidFill>
                  <a:srgbClr val="7030A0"/>
                </a:solidFill>
              </a:rPr>
              <a:t>unfolding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T</a:t>
                </a:r>
                <a:r>
                  <a:rPr lang="en-US" sz="2000" dirty="0" smtClean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</a:t>
                </a:r>
                <a:r>
                  <a:rPr lang="en-US" sz="2000" b="1" dirty="0" smtClean="0"/>
                  <a:t> =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1</a:t>
                </a:r>
                <a:r>
                  <a:rPr lang="en-US" sz="2000" b="1" dirty="0"/>
                  <a:t>,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+</a:t>
                </a:r>
                <a:r>
                  <a:rPr lang="en-US" sz="2000" b="1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 smtClean="0"/>
                  <a:t>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for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&gt;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1,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some positive constant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Solving the recurrence for </a:t>
                </a:r>
                <a:r>
                  <a:rPr lang="en-US" sz="2000" b="1" dirty="0"/>
                  <a:t>T(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 smtClean="0"/>
                  <a:t>by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unfolding </a:t>
                </a:r>
                <a:r>
                  <a:rPr lang="en-US" sz="2000" dirty="0" smtClean="0"/>
                  <a:t>(expanding)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</m:t>
                        </m:r>
                        <m:r>
                          <a:rPr lang="en-US" sz="2000" b="0" i="1" dirty="0"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5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015422" y="3423478"/>
            <a:ext cx="266700" cy="3249543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5257800"/>
                <a:ext cx="64990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geometric increasing series with </a:t>
                </a:r>
                <a:r>
                  <a:rPr lang="en-US" b="1" dirty="0" smtClean="0"/>
                  <a:t>log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terms and common ratio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2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57800"/>
                <a:ext cx="649908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0" t="-8333" r="-9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Solving a recurrence by </a:t>
            </a:r>
            <a:r>
              <a:rPr lang="en-US" sz="3200" b="1" dirty="0" smtClean="0">
                <a:solidFill>
                  <a:srgbClr val="7030A0"/>
                </a:solidFill>
              </a:rPr>
              <a:t>guessing </a:t>
            </a:r>
            <a:r>
              <a:rPr lang="en-US" sz="3200" b="1" dirty="0" smtClean="0"/>
              <a:t>and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then </a:t>
            </a:r>
            <a:r>
              <a:rPr lang="en-US" sz="3200" b="1" dirty="0" smtClean="0"/>
              <a:t>proving by </a:t>
            </a:r>
            <a:r>
              <a:rPr lang="en-US" sz="3200" b="1" dirty="0" smtClean="0">
                <a:solidFill>
                  <a:srgbClr val="7030A0"/>
                </a:solidFill>
              </a:rPr>
              <a:t>induction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Guess: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≤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 smtClean="0"/>
                  <a:t>  </a:t>
                </a:r>
                <a:r>
                  <a:rPr lang="en-US" sz="2000" dirty="0" smtClean="0"/>
                  <a:t>for some constants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 smtClean="0"/>
                  <a:t>.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Proof by induction: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Base case: </a:t>
                </a:r>
                <a:r>
                  <a:rPr lang="en-US" sz="2000" dirty="0" smtClean="0"/>
                  <a:t>holds true if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Induction hypothesis:     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 smtClean="0"/>
                  <a:t>&lt;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To prove: 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Proof: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</a:t>
                </a:r>
                <a:r>
                  <a:rPr lang="en-US" sz="2000" dirty="0" smtClean="0"/>
                  <a:t>≤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  </a:t>
                </a:r>
                <a:r>
                  <a:rPr lang="en-US" sz="1600" dirty="0" smtClean="0"/>
                  <a:t>// by induction hypothesis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 smtClean="0"/>
                  <a:t> -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 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+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 -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 smtClean="0"/>
                  <a:t>      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b="1" dirty="0" smtClean="0"/>
                  <a:t> ≥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741" t="-652" b="-14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71800" y="2895600"/>
            <a:ext cx="914400" cy="381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38600" y="5638800"/>
            <a:ext cx="1143000" cy="381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533400" y="6019800"/>
                <a:ext cx="7848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Hence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≤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)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for all 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19800"/>
                <a:ext cx="7848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810000" y="3086100"/>
            <a:ext cx="5334000" cy="2743200"/>
            <a:chOff x="3810000" y="3086100"/>
            <a:chExt cx="5334000" cy="2743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/>
                <p:cNvSpPr/>
                <p:nvPr/>
              </p:nvSpPr>
              <p:spPr>
                <a:xfrm>
                  <a:off x="6934200" y="3733800"/>
                  <a:ext cx="2209800" cy="12954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These inequalities can be satisfied simultaneously  by selecting  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and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ounded 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3733800"/>
                  <a:ext cx="2209800" cy="12954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 t="-2315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Elbow Connector 9"/>
            <p:cNvCxnSpPr/>
            <p:nvPr/>
          </p:nvCxnSpPr>
          <p:spPr>
            <a:xfrm>
              <a:off x="3810000" y="3086100"/>
              <a:ext cx="3124200" cy="800100"/>
            </a:xfrm>
            <a:prstGeom prst="bentConnector3">
              <a:avLst>
                <a:gd name="adj1" fmla="val 942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V="1">
              <a:off x="5181600" y="4572000"/>
              <a:ext cx="1752600" cy="1257300"/>
            </a:xfrm>
            <a:prstGeom prst="bentConnector3">
              <a:avLst>
                <a:gd name="adj1" fmla="val 9263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loud Callout 24"/>
              <p:cNvSpPr/>
              <p:nvPr/>
            </p:nvSpPr>
            <p:spPr>
              <a:xfrm>
                <a:off x="4953000" y="1295400"/>
                <a:ext cx="4191000" cy="1600200"/>
              </a:xfrm>
              <a:prstGeom prst="cloudCallout">
                <a:avLst>
                  <a:gd name="adj1" fmla="val -19972"/>
                  <a:gd name="adj2" fmla="val 831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It looks similar/identical  to the recurrence of merge sort.  So we guess 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/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log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loud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295400"/>
                <a:ext cx="4191000" cy="1600200"/>
              </a:xfrm>
              <a:prstGeom prst="cloudCallout">
                <a:avLst>
                  <a:gd name="adj1" fmla="val -19972"/>
                  <a:gd name="adj2" fmla="val 83111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8000" y="2907268"/>
                <a:ext cx="736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≥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07268"/>
                <a:ext cx="7365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25" grpId="0" animBg="1"/>
      <p:bldP spid="25" grpId="1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guessing </a:t>
            </a:r>
            <a:r>
              <a:rPr lang="en-US" sz="3200" b="1" dirty="0"/>
              <a:t>and then proving by </a:t>
            </a:r>
            <a:r>
              <a:rPr lang="en-US" sz="3200" b="1" dirty="0">
                <a:solidFill>
                  <a:srgbClr val="7030A0"/>
                </a:solidFill>
              </a:rPr>
              <a:t>induction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Key points:</a:t>
            </a:r>
          </a:p>
          <a:p>
            <a:endParaRPr lang="en-US" sz="2000" dirty="0" smtClean="0"/>
          </a:p>
          <a:p>
            <a:r>
              <a:rPr lang="en-US" sz="2000" dirty="0" smtClean="0"/>
              <a:t>You have to make a </a:t>
            </a:r>
            <a:r>
              <a:rPr lang="en-US" sz="2000" u="sng" dirty="0" smtClean="0"/>
              <a:t>right guess</a:t>
            </a:r>
            <a:r>
              <a:rPr lang="en-US" sz="2000" dirty="0" smtClean="0"/>
              <a:t> (past experience may help)</a:t>
            </a:r>
          </a:p>
          <a:p>
            <a:endParaRPr lang="en-US" sz="2000" dirty="0" smtClean="0"/>
          </a:p>
          <a:p>
            <a:r>
              <a:rPr lang="en-US" sz="2000" dirty="0" smtClean="0"/>
              <a:t>What if your guess is </a:t>
            </a:r>
            <a:r>
              <a:rPr lang="en-US" sz="2000" u="sng" dirty="0" smtClean="0"/>
              <a:t>too loose</a:t>
            </a:r>
            <a:r>
              <a:rPr lang="en-US" sz="2000" dirty="0" smtClean="0"/>
              <a:t> ?</a:t>
            </a:r>
          </a:p>
          <a:p>
            <a:endParaRPr lang="en-US" sz="2000" dirty="0" smtClean="0"/>
          </a:p>
          <a:p>
            <a:r>
              <a:rPr lang="en-US" sz="2000" dirty="0" smtClean="0"/>
              <a:t>Be </a:t>
            </a:r>
            <a:r>
              <a:rPr lang="en-US" sz="2000" u="sng" dirty="0" smtClean="0"/>
              <a:t>careful</a:t>
            </a:r>
            <a:r>
              <a:rPr lang="en-US" sz="2000" dirty="0" smtClean="0"/>
              <a:t> in the </a:t>
            </a:r>
            <a:r>
              <a:rPr lang="en-US" sz="2000" b="1" dirty="0" smtClean="0">
                <a:solidFill>
                  <a:srgbClr val="7030A0"/>
                </a:solidFill>
              </a:rPr>
              <a:t>induction step</a:t>
            </a:r>
            <a:r>
              <a:rPr lang="en-US" sz="2000" dirty="0" smtClean="0"/>
              <a:t>.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guessing </a:t>
            </a:r>
            <a:r>
              <a:rPr lang="en-US" sz="3200" b="1" dirty="0"/>
              <a:t>and then proving by </a:t>
            </a:r>
            <a:r>
              <a:rPr lang="en-US" sz="3200" b="1" dirty="0">
                <a:solidFill>
                  <a:srgbClr val="7030A0"/>
                </a:solidFill>
              </a:rPr>
              <a:t>induction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Exercise</a:t>
                </a:r>
                <a:r>
                  <a:rPr lang="en-US" sz="2000" dirty="0"/>
                  <a:t>: Find error in the following reasoning.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the recurrence </a:t>
                </a: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, and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,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one </a:t>
                </a:r>
                <a:r>
                  <a:rPr lang="en-US" sz="2000" b="1" dirty="0"/>
                  <a:t>guesses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Proposed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(wrong</a:t>
                </a:r>
                <a:r>
                  <a:rPr lang="en-US" sz="2000" b="1" dirty="0"/>
                  <a:t>)proof by induction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Induction </a:t>
                </a:r>
                <a:r>
                  <a:rPr lang="en-US" sz="2000" b="1" dirty="0"/>
                  <a:t>hypothesis: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dirty="0"/>
                  <a:t>≤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 </a:t>
                </a:r>
                <a:r>
                  <a:rPr lang="en-US" sz="1600" dirty="0"/>
                  <a:t>// by induction hypothesis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</TotalTime>
  <Words>3803</Words>
  <Application>Microsoft Office PowerPoint</Application>
  <PresentationFormat>On-screen Show (4:3)</PresentationFormat>
  <Paragraphs>331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 Structures and Algorithms (CS210A) Semester I – 2014-15</vt:lpstr>
      <vt:lpstr>Commonly occurring recurrences  </vt:lpstr>
      <vt:lpstr>Commonly occurring recurrences  </vt:lpstr>
      <vt:lpstr>Methods for solving  Common Recurrences in algorithm analysis</vt:lpstr>
      <vt:lpstr>Methods for solving common Recurrences</vt:lpstr>
      <vt:lpstr>Solving a recurrence by unfolding</vt:lpstr>
      <vt:lpstr>Solving a recurrence by guessing and  then proving by induction</vt:lpstr>
      <vt:lpstr>Solving a recurrence by  guessing and then proving by induction</vt:lpstr>
      <vt:lpstr>Solving a recurrence by  guessing and then proving by induction</vt:lpstr>
      <vt:lpstr>A General Method for solving a large class of Recurrences</vt:lpstr>
      <vt:lpstr>Solving a large class of recurrences</vt:lpstr>
      <vt:lpstr>Warm-up</vt:lpstr>
      <vt:lpstr>Solving a slightly general class of recurrences</vt:lpstr>
      <vt:lpstr>PowerPoint Presentation</vt:lpstr>
      <vt:lpstr>PowerPoint Presentation</vt:lpstr>
      <vt:lpstr>PowerPoint Presentation</vt:lpstr>
      <vt:lpstr>Three cases</vt:lpstr>
      <vt:lpstr>Master theorem</vt:lpstr>
      <vt:lpstr>Examples</vt:lpstr>
      <vt:lpstr>Master theorem</vt:lpstr>
      <vt:lpstr>Master theorem</vt:lpstr>
      <vt:lpstr>Master theorem</vt:lpstr>
      <vt:lpstr>Master theorem</vt:lpstr>
      <vt:lpstr>Master theorem</vt:lpstr>
      <vt:lpstr>Master theorem</vt:lpstr>
      <vt:lpstr>Solving T(n) = T(√n) + c n using the method of unfolding</vt:lpstr>
      <vt:lpstr>Master theorem </vt:lpstr>
      <vt:lpstr>Homework</vt:lpstr>
      <vt:lpstr>Next 2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576</cp:revision>
  <dcterms:created xsi:type="dcterms:W3CDTF">2011-12-03T04:13:03Z</dcterms:created>
  <dcterms:modified xsi:type="dcterms:W3CDTF">2014-09-02T06:22:09Z</dcterms:modified>
</cp:coreProperties>
</file>