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564" r:id="rId2"/>
    <p:sldId id="562" r:id="rId3"/>
    <p:sldId id="528" r:id="rId4"/>
    <p:sldId id="559" r:id="rId5"/>
    <p:sldId id="508" r:id="rId6"/>
    <p:sldId id="501" r:id="rId7"/>
    <p:sldId id="498" r:id="rId8"/>
    <p:sldId id="566" r:id="rId9"/>
    <p:sldId id="568" r:id="rId10"/>
    <p:sldId id="551" r:id="rId11"/>
    <p:sldId id="573" r:id="rId12"/>
    <p:sldId id="574" r:id="rId13"/>
    <p:sldId id="525" r:id="rId14"/>
    <p:sldId id="524" r:id="rId15"/>
    <p:sldId id="531" r:id="rId16"/>
    <p:sldId id="532" r:id="rId17"/>
    <p:sldId id="526" r:id="rId18"/>
    <p:sldId id="575" r:id="rId19"/>
    <p:sldId id="569" r:id="rId20"/>
    <p:sldId id="570" r:id="rId21"/>
    <p:sldId id="536" r:id="rId22"/>
    <p:sldId id="571" r:id="rId23"/>
    <p:sldId id="572" r:id="rId24"/>
    <p:sldId id="556" r:id="rId25"/>
    <p:sldId id="557" r:id="rId26"/>
    <p:sldId id="527" r:id="rId27"/>
    <p:sldId id="548" r:id="rId28"/>
    <p:sldId id="549" r:id="rId29"/>
    <p:sldId id="543" r:id="rId30"/>
    <p:sldId id="554" r:id="rId31"/>
    <p:sldId id="550" r:id="rId32"/>
    <p:sldId id="547" r:id="rId33"/>
    <p:sldId id="546" r:id="rId34"/>
    <p:sldId id="545" r:id="rId35"/>
    <p:sldId id="544" r:id="rId36"/>
    <p:sldId id="555" r:id="rId37"/>
    <p:sldId id="56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16: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Height balanced </a:t>
            </a:r>
            <a:r>
              <a:rPr lang="en-US" sz="2200" b="1" dirty="0" smtClean="0">
                <a:solidFill>
                  <a:schemeClr val="tx1"/>
                </a:solidFill>
              </a:rPr>
              <a:t>BST</a:t>
            </a:r>
            <a:endParaRPr lang="en-US" sz="2200" b="1" dirty="0">
              <a:solidFill>
                <a:schemeClr val="tx1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C00000"/>
                </a:solidFill>
              </a:rPr>
              <a:t>Red-</a:t>
            </a:r>
            <a:r>
              <a:rPr lang="en-US" sz="1800" b="1" dirty="0">
                <a:solidFill>
                  <a:schemeClr val="tx1"/>
                </a:solidFill>
              </a:rPr>
              <a:t>black</a:t>
            </a:r>
            <a:r>
              <a:rPr lang="en-US" sz="1800" b="1" dirty="0">
                <a:solidFill>
                  <a:srgbClr val="006C31"/>
                </a:solidFill>
              </a:rPr>
              <a:t> </a:t>
            </a:r>
            <a:r>
              <a:rPr lang="en-US" sz="1800" b="1" dirty="0" smtClean="0">
                <a:solidFill>
                  <a:srgbClr val="006C31"/>
                </a:solidFill>
              </a:rPr>
              <a:t>trees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Can we achieve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for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search/insert/delete</a:t>
                </a:r>
                <a:r>
                  <a:rPr lang="en-US" sz="3200" b="1" dirty="0"/>
                  <a:t>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>
                <a:solidFill>
                  <a:srgbClr val="7030A0"/>
                </a:solidFill>
              </a:rPr>
              <a:t>AVL </a:t>
            </a:r>
            <a:r>
              <a:rPr lang="en-US" sz="2000" b="1" dirty="0" smtClean="0">
                <a:solidFill>
                  <a:srgbClr val="006C31"/>
                </a:solidFill>
              </a:rPr>
              <a:t>Trees    </a:t>
            </a:r>
            <a:r>
              <a:rPr lang="en-US" sz="2000" b="1" dirty="0" smtClean="0"/>
              <a:t>[1962]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Red</a:t>
            </a:r>
            <a:r>
              <a:rPr lang="en-US" sz="2000" b="1" dirty="0" smtClean="0"/>
              <a:t> Black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6C31"/>
                </a:solidFill>
              </a:rPr>
              <a:t>Trees </a:t>
            </a:r>
            <a:r>
              <a:rPr lang="en-US" sz="2000" b="1" dirty="0" smtClean="0"/>
              <a:t>[1978]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352800" y="3249168"/>
            <a:ext cx="978408" cy="484632"/>
          </a:xfrm>
          <a:prstGeom prst="left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Rotation around a node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An important tool for balancing trees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2133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Each</a:t>
            </a:r>
            <a:r>
              <a:rPr lang="en-US" sz="2400" dirty="0" smtClean="0">
                <a:solidFill>
                  <a:schemeClr val="tx1"/>
                </a:solidFill>
              </a:rPr>
              <a:t> height balanced </a:t>
            </a:r>
            <a:r>
              <a:rPr lang="en-US" sz="2400" b="1" dirty="0" smtClean="0">
                <a:solidFill>
                  <a:schemeClr val="tx1"/>
                </a:solidFill>
              </a:rPr>
              <a:t>BST</a:t>
            </a:r>
            <a:r>
              <a:rPr lang="en-US" sz="2400" dirty="0" smtClean="0">
                <a:solidFill>
                  <a:schemeClr val="tx1"/>
                </a:solidFill>
              </a:rPr>
              <a:t> employs this tool which is derived from the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6C31"/>
                </a:solidFill>
              </a:rPr>
              <a:t>flexibility</a:t>
            </a:r>
            <a:r>
              <a:rPr lang="en-US" sz="2400" dirty="0" smtClean="0">
                <a:solidFill>
                  <a:schemeClr val="tx1"/>
                </a:solidFill>
              </a:rPr>
              <a:t> which is </a:t>
            </a:r>
            <a:r>
              <a:rPr lang="en-US" sz="2400" i="1" u="sng" dirty="0" smtClean="0">
                <a:solidFill>
                  <a:schemeClr val="tx1"/>
                </a:solidFill>
              </a:rPr>
              <a:t>hidden</a:t>
            </a:r>
            <a:r>
              <a:rPr lang="en-US" sz="2400" dirty="0" smtClean="0">
                <a:solidFill>
                  <a:schemeClr val="tx1"/>
                </a:solidFill>
              </a:rPr>
              <a:t> in the structure of a </a:t>
            </a:r>
            <a:r>
              <a:rPr lang="en-US" sz="2400" b="1" dirty="0" smtClean="0">
                <a:solidFill>
                  <a:schemeClr val="tx1"/>
                </a:solidFill>
              </a:rPr>
              <a:t>BST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flexibility (</a:t>
            </a:r>
            <a:r>
              <a:rPr lang="en-US" sz="2400" b="1" dirty="0" smtClean="0">
                <a:solidFill>
                  <a:schemeClr val="tx1"/>
                </a:solidFill>
              </a:rPr>
              <a:t>pointer manipulation</a:t>
            </a:r>
            <a:r>
              <a:rPr lang="en-US" sz="2400" dirty="0" smtClean="0">
                <a:solidFill>
                  <a:schemeClr val="tx1"/>
                </a:solidFill>
              </a:rPr>
              <a:t>) was inherited from linked list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1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Rotation</a:t>
            </a:r>
            <a:r>
              <a:rPr lang="en-US" sz="3600" dirty="0" smtClean="0"/>
              <a:t> around a node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flipH="1">
            <a:off x="4155823" y="2819400"/>
            <a:ext cx="1101977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330952" y="1479363"/>
            <a:ext cx="2571314" cy="3092637"/>
            <a:chOff x="5105400" y="1479363"/>
            <a:chExt cx="3733800" cy="4540437"/>
          </a:xfrm>
        </p:grpSpPr>
        <p:grpSp>
          <p:nvGrpSpPr>
            <p:cNvPr id="69" name="Group 68"/>
            <p:cNvGrpSpPr/>
            <p:nvPr/>
          </p:nvGrpSpPr>
          <p:grpSpPr>
            <a:xfrm>
              <a:off x="5105400" y="2819400"/>
              <a:ext cx="3733800" cy="3200400"/>
              <a:chOff x="5105400" y="2819400"/>
              <a:chExt cx="3733800" cy="32004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239000" y="3886200"/>
                <a:ext cx="1600200" cy="2133600"/>
                <a:chOff x="2438400" y="2819400"/>
                <a:chExt cx="1600200" cy="2133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2438400" y="2819400"/>
                  <a:ext cx="457200" cy="3048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70C0"/>
                      </a:solidFill>
                    </a:rPr>
                    <a:t>v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Isosceles Triangle 51"/>
                    <p:cNvSpPr/>
                    <p:nvPr/>
                  </p:nvSpPr>
                  <p:spPr>
                    <a:xfrm>
                      <a:off x="3130296" y="3886200"/>
                      <a:ext cx="908304" cy="1066800"/>
                    </a:xfrm>
                    <a:prstGeom prst="triangl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700" dirty="0"/>
                    </a:p>
                  </p:txBody>
                </p:sp>
              </mc:Choice>
              <mc:Fallback xmlns="">
                <p:sp>
                  <p:nvSpPr>
                    <p:cNvPr id="52" name="Isosceles Tri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0296" y="3886200"/>
                      <a:ext cx="908304" cy="1066800"/>
                    </a:xfrm>
                    <a:prstGeom prst="triangle">
                      <a:avLst/>
                    </a:prstGeom>
                    <a:blipFill rotWithShape="1">
                      <a:blip r:embed="rId2"/>
                      <a:stretch>
                        <a:fillRect b="-22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>
                  <a:endCxn id="52" idx="0"/>
                </p:cNvCxnSpPr>
                <p:nvPr/>
              </p:nvCxnSpPr>
              <p:spPr>
                <a:xfrm>
                  <a:off x="2743200" y="3124200"/>
                  <a:ext cx="841248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5105400" y="2819400"/>
                <a:ext cx="1600200" cy="2133600"/>
                <a:chOff x="228600" y="3886200"/>
                <a:chExt cx="1600200" cy="21336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371600" y="3886200"/>
                  <a:ext cx="457200" cy="3048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rgbClr val="0070C0"/>
                      </a:solidFill>
                    </a:rPr>
                    <a:t>u</a:t>
                  </a:r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7" name="Isosceles Triangle 56"/>
                <p:cNvSpPr/>
                <p:nvPr/>
              </p:nvSpPr>
              <p:spPr>
                <a:xfrm>
                  <a:off x="228600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H="1">
                  <a:off x="685800" y="4191000"/>
                  <a:ext cx="838200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498221" y="5498068"/>
                      <a:ext cx="492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21" y="5498068"/>
                      <a:ext cx="492379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48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0" name="Straight Arrow Connector 59"/>
              <p:cNvCxnSpPr/>
              <p:nvPr/>
            </p:nvCxnSpPr>
            <p:spPr>
              <a:xfrm>
                <a:off x="6583975" y="3124200"/>
                <a:ext cx="731225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Isosceles Triangle 60"/>
                  <p:cNvSpPr/>
                  <p:nvPr/>
                </p:nvSpPr>
                <p:spPr>
                  <a:xfrm>
                    <a:off x="62484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61" name="Isosceles Tri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8400" y="4953000"/>
                    <a:ext cx="908304" cy="1066800"/>
                  </a:xfrm>
                  <a:prstGeom prst="triangle">
                    <a:avLst/>
                  </a:prstGeom>
                  <a:blipFill rotWithShape="1">
                    <a:blip r:embed="rId4"/>
                    <a:stretch>
                      <a:fillRect b="-2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H="1">
                <a:off x="6712924" y="4191000"/>
                <a:ext cx="7546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7239000" y="1828800"/>
              <a:ext cx="4572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484324" y="2057400"/>
              <a:ext cx="830876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1479363"/>
              <a:ext cx="412778" cy="3494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620000" y="2057400"/>
              <a:ext cx="412778" cy="42563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54031" y="19050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1200" y="1828800"/>
            <a:ext cx="1112292" cy="724138"/>
            <a:chOff x="5714999" y="1773038"/>
            <a:chExt cx="1621981" cy="1351162"/>
          </a:xfrm>
        </p:grpSpPr>
        <p:sp>
          <p:nvSpPr>
            <p:cNvPr id="72" name="Curved Down Arrow 71"/>
            <p:cNvSpPr/>
            <p:nvPr/>
          </p:nvSpPr>
          <p:spPr>
            <a:xfrm flipH="1">
              <a:off x="5715000" y="2438400"/>
              <a:ext cx="147321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14999" y="1773038"/>
              <a:ext cx="1621981" cy="57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1447800"/>
            <a:ext cx="2656014" cy="3124201"/>
            <a:chOff x="228600" y="1524000"/>
            <a:chExt cx="3927223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8600" y="1524000"/>
              <a:ext cx="3927223" cy="4495800"/>
              <a:chOff x="228600" y="1524000"/>
              <a:chExt cx="3927223" cy="4495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28600" y="2895600"/>
                <a:ext cx="3927223" cy="3124200"/>
                <a:chOff x="228600" y="2895600"/>
                <a:chExt cx="3927223" cy="31242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677628" y="3124200"/>
                  <a:ext cx="877995" cy="7824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2479423" y="2895600"/>
                  <a:ext cx="1676400" cy="2057400"/>
                  <a:chOff x="2479423" y="2895600"/>
                  <a:chExt cx="16764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479423" y="2895600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v</a:t>
                    </a:r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7" name="Isosceles Triangle 6"/>
                  <p:cNvSpPr/>
                  <p:nvPr/>
                </p:nvSpPr>
                <p:spPr>
                  <a:xfrm>
                    <a:off x="3247519" y="38862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2857375" y="3124200"/>
                    <a:ext cx="841248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Isosceles Triangle 33"/>
                <p:cNvSpPr/>
                <p:nvPr/>
              </p:nvSpPr>
              <p:spPr>
                <a:xfrm>
                  <a:off x="1987296" y="4953000"/>
                  <a:ext cx="908304" cy="1066800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cxnSp>
              <p:nvCxnSpPr>
                <p:cNvPr id="38" name="Straight Arrow Connector 37"/>
                <p:cNvCxnSpPr>
                  <a:endCxn id="34" idx="0"/>
                </p:cNvCxnSpPr>
                <p:nvPr/>
              </p:nvCxnSpPr>
              <p:spPr>
                <a:xfrm>
                  <a:off x="1710223" y="4191000"/>
                  <a:ext cx="731225" cy="762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228600" y="3906645"/>
                  <a:ext cx="1600200" cy="2113155"/>
                  <a:chOff x="228600" y="3906645"/>
                  <a:chExt cx="1600200" cy="2113155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1371600" y="3906645"/>
                    <a:ext cx="457200" cy="3048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rgbClr val="0070C0"/>
                        </a:solidFill>
                      </a:rPr>
                      <a:t>u</a:t>
                    </a:r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36" name="Isosceles Triangle 35"/>
                  <p:cNvSpPr/>
                  <p:nvPr/>
                </p:nvSpPr>
                <p:spPr>
                  <a:xfrm>
                    <a:off x="228600" y="4953000"/>
                    <a:ext cx="908304" cy="10668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685800" y="4191000"/>
                    <a:ext cx="838200" cy="7620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b="1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21" y="5498068"/>
                        <a:ext cx="492379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14815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0821" y="5498068"/>
                      <a:ext cx="492378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04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Oval 44"/>
              <p:cNvSpPr/>
              <p:nvPr/>
            </p:nvSpPr>
            <p:spPr>
              <a:xfrm>
                <a:off x="3352800" y="1828800"/>
                <a:ext cx="457200" cy="3048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67000" y="2133600"/>
                <a:ext cx="830876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743045" y="1524000"/>
                <a:ext cx="412778" cy="3494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743045" y="2088963"/>
                <a:ext cx="412778" cy="42563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4419600"/>
                  <a:ext cx="49237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312990" y="1752600"/>
            <a:ext cx="896810" cy="685800"/>
            <a:chOff x="1143000" y="1752600"/>
            <a:chExt cx="896810" cy="685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43000" y="1752600"/>
              <a:ext cx="896810" cy="6858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699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2721111" y="5067300"/>
            <a:ext cx="3832089" cy="9525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Note that the tree </a:t>
            </a:r>
            <a:r>
              <a:rPr lang="en-US" b="1" i="1" dirty="0" smtClean="0">
                <a:solidFill>
                  <a:schemeClr val="tx1"/>
                </a:solidFill>
              </a:rPr>
              <a:t>T </a:t>
            </a:r>
            <a:r>
              <a:rPr lang="en-US" i="1" dirty="0" smtClean="0">
                <a:solidFill>
                  <a:schemeClr val="tx1"/>
                </a:solidFill>
              </a:rPr>
              <a:t>continues to remain a BST even after rotation around any node.  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7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Red</a:t>
            </a:r>
            <a:r>
              <a:rPr lang="en-US" sz="3200" b="1" dirty="0"/>
              <a:t> </a:t>
            </a:r>
            <a:r>
              <a:rPr lang="en-US" sz="3200" b="1" dirty="0" smtClean="0"/>
              <a:t>Black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006C31"/>
                </a:solidFill>
              </a:rPr>
              <a:t>Tree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002060"/>
                </a:solidFill>
              </a:rPr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height balanced </a:t>
            </a:r>
            <a:r>
              <a:rPr lang="en-US" sz="2800" b="1" dirty="0" smtClean="0">
                <a:solidFill>
                  <a:srgbClr val="002060"/>
                </a:solidFill>
              </a:rPr>
              <a:t>BST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</a:t>
            </a:r>
            <a:r>
              <a:rPr lang="en-US" b="1" dirty="0" smtClean="0"/>
              <a:t>Black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Red-Black tree is a binary search tree satisfying the following properties: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Each node is colored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or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 smtClean="0"/>
              <a:t>Each leaf is colored </a:t>
            </a:r>
            <a:r>
              <a:rPr lang="en-US" sz="2000" b="1" dirty="0" smtClean="0"/>
              <a:t>black </a:t>
            </a:r>
            <a:r>
              <a:rPr lang="en-US" sz="2000" dirty="0" smtClean="0"/>
              <a:t>and so is the root.</a:t>
            </a:r>
          </a:p>
          <a:p>
            <a:endParaRPr lang="en-US" sz="2000" dirty="0" smtClean="0"/>
          </a:p>
          <a:p>
            <a:r>
              <a:rPr lang="en-US" sz="2000" dirty="0" smtClean="0"/>
              <a:t>Every </a:t>
            </a:r>
            <a:r>
              <a:rPr lang="en-US" sz="2000" b="1" dirty="0" smtClean="0">
                <a:solidFill>
                  <a:srgbClr val="FF0000"/>
                </a:solidFill>
              </a:rPr>
              <a:t>red </a:t>
            </a:r>
            <a:r>
              <a:rPr lang="en-US" sz="2000" dirty="0" smtClean="0"/>
              <a:t>node will have both its children </a:t>
            </a:r>
            <a:r>
              <a:rPr lang="en-US" sz="2000" b="1" dirty="0" smtClean="0"/>
              <a:t>black.</a:t>
            </a:r>
          </a:p>
          <a:p>
            <a:endParaRPr lang="en-US" sz="2000" dirty="0" smtClean="0"/>
          </a:p>
          <a:p>
            <a:r>
              <a:rPr lang="en-US" sz="2000" dirty="0" smtClean="0"/>
              <a:t>No. of </a:t>
            </a:r>
            <a:r>
              <a:rPr lang="en-US" sz="2000" b="1" u="sng" dirty="0" smtClean="0"/>
              <a:t>black</a:t>
            </a:r>
            <a:r>
              <a:rPr lang="en-US" sz="2000" u="sng" dirty="0" smtClean="0"/>
              <a:t> nodes</a:t>
            </a:r>
            <a:r>
              <a:rPr lang="en-US" sz="2000" dirty="0" smtClean="0"/>
              <a:t> on a path from root to each leaf node is same. 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495800"/>
            <a:ext cx="53340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81600" y="4953000"/>
            <a:ext cx="2209800" cy="914400"/>
            <a:chOff x="5181600" y="4953000"/>
            <a:chExt cx="2209800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5929910" y="5467290"/>
              <a:ext cx="1461490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black</a:t>
              </a:r>
              <a:r>
                <a:rPr lang="en-US" sz="2000" dirty="0"/>
                <a:t> </a:t>
              </a:r>
              <a:r>
                <a:rPr lang="en-US" sz="2000" dirty="0" smtClean="0"/>
                <a:t>height</a:t>
              </a:r>
              <a:endParaRPr lang="en-IN" sz="20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81600" y="4953000"/>
              <a:ext cx="748310" cy="514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3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binary search 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92963" y="4683629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096000" y="4675899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68941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/>
          <p:cNvGrpSpPr/>
          <p:nvPr/>
        </p:nvGrpSpPr>
        <p:grpSpPr>
          <a:xfrm>
            <a:off x="1143000" y="1643390"/>
            <a:ext cx="6400800" cy="3309610"/>
            <a:chOff x="1143000" y="1600200"/>
            <a:chExt cx="6400800" cy="3309610"/>
          </a:xfrm>
        </p:grpSpPr>
        <p:sp>
          <p:nvSpPr>
            <p:cNvPr id="235" name="Oval 23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endCxn id="306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5815336" y="4848837"/>
            <a:ext cx="2642864" cy="1170963"/>
          </a:xfrm>
          <a:prstGeom prst="cloudCallout">
            <a:avLst>
              <a:gd name="adj1" fmla="val 64533"/>
              <a:gd name="adj2" fmla="val 8434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you color the nodes to make it a red-black tree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binary </a:t>
            </a:r>
            <a:r>
              <a:rPr lang="en-US" sz="3200" b="1" dirty="0">
                <a:solidFill>
                  <a:srgbClr val="7030A0"/>
                </a:solidFill>
              </a:rPr>
              <a:t>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90601" y="4845369"/>
            <a:ext cx="225309" cy="564831"/>
            <a:chOff x="853448" y="1644969"/>
            <a:chExt cx="255680" cy="559397"/>
          </a:xfrm>
        </p:grpSpPr>
        <p:grpSp>
          <p:nvGrpSpPr>
            <p:cNvPr id="22" name="Group 21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49682" y="4845369"/>
            <a:ext cx="232681" cy="564831"/>
            <a:chOff x="780160" y="1648024"/>
            <a:chExt cx="274457" cy="556342"/>
          </a:xfrm>
        </p:grpSpPr>
        <p:grpSp>
          <p:nvGrpSpPr>
            <p:cNvPr id="80" name="Group 7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057400" y="4845369"/>
            <a:ext cx="225309" cy="564831"/>
            <a:chOff x="853448" y="1644969"/>
            <a:chExt cx="255680" cy="559397"/>
          </a:xfrm>
        </p:grpSpPr>
        <p:grpSp>
          <p:nvGrpSpPr>
            <p:cNvPr id="131" name="Group 13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/>
            <p:cNvCxnSpPr>
              <a:endCxn id="133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2416481" y="4845369"/>
            <a:ext cx="232681" cy="564831"/>
            <a:chOff x="780160" y="1648024"/>
            <a:chExt cx="274457" cy="556342"/>
          </a:xfrm>
        </p:grpSpPr>
        <p:grpSp>
          <p:nvGrpSpPr>
            <p:cNvPr id="125" name="Group 12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24200" y="4845369"/>
            <a:ext cx="225309" cy="564831"/>
            <a:chOff x="853448" y="1644969"/>
            <a:chExt cx="255680" cy="559397"/>
          </a:xfrm>
        </p:grpSpPr>
        <p:grpSp>
          <p:nvGrpSpPr>
            <p:cNvPr id="147" name="Group 14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8" name="Straight Arrow Connector 147"/>
            <p:cNvCxnSpPr>
              <a:endCxn id="149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483281" y="4845369"/>
            <a:ext cx="232681" cy="564831"/>
            <a:chOff x="780160" y="1648024"/>
            <a:chExt cx="274457" cy="556342"/>
          </a:xfrm>
        </p:grpSpPr>
        <p:grpSp>
          <p:nvGrpSpPr>
            <p:cNvPr id="141" name="Group 140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2" name="Straight Arrow Connector 141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038600" y="4845369"/>
            <a:ext cx="225309" cy="564831"/>
            <a:chOff x="853448" y="1644969"/>
            <a:chExt cx="255680" cy="559397"/>
          </a:xfrm>
        </p:grpSpPr>
        <p:grpSp>
          <p:nvGrpSpPr>
            <p:cNvPr id="163" name="Group 162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4" name="Straight Arrow Connector 163"/>
            <p:cNvCxnSpPr>
              <a:endCxn id="165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4397681" y="4845369"/>
            <a:ext cx="232681" cy="564831"/>
            <a:chOff x="780160" y="1648024"/>
            <a:chExt cx="274457" cy="556342"/>
          </a:xfrm>
        </p:grpSpPr>
        <p:grpSp>
          <p:nvGrpSpPr>
            <p:cNvPr id="157" name="Group 156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8" name="Straight Arrow Connector 157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080527" y="4683435"/>
            <a:ext cx="177273" cy="225334"/>
            <a:chOff x="2447520" y="2514600"/>
            <a:chExt cx="201169" cy="223166"/>
          </a:xfrm>
        </p:grpSpPr>
        <p:sp>
          <p:nvSpPr>
            <p:cNvPr id="181" name="Rectangle 18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6113452" y="4682198"/>
            <a:ext cx="170548" cy="226571"/>
            <a:chOff x="2447520" y="2514600"/>
            <a:chExt cx="201169" cy="223166"/>
          </a:xfrm>
        </p:grpSpPr>
        <p:sp>
          <p:nvSpPr>
            <p:cNvPr id="191" name="Rectangle 190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oup 220"/>
          <p:cNvGrpSpPr/>
          <p:nvPr/>
        </p:nvGrpSpPr>
        <p:grpSpPr>
          <a:xfrm>
            <a:off x="7543800" y="3810000"/>
            <a:ext cx="170548" cy="226571"/>
            <a:chOff x="2447520" y="2514600"/>
            <a:chExt cx="201169" cy="223166"/>
          </a:xfrm>
        </p:grpSpPr>
        <p:sp>
          <p:nvSpPr>
            <p:cNvPr id="223" name="Rectangle 222"/>
            <p:cNvSpPr/>
            <p:nvPr/>
          </p:nvSpPr>
          <p:spPr>
            <a:xfrm>
              <a:off x="2447520" y="2524882"/>
              <a:ext cx="201169" cy="2128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447520" y="2514600"/>
              <a:ext cx="201169" cy="212884"/>
              <a:chOff x="2447520" y="2524882"/>
              <a:chExt cx="201169" cy="212884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 flipH="1"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447520" y="2524882"/>
                <a:ext cx="201169" cy="2128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Oval 234"/>
          <p:cNvSpPr/>
          <p:nvPr/>
        </p:nvSpPr>
        <p:spPr>
          <a:xfrm>
            <a:off x="4514094" y="22529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419094" y="304642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1770894" y="3841431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5504694" y="3816182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3752094" y="3853190"/>
            <a:ext cx="286506" cy="1971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2819400" y="3046421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1161294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22280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2948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4209293" y="4691390"/>
            <a:ext cx="286506" cy="1971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55" name="Straight Arrow Connector 254"/>
          <p:cNvCxnSpPr/>
          <p:nvPr/>
        </p:nvCxnSpPr>
        <p:spPr>
          <a:xfrm flipH="1">
            <a:off x="2962653" y="235157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H="1">
            <a:off x="1953760" y="3221205"/>
            <a:ext cx="94184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43" idx="3"/>
          </p:cNvCxnSpPr>
          <p:nvPr/>
        </p:nvCxnSpPr>
        <p:spPr>
          <a:xfrm flipH="1">
            <a:off x="3438147" y="4021484"/>
            <a:ext cx="355905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246" idx="7"/>
          </p:cNvCxnSpPr>
          <p:nvPr/>
        </p:nvCxnSpPr>
        <p:spPr>
          <a:xfrm flipH="1">
            <a:off x="1405842" y="4005590"/>
            <a:ext cx="422958" cy="714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5181600" y="4021484"/>
            <a:ext cx="405136" cy="6699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H="1">
            <a:off x="5647948" y="3243590"/>
            <a:ext cx="81121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30480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705600" y="3221205"/>
            <a:ext cx="838200" cy="63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2029959" y="400559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3942770" y="4013351"/>
            <a:ext cx="368932" cy="670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5763759" y="400559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4800600" y="2396344"/>
            <a:ext cx="1658562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4419600" y="1643390"/>
            <a:ext cx="502924" cy="578167"/>
            <a:chOff x="1203952" y="3914001"/>
            <a:chExt cx="502924" cy="578167"/>
          </a:xfrm>
        </p:grpSpPr>
        <p:cxnSp>
          <p:nvCxnSpPr>
            <p:cNvPr id="313" name="Elbow Connector 31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head</a:t>
              </a:r>
              <a:endParaRPr lang="en-US" sz="1200" dirty="0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1143000" y="46482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8194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28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4471664" y="22098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46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400800" y="3014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67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098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25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770894" y="3776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3276600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166864" y="4648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</a:rPr>
              <a:t>4</a:t>
            </a:r>
            <a:r>
              <a:rPr lang="en-US" sz="1100" b="1" dirty="0" smtClean="0">
                <a:solidFill>
                  <a:schemeClr val="bg2"/>
                </a:solidFill>
              </a:rPr>
              <a:t>1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3733800" y="38100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35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5486400" y="3776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49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172" name="Up Ribbon 171"/>
          <p:cNvSpPr/>
          <p:nvPr/>
        </p:nvSpPr>
        <p:spPr>
          <a:xfrm>
            <a:off x="3128671" y="5638800"/>
            <a:ext cx="2927048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Red Black Tree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Why is a </a:t>
            </a:r>
            <a:r>
              <a:rPr lang="en-US" sz="3200" b="1" dirty="0" smtClean="0">
                <a:solidFill>
                  <a:srgbClr val="C00000"/>
                </a:solidFill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black</a:t>
            </a:r>
            <a:r>
              <a:rPr lang="en-US" sz="3200" b="1" dirty="0" smtClean="0">
                <a:solidFill>
                  <a:srgbClr val="7030A0"/>
                </a:solidFill>
              </a:rPr>
              <a:t> tree height balanced ?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 smtClean="0"/>
                  <a:t>: a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black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tree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</a:t>
                </a:r>
                <a:r>
                  <a:rPr lang="en-US" sz="2000" b="1" dirty="0" smtClean="0"/>
                  <a:t>black</a:t>
                </a:r>
                <a:r>
                  <a:rPr lang="en-US" sz="2000" dirty="0" smtClean="0"/>
                  <a:t>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be height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dirty="0" smtClean="0"/>
                  <a:t>: Ponder over the above hint to prove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 has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5181600"/>
              </a:xfrm>
              <a:blipFill rotWithShape="1">
                <a:blip r:embed="rId2"/>
                <a:stretch>
                  <a:fillRect l="-793" t="-588" b="-36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063782" y="5105400"/>
            <a:ext cx="2270218" cy="936718"/>
            <a:chOff x="3063782" y="5105400"/>
            <a:chExt cx="2270218" cy="936718"/>
          </a:xfrm>
        </p:grpSpPr>
        <p:cxnSp>
          <p:nvCxnSpPr>
            <p:cNvPr id="16" name="Straight Connector 15"/>
            <p:cNvCxnSpPr>
              <a:stCxn id="60" idx="7"/>
            </p:cNvCxnSpPr>
            <p:nvPr/>
          </p:nvCxnSpPr>
          <p:spPr>
            <a:xfrm flipV="1">
              <a:off x="3063782" y="5501268"/>
              <a:ext cx="593818" cy="540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76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924300" y="5486400"/>
              <a:ext cx="2667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1910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495800" y="5486400"/>
              <a:ext cx="3048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800600" y="5486400"/>
              <a:ext cx="19050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991100" y="5334000"/>
              <a:ext cx="57150" cy="4953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019675" y="5334000"/>
              <a:ext cx="238125" cy="2476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6" idx="4"/>
            </p:cNvCxnSpPr>
            <p:nvPr/>
          </p:nvCxnSpPr>
          <p:spPr>
            <a:xfrm flipH="1">
              <a:off x="5257800" y="5105400"/>
              <a:ext cx="76200" cy="476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Isosceles Triangle 69"/>
          <p:cNvSpPr/>
          <p:nvPr/>
        </p:nvSpPr>
        <p:spPr>
          <a:xfrm>
            <a:off x="3657600" y="3810000"/>
            <a:ext cx="1676400" cy="1219200"/>
          </a:xfrm>
          <a:prstGeom prst="triangle">
            <a:avLst>
              <a:gd name="adj" fmla="val 4757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4" name="Group 63"/>
          <p:cNvGrpSpPr/>
          <p:nvPr/>
        </p:nvGrpSpPr>
        <p:grpSpPr>
          <a:xfrm>
            <a:off x="4419600" y="3810000"/>
            <a:ext cx="990600" cy="1295400"/>
            <a:chOff x="4419600" y="3810000"/>
            <a:chExt cx="990600" cy="1295400"/>
          </a:xfrm>
        </p:grpSpPr>
        <p:cxnSp>
          <p:nvCxnSpPr>
            <p:cNvPr id="10" name="Straight Connector 9"/>
            <p:cNvCxnSpPr>
              <a:endCxn id="56" idx="1"/>
            </p:cNvCxnSpPr>
            <p:nvPr/>
          </p:nvCxnSpPr>
          <p:spPr>
            <a:xfrm>
              <a:off x="4419600" y="3810000"/>
              <a:ext cx="860518" cy="11653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648200" y="4114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/>
            <p:cNvSpPr/>
            <p:nvPr/>
          </p:nvSpPr>
          <p:spPr>
            <a:xfrm>
              <a:off x="4876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/>
            <p:cNvSpPr/>
            <p:nvPr/>
          </p:nvSpPr>
          <p:spPr>
            <a:xfrm>
              <a:off x="510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/>
            <p:cNvSpPr/>
            <p:nvPr/>
          </p:nvSpPr>
          <p:spPr>
            <a:xfrm>
              <a:off x="5257800" y="4953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33700" y="3795132"/>
            <a:ext cx="1600200" cy="2377068"/>
            <a:chOff x="2895600" y="3810000"/>
            <a:chExt cx="1600200" cy="2377068"/>
          </a:xfrm>
        </p:grpSpPr>
        <p:cxnSp>
          <p:nvCxnSpPr>
            <p:cNvPr id="8" name="Straight Connector 7"/>
            <p:cNvCxnSpPr>
              <a:endCxn id="60" idx="0"/>
            </p:cNvCxnSpPr>
            <p:nvPr/>
          </p:nvCxnSpPr>
          <p:spPr>
            <a:xfrm flipH="1">
              <a:off x="2971800" y="3824868"/>
              <a:ext cx="1447800" cy="2209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114800" y="408506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/>
            <p:cNvSpPr/>
            <p:nvPr/>
          </p:nvSpPr>
          <p:spPr>
            <a:xfrm>
              <a:off x="3429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/>
            <p:cNvSpPr/>
            <p:nvPr/>
          </p:nvSpPr>
          <p:spPr>
            <a:xfrm>
              <a:off x="3081454" y="5673183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/>
            <p:cNvSpPr/>
            <p:nvPr/>
          </p:nvSpPr>
          <p:spPr>
            <a:xfrm>
              <a:off x="3905250" y="43815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/>
            <p:cNvSpPr/>
            <p:nvPr/>
          </p:nvSpPr>
          <p:spPr>
            <a:xfrm>
              <a:off x="35814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/>
            <p:cNvSpPr/>
            <p:nvPr/>
          </p:nvSpPr>
          <p:spPr>
            <a:xfrm>
              <a:off x="3278459" y="53816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603466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4468"/>
                <a:ext cx="38183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295400" y="3871332"/>
            <a:ext cx="919611" cy="2300868"/>
            <a:chOff x="1295400" y="3871332"/>
            <a:chExt cx="919611" cy="2300868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2133600" y="3871332"/>
              <a:ext cx="0" cy="23008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4800600"/>
                  <a:ext cx="919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733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6248400" y="3886200"/>
            <a:ext cx="369781" cy="1143000"/>
            <a:chOff x="6248400" y="3886200"/>
            <a:chExt cx="369781" cy="114300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6248400" y="3886200"/>
              <a:ext cx="0" cy="1143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67200"/>
                  <a:ext cx="3697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/>
          <p:cNvSpPr txBox="1"/>
          <p:nvPr/>
        </p:nvSpPr>
        <p:spPr>
          <a:xfrm>
            <a:off x="4343400" y="442978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84" name="Line Callout 1 83"/>
          <p:cNvSpPr/>
          <p:nvPr/>
        </p:nvSpPr>
        <p:spPr>
          <a:xfrm>
            <a:off x="6172200" y="2438400"/>
            <a:ext cx="2057400" cy="612648"/>
          </a:xfrm>
          <a:prstGeom prst="borderCallout1">
            <a:avLst>
              <a:gd name="adj1" fmla="val 49693"/>
              <a:gd name="adj2" fmla="val -1016"/>
              <a:gd name="adj3" fmla="val 314539"/>
              <a:gd name="adj4" fmla="val -7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its size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  <p:bldP spid="69" grpId="0"/>
      <p:bldP spid="83" grpId="0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Insertion </a:t>
            </a:r>
            <a:r>
              <a:rPr lang="en-US" b="1" dirty="0"/>
              <a:t>in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Red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Black </a:t>
            </a:r>
            <a:r>
              <a:rPr lang="en-US" b="1" dirty="0"/>
              <a:t>tree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All it involves is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playing with </a:t>
            </a:r>
            <a:r>
              <a:rPr lang="en-US" sz="2400" b="1" dirty="0" smtClean="0">
                <a:solidFill>
                  <a:srgbClr val="7030A0"/>
                </a:solidFill>
              </a:rPr>
              <a:t>colors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rotations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cxnSp>
        <p:nvCxnSpPr>
          <p:cNvPr id="174" name="Straight Arrow Connector 173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Up Ribbon 174"/>
          <p:cNvSpPr/>
          <p:nvPr/>
        </p:nvSpPr>
        <p:spPr>
          <a:xfrm>
            <a:off x="5650868" y="1371601"/>
            <a:ext cx="311213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nsert </a:t>
            </a:r>
            <a:r>
              <a:rPr lang="en-US" sz="1400" b="1" dirty="0" smtClean="0">
                <a:solidFill>
                  <a:srgbClr val="0070C0"/>
                </a:solidFill>
              </a:rPr>
              <a:t>83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6934200" y="3168402"/>
            <a:ext cx="6948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Callout 176"/>
          <p:cNvSpPr/>
          <p:nvPr/>
        </p:nvSpPr>
        <p:spPr>
          <a:xfrm>
            <a:off x="4648200" y="5418822"/>
            <a:ext cx="2209800" cy="753378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color should we assign to the new node 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Down Ribbon 2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hall assign every newly inserted node a </a:t>
            </a:r>
            <a:r>
              <a:rPr lang="en-US" sz="1200" dirty="0" smtClean="0">
                <a:solidFill>
                  <a:srgbClr val="C00000"/>
                </a:solidFill>
              </a:rPr>
              <a:t>red</a:t>
            </a:r>
            <a:r>
              <a:rPr lang="en-US" sz="1200" dirty="0" smtClean="0">
                <a:solidFill>
                  <a:schemeClr val="tx1"/>
                </a:solidFill>
              </a:rPr>
              <a:t> color. (give reason)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0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5" grpId="0" animBg="1"/>
      <p:bldP spid="175" grpId="1" animBg="1"/>
      <p:bldP spid="177" grpId="0" animBg="1"/>
      <p:bldP spid="177" grpId="1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Terminologies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Full binary tree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binary tree where every internal node has </a:t>
            </a:r>
            <a:r>
              <a:rPr lang="en-US" sz="2000" u="sng" dirty="0"/>
              <a:t>exactly two children.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0" y="3400125"/>
            <a:ext cx="457200" cy="683244"/>
            <a:chOff x="2286000" y="3400125"/>
            <a:chExt cx="457200" cy="683244"/>
          </a:xfrm>
        </p:grpSpPr>
        <p:sp>
          <p:nvSpPr>
            <p:cNvPr id="9" name="Oval 8"/>
            <p:cNvSpPr/>
            <p:nvPr/>
          </p:nvSpPr>
          <p:spPr>
            <a:xfrm>
              <a:off x="2456694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86000" y="3400125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71600" y="2667000"/>
            <a:ext cx="1810506" cy="2057400"/>
            <a:chOff x="1371600" y="2667000"/>
            <a:chExt cx="1810506" cy="2057400"/>
          </a:xfrm>
        </p:grpSpPr>
        <p:sp>
          <p:nvSpPr>
            <p:cNvPr id="5" name="Oval 4"/>
            <p:cNvSpPr/>
            <p:nvPr/>
          </p:nvSpPr>
          <p:spPr>
            <a:xfrm>
              <a:off x="2609094" y="2667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32004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71600" y="4527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318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3886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75694" y="4495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19400" y="2819400"/>
              <a:ext cx="221799" cy="4098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3"/>
              <a:endCxn id="6" idx="7"/>
            </p:cNvCxnSpPr>
            <p:nvPr/>
          </p:nvCxnSpPr>
          <p:spPr>
            <a:xfrm flipH="1">
              <a:off x="2301948" y="2835294"/>
              <a:ext cx="349104" cy="39398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1819654" y="33975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470550" y="4083369"/>
              <a:ext cx="282050" cy="4886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05000" y="4038600"/>
              <a:ext cx="221799" cy="48607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2 25"/>
          <p:cNvSpPr/>
          <p:nvPr/>
        </p:nvSpPr>
        <p:spPr>
          <a:xfrm>
            <a:off x="4953000" y="4038600"/>
            <a:ext cx="2819400" cy="612648"/>
          </a:xfrm>
          <a:prstGeom prst="borderCallout2">
            <a:avLst>
              <a:gd name="adj1" fmla="val 16930"/>
              <a:gd name="adj2" fmla="val -138"/>
              <a:gd name="adj3" fmla="val 18750"/>
              <a:gd name="adj4" fmla="val -16667"/>
              <a:gd name="adj5" fmla="val -109560"/>
              <a:gd name="adj6" fmla="val -9312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This node has exactly one child. So the current tree is not a full binary tree.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Up Ribbon 26"/>
          <p:cNvSpPr/>
          <p:nvPr/>
        </p:nvSpPr>
        <p:spPr>
          <a:xfrm>
            <a:off x="3016552" y="4898395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now a full binary tree.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6" grpId="1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insert </a:t>
            </a:r>
            <a:r>
              <a:rPr lang="en-US" sz="1400" b="1" dirty="0" smtClean="0">
                <a:solidFill>
                  <a:srgbClr val="0070C0"/>
                </a:solidFill>
              </a:rPr>
              <a:t>54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3000" y="2286000"/>
            <a:ext cx="1160452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934526" y="4006602"/>
            <a:ext cx="349474" cy="489198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5650868" y="3221205"/>
            <a:ext cx="61079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876800" y="3524361"/>
            <a:ext cx="1899031" cy="2724039"/>
            <a:chOff x="4876800" y="3524361"/>
            <a:chExt cx="1899031" cy="2724039"/>
          </a:xfrm>
        </p:grpSpPr>
        <p:sp>
          <p:nvSpPr>
            <p:cNvPr id="3" name="Arc 2"/>
            <p:cNvSpPr/>
            <p:nvPr/>
          </p:nvSpPr>
          <p:spPr>
            <a:xfrm rot="11261533">
              <a:off x="5608326" y="3524361"/>
              <a:ext cx="1167505" cy="1282495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4876800" y="5942076"/>
              <a:ext cx="1345568" cy="306324"/>
            </a:xfrm>
            <a:prstGeom prst="borderCallout1">
              <a:avLst>
                <a:gd name="adj1" fmla="val 549"/>
                <a:gd name="adj2" fmla="val 18420"/>
                <a:gd name="adj3" fmla="val -433551"/>
                <a:gd name="adj4" fmla="val 652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</p:grpSp>
      <p:sp>
        <p:nvSpPr>
          <p:cNvPr id="207" name="Down Ribbon 206"/>
          <p:cNvSpPr/>
          <p:nvPr/>
        </p:nvSpPr>
        <p:spPr>
          <a:xfrm>
            <a:off x="6739618" y="5302724"/>
            <a:ext cx="2251981" cy="709038"/>
          </a:xfrm>
          <a:prstGeom prst="ribbon">
            <a:avLst>
              <a:gd name="adj1" fmla="val 16667"/>
              <a:gd name="adj2" fmla="val 74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have again a red black tree.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8" name="Cloud Callout 207"/>
          <p:cNvSpPr/>
          <p:nvPr/>
        </p:nvSpPr>
        <p:spPr>
          <a:xfrm>
            <a:off x="1167875" y="5562600"/>
            <a:ext cx="3404126" cy="91440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3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07" grpId="0" animBg="1"/>
      <p:bldP spid="207" grpId="1" animBg="1"/>
      <p:bldP spid="208" grpId="0" animBg="1"/>
      <p:bldP spid="20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2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4" name="Up Ribbon 173"/>
          <p:cNvSpPr/>
          <p:nvPr/>
        </p:nvSpPr>
        <p:spPr>
          <a:xfrm>
            <a:off x="5629881" y="1371601"/>
            <a:ext cx="3133119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Let us insert </a:t>
            </a:r>
            <a:r>
              <a:rPr lang="en-US" sz="1400" b="1" dirty="0" smtClean="0">
                <a:solidFill>
                  <a:srgbClr val="0070C0"/>
                </a:solidFill>
              </a:rPr>
              <a:t>44</a:t>
            </a:r>
            <a:r>
              <a:rPr lang="en-US" b="1" dirty="0" smtClean="0">
                <a:solidFill>
                  <a:schemeClr val="tx1"/>
                </a:solidFill>
              </a:rPr>
              <a:t> into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>
            <a:off x="3048000" y="2252990"/>
            <a:ext cx="1349681" cy="5664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212837" y="3221205"/>
            <a:ext cx="581215" cy="43639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114800" y="4114800"/>
            <a:ext cx="237746" cy="41243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4529327" y="4876800"/>
            <a:ext cx="118873" cy="26206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87073" y="4664451"/>
            <a:ext cx="2642327" cy="1583949"/>
            <a:chOff x="3987073" y="4664451"/>
            <a:chExt cx="2642327" cy="1583949"/>
          </a:xfrm>
        </p:grpSpPr>
        <p:sp>
          <p:nvSpPr>
            <p:cNvPr id="232" name="Line Callout 1 231"/>
            <p:cNvSpPr/>
            <p:nvPr/>
          </p:nvSpPr>
          <p:spPr>
            <a:xfrm>
              <a:off x="5283832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335262"/>
                <a:gd name="adj4" fmla="val -383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233" name="Arc 232"/>
            <p:cNvSpPr/>
            <p:nvPr/>
          </p:nvSpPr>
          <p:spPr>
            <a:xfrm rot="925003">
              <a:off x="3987073" y="4664451"/>
              <a:ext cx="800784" cy="777539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Cloud Callout 233"/>
          <p:cNvSpPr/>
          <p:nvPr/>
        </p:nvSpPr>
        <p:spPr>
          <a:xfrm>
            <a:off x="762000" y="5503130"/>
            <a:ext cx="3335679" cy="973870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 order to remove the color  imbalance try flipping the colors of parent (and uncle) of the new node with the grandparent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4" grpId="1" animBg="1"/>
      <p:bldP spid="234" grpId="0" animBg="1"/>
      <p:bldP spid="23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2362200" y="2819398"/>
            <a:ext cx="1901709" cy="3429002"/>
            <a:chOff x="2362200" y="2819398"/>
            <a:chExt cx="1901709" cy="3429002"/>
          </a:xfrm>
        </p:grpSpPr>
        <p:sp>
          <p:nvSpPr>
            <p:cNvPr id="175" name="Line Callout 1 174"/>
            <p:cNvSpPr/>
            <p:nvPr/>
          </p:nvSpPr>
          <p:spPr>
            <a:xfrm>
              <a:off x="2362200" y="5942076"/>
              <a:ext cx="1345568" cy="306324"/>
            </a:xfrm>
            <a:prstGeom prst="borderCallout1">
              <a:avLst>
                <a:gd name="adj1" fmla="val -3091"/>
                <a:gd name="adj2" fmla="val 18420"/>
                <a:gd name="adj3" fmla="val -692015"/>
                <a:gd name="adj4" fmla="val 702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 imbalance</a:t>
              </a:r>
              <a:endParaRPr lang="en-US" sz="1200" dirty="0"/>
            </a:p>
          </p:txBody>
        </p:sp>
        <p:sp>
          <p:nvSpPr>
            <p:cNvPr id="176" name="Arc 175"/>
            <p:cNvSpPr/>
            <p:nvPr/>
          </p:nvSpPr>
          <p:spPr>
            <a:xfrm rot="10563781">
              <a:off x="3048001" y="2819398"/>
              <a:ext cx="1215908" cy="1088396"/>
            </a:xfrm>
            <a:prstGeom prst="arc">
              <a:avLst>
                <a:gd name="adj1" fmla="val 1718877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Cloud Callout 176"/>
          <p:cNvSpPr/>
          <p:nvPr/>
        </p:nvSpPr>
        <p:spPr>
          <a:xfrm>
            <a:off x="340931" y="5531127"/>
            <a:ext cx="1887162" cy="97387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 the same trick again.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4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77" name="Line Callout 2 176"/>
          <p:cNvSpPr/>
          <p:nvPr/>
        </p:nvSpPr>
        <p:spPr>
          <a:xfrm>
            <a:off x="5743895" y="1966332"/>
            <a:ext cx="3268966" cy="534905"/>
          </a:xfrm>
          <a:prstGeom prst="borderCallout2">
            <a:avLst>
              <a:gd name="adj1" fmla="val 49290"/>
              <a:gd name="adj2" fmla="val 220"/>
              <a:gd name="adj3" fmla="val 52824"/>
              <a:gd name="adj4" fmla="val -12002"/>
              <a:gd name="adj5" fmla="val 55486"/>
              <a:gd name="adj6" fmla="val -30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Color imbalance is removed. But the root is </a:t>
            </a:r>
            <a:r>
              <a:rPr lang="en-US" sz="1600" b="1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>
                <a:solidFill>
                  <a:srgbClr val="7030A0"/>
                </a:solidFill>
              </a:rPr>
              <a:t> now. 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4" name="Cloud Callout 173"/>
          <p:cNvSpPr/>
          <p:nvPr/>
        </p:nvSpPr>
        <p:spPr>
          <a:xfrm>
            <a:off x="2145595" y="1082190"/>
            <a:ext cx="2197805" cy="1051410"/>
          </a:xfrm>
          <a:prstGeom prst="cloudCallout">
            <a:avLst>
              <a:gd name="adj1" fmla="val 56449"/>
              <a:gd name="adj2" fmla="val 582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 color it </a:t>
            </a:r>
            <a:r>
              <a:rPr lang="en-US" b="1" dirty="0" smtClean="0">
                <a:solidFill>
                  <a:schemeClr val="tx1"/>
                </a:solidFill>
              </a:rPr>
              <a:t>black.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7" grpId="1" animBg="1"/>
      <p:bldP spid="174" grpId="0" animBg="1"/>
      <p:bldP spid="17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Insertion in a red-black tree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1" y="1600200"/>
            <a:ext cx="6723747" cy="3810000"/>
            <a:chOff x="990601" y="1600200"/>
            <a:chExt cx="6723747" cy="3810000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1" y="48453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8453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20574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4164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31242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34832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038600" y="48453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97681" y="48453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/>
          </p:nvGrpSpPr>
          <p:grpSpPr>
            <a:xfrm>
              <a:off x="5080527" y="4683435"/>
              <a:ext cx="177273" cy="225334"/>
              <a:chOff x="2447520" y="2514600"/>
              <a:chExt cx="201169" cy="223166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9" name="Group 188"/>
            <p:cNvGrpSpPr/>
            <p:nvPr/>
          </p:nvGrpSpPr>
          <p:grpSpPr>
            <a:xfrm>
              <a:off x="6113452" y="4682198"/>
              <a:ext cx="170548" cy="226571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oup 220"/>
            <p:cNvGrpSpPr/>
            <p:nvPr/>
          </p:nvGrpSpPr>
          <p:grpSpPr>
            <a:xfrm>
              <a:off x="7543800" y="3810000"/>
              <a:ext cx="170548" cy="226571"/>
              <a:chOff x="2447520" y="2514600"/>
              <a:chExt cx="201169" cy="22316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4" name="Group 223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Oval 234"/>
            <p:cNvSpPr/>
            <p:nvPr/>
          </p:nvSpPr>
          <p:spPr>
            <a:xfrm>
              <a:off x="4514094" y="22529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>
            <a:xfrm>
              <a:off x="6419094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1770894" y="384143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04694" y="3816182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752094" y="38531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819400" y="3046421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161294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2228093" y="4691390"/>
              <a:ext cx="286506" cy="1971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32948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4209293" y="4691390"/>
              <a:ext cx="286506" cy="1971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 flipH="1">
              <a:off x="2962653" y="235157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1953760" y="322120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</p:cNvCxnSpPr>
            <p:nvPr/>
          </p:nvCxnSpPr>
          <p:spPr>
            <a:xfrm flipH="1">
              <a:off x="3438147" y="402148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endCxn id="246" idx="7"/>
            </p:cNvCxnSpPr>
            <p:nvPr/>
          </p:nvCxnSpPr>
          <p:spPr>
            <a:xfrm flipH="1">
              <a:off x="1405842" y="400559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>
              <a:off x="5181600" y="402148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>
              <a:off x="5647948" y="324359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30480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6705600" y="322120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2029959" y="400559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3942770" y="4013351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5763759" y="400559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4800600" y="239634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Group 275"/>
            <p:cNvGrpSpPr/>
            <p:nvPr/>
          </p:nvGrpSpPr>
          <p:grpSpPr>
            <a:xfrm>
              <a:off x="4419600" y="1600200"/>
              <a:ext cx="502924" cy="621357"/>
              <a:chOff x="1203952" y="3870811"/>
              <a:chExt cx="502924" cy="621357"/>
            </a:xfrm>
          </p:grpSpPr>
          <p:cxnSp>
            <p:nvCxnSpPr>
              <p:cNvPr id="313" name="Elbow Connector 31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TextBox 313"/>
              <p:cNvSpPr txBox="1"/>
              <p:nvPr/>
            </p:nvSpPr>
            <p:spPr>
              <a:xfrm>
                <a:off x="1203952" y="3870811"/>
                <a:ext cx="5029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T</a:t>
                </a:r>
                <a:endParaRPr lang="en-US" b="1" dirty="0"/>
              </a:p>
            </p:txBody>
          </p:sp>
        </p:grpSp>
        <p:sp>
          <p:nvSpPr>
            <p:cNvPr id="277" name="TextBox 276"/>
            <p:cNvSpPr txBox="1"/>
            <p:nvPr/>
          </p:nvSpPr>
          <p:spPr>
            <a:xfrm>
              <a:off x="1143000" y="4648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8194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28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495800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46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6400800" y="3014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67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22098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25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770894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</a:rPr>
                <a:t>4</a:t>
              </a:r>
              <a:r>
                <a:rPr lang="en-US" sz="1100" b="1" dirty="0" smtClean="0">
                  <a:solidFill>
                    <a:schemeClr val="bg2"/>
                  </a:solidFill>
                </a:rPr>
                <a:t>1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3800" y="38100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35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4864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/>
                  </a:solidFill>
                </a:rPr>
                <a:t>49</a:t>
              </a:r>
              <a:endParaRPr lang="en-US" sz="11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239000" y="3810000"/>
            <a:ext cx="762000" cy="717234"/>
            <a:chOff x="5562600" y="5410200"/>
            <a:chExt cx="762000" cy="717234"/>
          </a:xfrm>
        </p:grpSpPr>
        <p:grpSp>
          <p:nvGrpSpPr>
            <p:cNvPr id="114" name="Group 113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Straight Connector 17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9" name="Straight Arrow Connector 168"/>
                <p:cNvCxnSpPr>
                  <a:stCxn id="116" idx="3"/>
                  <a:endCxn id="170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3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5791200" y="4692966"/>
            <a:ext cx="762000" cy="717234"/>
            <a:chOff x="5562600" y="5410200"/>
            <a:chExt cx="762000" cy="71723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01" name="Group 20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3" name="Rectangle 20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2" name="Straight Arrow Connector 201"/>
                <p:cNvCxnSpPr>
                  <a:stCxn id="186" idx="3"/>
                  <a:endCxn id="203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/>
                    </a:solidFill>
                  </a:rPr>
                  <a:t>54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4191000" y="5181600"/>
            <a:ext cx="762000" cy="717234"/>
            <a:chOff x="5562600" y="5410200"/>
            <a:chExt cx="762000" cy="717234"/>
          </a:xfrm>
        </p:grpSpPr>
        <p:grpSp>
          <p:nvGrpSpPr>
            <p:cNvPr id="209" name="Group 208"/>
            <p:cNvGrpSpPr/>
            <p:nvPr/>
          </p:nvGrpSpPr>
          <p:grpSpPr>
            <a:xfrm>
              <a:off x="5562600" y="5562600"/>
              <a:ext cx="762000" cy="564834"/>
              <a:chOff x="1524000" y="3048000"/>
              <a:chExt cx="762000" cy="564834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1524000" y="3092251"/>
                <a:ext cx="279058" cy="520583"/>
                <a:chOff x="853448" y="1688792"/>
                <a:chExt cx="316674" cy="515574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9" name="Group 228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7" name="Straight Arrow Connector 226"/>
                <p:cNvCxnSpPr>
                  <a:stCxn id="211" idx="3"/>
                  <a:endCxn id="228" idx="0"/>
                </p:cNvCxnSpPr>
                <p:nvPr/>
              </p:nvCxnSpPr>
              <p:spPr>
                <a:xfrm flipH="1">
                  <a:off x="954033" y="1688792"/>
                  <a:ext cx="216089" cy="3026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/>
            </p:nvGrpSpPr>
            <p:grpSpPr>
              <a:xfrm>
                <a:off x="2053319" y="3048000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15" name="Group 21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7" name="Rectangle 21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0" name="Group 209"/>
            <p:cNvGrpSpPr/>
            <p:nvPr/>
          </p:nvGrpSpPr>
          <p:grpSpPr>
            <a:xfrm>
              <a:off x="5791200" y="5410200"/>
              <a:ext cx="396062" cy="261610"/>
              <a:chOff x="7443464" y="3624590"/>
              <a:chExt cx="396062" cy="26161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7443464" y="3635029"/>
                <a:ext cx="344558" cy="21816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7443464" y="3624590"/>
                <a:ext cx="396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2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chemeClr val="bg2"/>
                    </a:solidFill>
                  </a:rPr>
                  <a:t>4</a:t>
                </a:r>
                <a:endParaRPr lang="en-US" sz="1100" b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5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 in a red-black </a:t>
            </a:r>
            <a:r>
              <a:rPr lang="en-US" sz="3600" b="1" dirty="0" smtClean="0">
                <a:solidFill>
                  <a:srgbClr val="7030A0"/>
                </a:solidFill>
              </a:rPr>
              <a:t>tree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summary till now 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Let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be the newly inserted node. Assign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color to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1: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/>
              <a:t>black</a:t>
            </a:r>
            <a:r>
              <a:rPr lang="en-US" sz="2000" dirty="0" smtClean="0"/>
              <a:t>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nothing needs to be done.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2: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 and </a:t>
            </a:r>
            <a:r>
              <a:rPr lang="en-US" sz="2000" b="1" i="1" dirty="0" smtClean="0"/>
              <a:t>uncle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 is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S</a:t>
            </a:r>
            <a:r>
              <a:rPr lang="en-US" sz="2000" dirty="0" smtClean="0"/>
              <a:t>wap colors of </a:t>
            </a:r>
            <a:r>
              <a:rPr lang="en-US" sz="2000" b="1" i="1" dirty="0" smtClean="0"/>
              <a:t>parent</a:t>
            </a:r>
            <a:r>
              <a:rPr lang="en-US" sz="2000" dirty="0" smtClean="0"/>
              <a:t> (and </a:t>
            </a:r>
            <a:r>
              <a:rPr lang="en-US" sz="2000" b="1" i="1" dirty="0" smtClean="0"/>
              <a:t>uncle</a:t>
            </a:r>
            <a:r>
              <a:rPr lang="en-US" sz="2000" dirty="0" smtClean="0"/>
              <a:t>) with </a:t>
            </a:r>
            <a:r>
              <a:rPr lang="en-US" sz="2000" b="1" i="1" dirty="0" smtClean="0"/>
              <a:t>grandparent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This balances the color at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 but may lead to </a:t>
            </a:r>
            <a:r>
              <a:rPr lang="en-US" sz="2000" u="sng" dirty="0" smtClean="0"/>
              <a:t>imbalance</a:t>
            </a:r>
            <a:r>
              <a:rPr lang="en-US" sz="2000" dirty="0" smtClean="0"/>
              <a:t> of color at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grandparent of 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. </a:t>
            </a:r>
            <a:r>
              <a:rPr lang="en-US" sz="2000" dirty="0" smtClean="0"/>
              <a:t>So 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000" b="1" i="1" dirty="0" smtClean="0"/>
              <a:t>grandparent</a:t>
            </a:r>
            <a:r>
              <a:rPr lang="en-US" sz="2000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/>
              <a:t>), and proceed upwards similarly.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If in this manner </a:t>
            </a:r>
            <a:r>
              <a:rPr lang="en-US" sz="2000" i="1" dirty="0">
                <a:solidFill>
                  <a:srgbClr val="0070C0"/>
                </a:solidFill>
              </a:rPr>
              <a:t>p </a:t>
            </a:r>
            <a:r>
              <a:rPr lang="en-US" sz="2000" dirty="0" smtClean="0"/>
              <a:t>becomes </a:t>
            </a:r>
            <a:r>
              <a:rPr lang="en-US" sz="2000" b="1" dirty="0" smtClean="0"/>
              <a:t>root</a:t>
            </a:r>
            <a:r>
              <a:rPr lang="en-US" sz="2000" dirty="0" smtClean="0"/>
              <a:t>, then we color it </a:t>
            </a:r>
            <a:r>
              <a:rPr lang="en-US" sz="2000" b="1" dirty="0" smtClean="0"/>
              <a:t>black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Case 3:</a:t>
            </a:r>
            <a:r>
              <a:rPr lang="en-US" sz="2000" dirty="0" smtClean="0"/>
              <a:t> </a:t>
            </a:r>
            <a:r>
              <a:rPr lang="en-US" sz="2000" b="1" i="1" dirty="0"/>
              <a:t>parent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 and </a:t>
            </a:r>
            <a:r>
              <a:rPr lang="en-US" sz="2000" b="1" i="1" dirty="0"/>
              <a:t>uncle</a:t>
            </a:r>
            <a:r>
              <a:rPr lang="en-US" sz="2000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) </a:t>
            </a:r>
            <a:r>
              <a:rPr lang="en-US" sz="2000" dirty="0" smtClean="0"/>
              <a:t>is </a:t>
            </a:r>
            <a:r>
              <a:rPr lang="en-US" sz="2000" b="1" dirty="0" smtClean="0"/>
              <a:t>black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This is a nontrivial case. So we need some more tools ….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Handling case 3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Description of Case 3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endParaRPr lang="en-US" sz="2400" i="1" dirty="0" smtClean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 </a:t>
            </a:r>
            <a:r>
              <a:rPr lang="en-US" sz="2400" dirty="0" smtClean="0"/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colored node.</a:t>
            </a:r>
          </a:p>
          <a:p>
            <a:r>
              <a:rPr lang="en-US" sz="2400" b="1" i="1" dirty="0" smtClean="0"/>
              <a:t>parent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) </a:t>
            </a:r>
            <a:r>
              <a:rPr lang="en-US" sz="2400" dirty="0" smtClean="0"/>
              <a:t>is also 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i="1" dirty="0" smtClean="0"/>
              <a:t>.</a:t>
            </a:r>
          </a:p>
          <a:p>
            <a:r>
              <a:rPr lang="en-US" sz="2400" b="1" i="1" dirty="0"/>
              <a:t>u</a:t>
            </a:r>
            <a:r>
              <a:rPr lang="en-US" sz="2400" b="1" i="1" dirty="0" smtClean="0"/>
              <a:t>ncle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0070C0"/>
                </a:solidFill>
              </a:rPr>
              <a:t>p</a:t>
            </a:r>
            <a:r>
              <a:rPr lang="en-US" sz="2400" i="1" dirty="0" smtClean="0"/>
              <a:t>) </a:t>
            </a:r>
            <a:r>
              <a:rPr lang="en-US" sz="2400" dirty="0" smtClean="0"/>
              <a:t>is</a:t>
            </a:r>
            <a:r>
              <a:rPr lang="en-US" sz="2400" i="1" dirty="0" smtClean="0"/>
              <a:t> </a:t>
            </a:r>
            <a:r>
              <a:rPr lang="en-US" sz="2400" b="1" dirty="0" smtClean="0"/>
              <a:t>black</a:t>
            </a:r>
            <a:r>
              <a:rPr lang="en-US" sz="2400" i="1" dirty="0" smtClean="0"/>
              <a:t>.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Without loss of generality assume: </a:t>
            </a:r>
            <a:r>
              <a:rPr lang="en-US" sz="2000" dirty="0" smtClean="0"/>
              <a:t> </a:t>
            </a:r>
            <a:r>
              <a:rPr lang="en-US" sz="2000" b="1" i="1" dirty="0" smtClean="0"/>
              <a:t>parent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 </a:t>
            </a:r>
            <a:r>
              <a:rPr lang="en-US" sz="2000" dirty="0" smtClean="0">
                <a:solidFill>
                  <a:srgbClr val="7030A0"/>
                </a:solidFill>
              </a:rPr>
              <a:t>is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left child </a:t>
            </a:r>
            <a:r>
              <a:rPr lang="en-US" sz="2000" dirty="0" smtClean="0">
                <a:solidFill>
                  <a:srgbClr val="7030A0"/>
                </a:solidFill>
              </a:rPr>
              <a:t>of</a:t>
            </a:r>
            <a:r>
              <a:rPr lang="en-US" sz="2000" dirty="0" smtClean="0"/>
              <a:t> g</a:t>
            </a:r>
            <a:r>
              <a:rPr lang="en-US" sz="2000" b="1" i="1" dirty="0" smtClean="0"/>
              <a:t>randparent</a:t>
            </a:r>
            <a:r>
              <a:rPr lang="en-US" sz="2000" i="1" dirty="0" smtClean="0"/>
              <a:t>(</a:t>
            </a:r>
            <a:r>
              <a:rPr lang="en-US" sz="2000" i="1" dirty="0" smtClean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). 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000" dirty="0" smtClean="0"/>
              <a:t>(The case when </a:t>
            </a:r>
            <a:r>
              <a:rPr lang="en-US" sz="2000" b="1" i="1" dirty="0"/>
              <a:t>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/>
              <a:t>) </a:t>
            </a:r>
            <a:r>
              <a:rPr lang="en-US" sz="2000" dirty="0"/>
              <a:t>is</a:t>
            </a:r>
            <a:r>
              <a:rPr lang="en-US" sz="2000" i="1" dirty="0"/>
              <a:t> </a:t>
            </a:r>
            <a:r>
              <a:rPr lang="en-US" sz="2000" b="1" i="1" dirty="0" smtClean="0"/>
              <a:t>right </a:t>
            </a:r>
            <a:r>
              <a:rPr lang="en-US" sz="2000" b="1" i="1" dirty="0"/>
              <a:t>child </a:t>
            </a:r>
            <a:r>
              <a:rPr lang="en-US" sz="2000" dirty="0"/>
              <a:t>of </a:t>
            </a:r>
            <a:r>
              <a:rPr lang="en-US" sz="2000" b="1" i="1" dirty="0"/>
              <a:t>grandparent</a:t>
            </a:r>
            <a:r>
              <a:rPr lang="en-US" sz="2000" i="1" dirty="0"/>
              <a:t>(</a:t>
            </a:r>
            <a:r>
              <a:rPr lang="en-US" sz="2000" i="1" dirty="0">
                <a:solidFill>
                  <a:srgbClr val="0070C0"/>
                </a:solidFill>
              </a:rPr>
              <a:t>p</a:t>
            </a:r>
            <a:r>
              <a:rPr lang="en-US" sz="2000" i="1" dirty="0" smtClean="0"/>
              <a:t>) </a:t>
            </a:r>
            <a:r>
              <a:rPr lang="en-US" sz="2000" dirty="0" smtClean="0"/>
              <a:t>is handled similarly.)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Handling the case 3</a:t>
            </a:r>
            <a:br>
              <a:rPr lang="en-US" sz="3200" b="1" dirty="0" smtClean="0"/>
            </a:br>
            <a:r>
              <a:rPr lang="en-US" sz="2000" b="1" dirty="0" smtClean="0">
                <a:solidFill>
                  <a:srgbClr val="7030A0"/>
                </a:solidFill>
              </a:rPr>
              <a:t>two cases arise depending upon whether p is left/right child of its parent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5506" y="2133600"/>
            <a:ext cx="3125894" cy="2590800"/>
            <a:chOff x="455506" y="2133600"/>
            <a:chExt cx="3125894" cy="25908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1138592" y="2133600"/>
              <a:ext cx="2442808" cy="2590800"/>
              <a:chOff x="1062392" y="1295400"/>
              <a:chExt cx="2442808" cy="259080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829175" y="2407404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371436" y="2286000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2"/>
                    </a:solidFill>
                  </a:rPr>
                  <a:t>g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79" idx="0"/>
              </p:cNvCxnSpPr>
              <p:nvPr/>
            </p:nvCxnSpPr>
            <p:spPr>
              <a:xfrm>
                <a:off x="2627048" y="2407404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1622206" y="2951137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37" name="Straight Arrow Connector 36"/>
              <p:cNvCxnSpPr>
                <a:stCxn id="32" idx="3"/>
                <a:endCxn id="64" idx="0"/>
              </p:cNvCxnSpPr>
              <p:nvPr/>
            </p:nvCxnSpPr>
            <p:spPr>
              <a:xfrm flipH="1">
                <a:off x="1216996" y="3131928"/>
                <a:ext cx="450492" cy="5424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2962109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46" name="Straight Arrow Connector 45"/>
              <p:cNvCxnSpPr>
                <a:endCxn id="5" idx="0"/>
              </p:cNvCxnSpPr>
              <p:nvPr/>
            </p:nvCxnSpPr>
            <p:spPr>
              <a:xfrm flipH="1">
                <a:off x="2526041" y="1719021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45" idx="7"/>
              </p:cNvCxnSpPr>
              <p:nvPr/>
            </p:nvCxnSpPr>
            <p:spPr>
              <a:xfrm flipV="1">
                <a:off x="3226035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5" idx="5"/>
              </p:cNvCxnSpPr>
              <p:nvPr/>
            </p:nvCxnSpPr>
            <p:spPr>
              <a:xfrm>
                <a:off x="3226035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1062392" y="367439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124200" y="2971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55506" y="3745468"/>
              <a:ext cx="710778" cy="738664"/>
              <a:chOff x="988906" y="2357145"/>
              <a:chExt cx="710778" cy="738664"/>
            </a:xfrm>
          </p:grpSpPr>
          <p:cxnSp>
            <p:nvCxnSpPr>
              <p:cNvPr id="88" name="Straight Arrow Connector 87"/>
              <p:cNvCxnSpPr>
                <a:endCxn id="64" idx="1"/>
              </p:cNvCxnSpPr>
              <p:nvPr/>
            </p:nvCxnSpPr>
            <p:spPr>
              <a:xfrm>
                <a:off x="1219200" y="25908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988906" y="235714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889406" y="1883024"/>
            <a:ext cx="1882994" cy="2536576"/>
            <a:chOff x="5889406" y="1883024"/>
            <a:chExt cx="1882994" cy="2536576"/>
          </a:xfrm>
        </p:grpSpPr>
        <p:grpSp>
          <p:nvGrpSpPr>
            <p:cNvPr id="40" name="Group 39"/>
            <p:cNvGrpSpPr/>
            <p:nvPr/>
          </p:nvGrpSpPr>
          <p:grpSpPr>
            <a:xfrm>
              <a:off x="5889406" y="1883024"/>
              <a:ext cx="1882994" cy="2536576"/>
              <a:chOff x="5889406" y="1273424"/>
              <a:chExt cx="1882994" cy="2536576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H="1">
                <a:off x="6096375" y="2385428"/>
                <a:ext cx="593796" cy="5437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6638636" y="2264024"/>
                <a:ext cx="309209" cy="2118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2"/>
                    </a:solidFill>
                  </a:rPr>
                  <a:t>g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93" name="Straight Arrow Connector 92"/>
              <p:cNvCxnSpPr>
                <a:endCxn id="131" idx="0"/>
              </p:cNvCxnSpPr>
              <p:nvPr/>
            </p:nvCxnSpPr>
            <p:spPr>
              <a:xfrm>
                <a:off x="6894248" y="2385428"/>
                <a:ext cx="651756" cy="56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5889406" y="2929161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229309" y="1485234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11" name="Straight Arrow Connector 110"/>
              <p:cNvCxnSpPr>
                <a:endCxn id="92" idx="0"/>
              </p:cNvCxnSpPr>
              <p:nvPr/>
            </p:nvCxnSpPr>
            <p:spPr>
              <a:xfrm flipH="1">
                <a:off x="6793241" y="1697045"/>
                <a:ext cx="534185" cy="5669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110" idx="7"/>
              </p:cNvCxnSpPr>
              <p:nvPr/>
            </p:nvCxnSpPr>
            <p:spPr>
              <a:xfrm flipV="1">
                <a:off x="7493235" y="1273424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0" idx="5"/>
              </p:cNvCxnSpPr>
              <p:nvPr/>
            </p:nvCxnSpPr>
            <p:spPr>
              <a:xfrm>
                <a:off x="7493235" y="1666026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/>
              <p:cNvSpPr/>
              <p:nvPr/>
            </p:nvSpPr>
            <p:spPr>
              <a:xfrm>
                <a:off x="7391400" y="2949824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6132371" y="3102224"/>
                <a:ext cx="497029" cy="5088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6490182" y="3611083"/>
                <a:ext cx="291618" cy="1989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878370" y="3791985"/>
              <a:ext cx="665430" cy="475215"/>
              <a:chOff x="119854" y="1354877"/>
              <a:chExt cx="665430" cy="475215"/>
            </a:xfrm>
          </p:grpSpPr>
          <p:cxnSp>
            <p:nvCxnSpPr>
              <p:cNvPr id="144" name="Straight Arrow Connector 143"/>
              <p:cNvCxnSpPr/>
              <p:nvPr/>
            </p:nvCxnSpPr>
            <p:spPr>
              <a:xfrm flipH="1">
                <a:off x="119854" y="1600192"/>
                <a:ext cx="405212" cy="2299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478790" y="1354877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533363" y="5754469"/>
            <a:ext cx="2590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3.1: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left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right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55" name="Cloud Callout 54"/>
          <p:cNvSpPr/>
          <p:nvPr/>
        </p:nvSpPr>
        <p:spPr>
          <a:xfrm>
            <a:off x="2602241" y="4724400"/>
            <a:ext cx="2655559" cy="1296819"/>
          </a:xfrm>
          <a:prstGeom prst="cloudCallout">
            <a:avLst>
              <a:gd name="adj1" fmla="val 21947"/>
              <a:gd name="adj2" fmla="val 6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you transform </a:t>
            </a:r>
            <a:r>
              <a:rPr lang="en-US" sz="1600" b="1" dirty="0">
                <a:solidFill>
                  <a:srgbClr val="7030A0"/>
                </a:solidFill>
              </a:rPr>
              <a:t>Case </a:t>
            </a:r>
            <a:r>
              <a:rPr lang="en-US" sz="1600" b="1" dirty="0" smtClean="0">
                <a:solidFill>
                  <a:srgbClr val="7030A0"/>
                </a:solidFill>
              </a:rPr>
              <a:t>3.2 </a:t>
            </a:r>
            <a:r>
              <a:rPr lang="en-US" sz="1600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Case 3.1</a:t>
            </a:r>
            <a:r>
              <a:rPr lang="en-US" sz="1600" dirty="0" smtClean="0">
                <a:solidFill>
                  <a:schemeClr val="tx1"/>
                </a:solidFill>
              </a:rPr>
              <a:t> 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146" grpId="0"/>
      <p:bldP spid="55" grpId="0" animBg="1"/>
      <p:bldP spid="5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inary Search Tree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Definition</a:t>
            </a:r>
            <a:r>
              <a:rPr lang="en-US" sz="1800" b="1" dirty="0"/>
              <a:t>:</a:t>
            </a:r>
            <a:r>
              <a:rPr lang="en-US" sz="1800" dirty="0"/>
              <a:t> A </a:t>
            </a:r>
            <a:r>
              <a:rPr lang="en-US" sz="1800" dirty="0" smtClean="0"/>
              <a:t>Binary </a:t>
            </a:r>
            <a:r>
              <a:rPr lang="en-US" sz="1800" dirty="0"/>
              <a:t>Tree </a:t>
            </a:r>
            <a:r>
              <a:rPr lang="en-US" sz="1800" b="1" dirty="0">
                <a:solidFill>
                  <a:srgbClr val="006C31"/>
                </a:solidFill>
              </a:rPr>
              <a:t>T</a:t>
            </a:r>
            <a:r>
              <a:rPr lang="en-US" sz="1800" dirty="0"/>
              <a:t> storing values is said to be Binary Search Tree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for each node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in T</a:t>
            </a:r>
          </a:p>
          <a:p>
            <a:r>
              <a:rPr lang="en-US" sz="1800" dirty="0"/>
              <a:t>If </a:t>
            </a:r>
            <a:r>
              <a:rPr lang="en-US" sz="1800" b="1" dirty="0"/>
              <a:t>left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&lt;&gt; NULL, then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b="1" dirty="0"/>
              <a:t>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)&lt;&gt;NULL, then </a:t>
            </a:r>
            <a:r>
              <a:rPr lang="en-US" sz="1800" b="1" dirty="0"/>
              <a:t>value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/>
              <a:t>) &lt; </a:t>
            </a:r>
            <a:r>
              <a:rPr lang="en-US" sz="1800" b="1" dirty="0"/>
              <a:t>value </a:t>
            </a:r>
            <a:r>
              <a:rPr lang="en-US" sz="1800" dirty="0"/>
              <a:t>of every node in </a:t>
            </a:r>
            <a:r>
              <a:rPr lang="en-US" sz="1800" b="1" dirty="0" err="1"/>
              <a:t>subtree</a:t>
            </a:r>
            <a:r>
              <a:rPr lang="en-US" sz="1800" b="1" dirty="0"/>
              <a:t>(right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dirty="0" smtClean="0"/>
              <a:t>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176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48000" y="5726668"/>
            <a:ext cx="48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/>
              <a:t>) &gt; </a:t>
            </a:r>
            <a:r>
              <a:rPr lang="en-US" b="1" dirty="0"/>
              <a:t>value </a:t>
            </a:r>
            <a:r>
              <a:rPr lang="en-US" dirty="0"/>
              <a:t>of every node in </a:t>
            </a:r>
            <a:r>
              <a:rPr lang="en-US" b="1" dirty="0" err="1"/>
              <a:t>subtree</a:t>
            </a:r>
            <a:r>
              <a:rPr lang="en-US" dirty="0"/>
              <a:t>(</a:t>
            </a:r>
            <a:r>
              <a:rPr lang="en-US" b="1" dirty="0"/>
              <a:t>left</a:t>
            </a:r>
            <a:r>
              <a:rPr lang="en-US" dirty="0"/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 smtClean="0"/>
              <a:t>)).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596643" y="2590800"/>
            <a:ext cx="756157" cy="533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2449530" y="2297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2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Handling the case 3</a:t>
            </a:r>
            <a:br>
              <a:rPr lang="en-US" sz="3200" b="1" dirty="0" smtClean="0"/>
            </a:br>
            <a:r>
              <a:rPr lang="en-US" sz="2000" b="1" dirty="0" smtClean="0">
                <a:solidFill>
                  <a:srgbClr val="7030A0"/>
                </a:solidFill>
              </a:rPr>
              <a:t>two cases arise depending upon whether p is left/right child of its parent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81563" y="5791200"/>
            <a:ext cx="271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Case 3.2:</a:t>
            </a:r>
          </a:p>
          <a:p>
            <a:r>
              <a:rPr lang="en-US" dirty="0" smtClean="0"/>
              <a:t>p is </a:t>
            </a:r>
            <a:r>
              <a:rPr lang="en-US" b="1" dirty="0" smtClean="0"/>
              <a:t>right child </a:t>
            </a:r>
            <a:r>
              <a:rPr lang="en-US" dirty="0" smtClean="0"/>
              <a:t>of its </a:t>
            </a:r>
            <a:r>
              <a:rPr lang="en-US" b="1" dirty="0" smtClean="0"/>
              <a:t>parent</a:t>
            </a:r>
            <a:endParaRPr lang="en-US" b="1" dirty="0"/>
          </a:p>
        </p:txBody>
      </p:sp>
      <p:sp>
        <p:nvSpPr>
          <p:cNvPr id="48" name="Right Arrow 47"/>
          <p:cNvSpPr/>
          <p:nvPr/>
        </p:nvSpPr>
        <p:spPr>
          <a:xfrm flipH="1">
            <a:off x="4155822" y="2971800"/>
            <a:ext cx="1101977" cy="40938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9859" y="1828800"/>
            <a:ext cx="3404335" cy="3886200"/>
            <a:chOff x="459859" y="1828800"/>
            <a:chExt cx="3404335" cy="3886200"/>
          </a:xfrm>
        </p:grpSpPr>
        <p:grpSp>
          <p:nvGrpSpPr>
            <p:cNvPr id="13" name="Group 12"/>
            <p:cNvGrpSpPr/>
            <p:nvPr/>
          </p:nvGrpSpPr>
          <p:grpSpPr>
            <a:xfrm>
              <a:off x="459859" y="1828800"/>
              <a:ext cx="3404335" cy="3886200"/>
              <a:chOff x="459859" y="1219200"/>
              <a:chExt cx="3404335" cy="388620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219200" y="1219200"/>
                <a:ext cx="2644994" cy="2536576"/>
                <a:chOff x="5127406" y="1273424"/>
                <a:chExt cx="2644994" cy="253657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6096375" y="2385428"/>
                  <a:ext cx="593796" cy="5437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638636" y="2264024"/>
                  <a:ext cx="309209" cy="21180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52" name="Straight Arrow Connector 51"/>
                <p:cNvCxnSpPr>
                  <a:endCxn id="58" idx="0"/>
                </p:cNvCxnSpPr>
                <p:nvPr/>
              </p:nvCxnSpPr>
              <p:spPr>
                <a:xfrm>
                  <a:off x="6894248" y="2385428"/>
                  <a:ext cx="651756" cy="5643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5889406" y="2929161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f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7229309" y="1485234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55" name="Straight Arrow Connector 54"/>
                <p:cNvCxnSpPr>
                  <a:endCxn id="51" idx="0"/>
                </p:cNvCxnSpPr>
                <p:nvPr/>
              </p:nvCxnSpPr>
              <p:spPr>
                <a:xfrm flipH="1">
                  <a:off x="6793241" y="1697045"/>
                  <a:ext cx="534185" cy="5669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</p:cNvCxnSpPr>
                <p:nvPr/>
              </p:nvCxnSpPr>
              <p:spPr>
                <a:xfrm flipV="1">
                  <a:off x="7493235" y="1273424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54" idx="5"/>
                </p:cNvCxnSpPr>
                <p:nvPr/>
              </p:nvCxnSpPr>
              <p:spPr>
                <a:xfrm>
                  <a:off x="7493235" y="1666026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7391400" y="2949824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127406" y="3611083"/>
                  <a:ext cx="291618" cy="19891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d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59859" y="3041480"/>
                <a:ext cx="2457010" cy="2063920"/>
                <a:chOff x="4495800" y="3109952"/>
                <a:chExt cx="2457010" cy="2063920"/>
              </a:xfrm>
            </p:grpSpPr>
            <p:sp>
              <p:nvSpPr>
                <p:cNvPr id="62" name="Isosceles Triangle 61"/>
                <p:cNvSpPr/>
                <p:nvPr/>
              </p:nvSpPr>
              <p:spPr>
                <a:xfrm>
                  <a:off x="5410200" y="4356336"/>
                  <a:ext cx="684369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>
                  <a:off x="4495800" y="4426016"/>
                  <a:ext cx="614294" cy="7413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>
                  <a:off x="6272293" y="3625331"/>
                  <a:ext cx="680517" cy="8175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700" dirty="0"/>
                </a:p>
              </p:txBody>
            </p:sp>
            <p:cxnSp>
              <p:nvCxnSpPr>
                <p:cNvPr id="67" name="Straight Arrow Connector 66"/>
                <p:cNvCxnSpPr>
                  <a:endCxn id="60" idx="7"/>
                </p:cNvCxnSpPr>
                <p:nvPr/>
              </p:nvCxnSpPr>
              <p:spPr>
                <a:xfrm flipH="1">
                  <a:off x="5506712" y="3109952"/>
                  <a:ext cx="513088" cy="53799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60" idx="5"/>
                  <a:endCxn id="62" idx="0"/>
                </p:cNvCxnSpPr>
                <p:nvPr/>
              </p:nvCxnSpPr>
              <p:spPr>
                <a:xfrm>
                  <a:off x="5506712" y="3788597"/>
                  <a:ext cx="245673" cy="56773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6283859" y="3116472"/>
                  <a:ext cx="345541" cy="5328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Arrow Connector 69"/>
            <p:cNvCxnSpPr>
              <a:stCxn id="60" idx="3"/>
            </p:cNvCxnSpPr>
            <p:nvPr/>
          </p:nvCxnSpPr>
          <p:spPr>
            <a:xfrm flipH="1">
              <a:off x="764347" y="4336245"/>
              <a:ext cx="497559" cy="616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Up Ribbon 73"/>
          <p:cNvSpPr/>
          <p:nvPr/>
        </p:nvSpPr>
        <p:spPr>
          <a:xfrm>
            <a:off x="304800" y="5943601"/>
            <a:ext cx="3590322" cy="83819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Vow!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exactly </a:t>
            </a:r>
            <a:r>
              <a:rPr lang="en-US" b="1" dirty="0" smtClean="0">
                <a:solidFill>
                  <a:srgbClr val="7030A0"/>
                </a:solidFill>
              </a:rPr>
              <a:t>Case 3.1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889406" y="1883024"/>
            <a:ext cx="1882994" cy="2536576"/>
            <a:chOff x="5889406" y="1273424"/>
            <a:chExt cx="1882994" cy="2536576"/>
          </a:xfrm>
        </p:grpSpPr>
        <p:cxnSp>
          <p:nvCxnSpPr>
            <p:cNvPr id="63" name="Straight Arrow Connector 62"/>
            <p:cNvCxnSpPr/>
            <p:nvPr/>
          </p:nvCxnSpPr>
          <p:spPr>
            <a:xfrm flipH="1">
              <a:off x="6096375" y="2385428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638636" y="2264024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71" name="Straight Arrow Connector 70"/>
            <p:cNvCxnSpPr>
              <a:endCxn id="78" idx="0"/>
            </p:cNvCxnSpPr>
            <p:nvPr/>
          </p:nvCxnSpPr>
          <p:spPr>
            <a:xfrm>
              <a:off x="6894248" y="2385428"/>
              <a:ext cx="651756" cy="56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5889406" y="2929161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229309" y="1485234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75" name="Straight Arrow Connector 74"/>
            <p:cNvCxnSpPr>
              <a:endCxn id="64" idx="0"/>
            </p:cNvCxnSpPr>
            <p:nvPr/>
          </p:nvCxnSpPr>
          <p:spPr>
            <a:xfrm flipH="1">
              <a:off x="6793241" y="1697045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7"/>
            </p:cNvCxnSpPr>
            <p:nvPr/>
          </p:nvCxnSpPr>
          <p:spPr>
            <a:xfrm flipV="1">
              <a:off x="7493235" y="1273424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5"/>
            </p:cNvCxnSpPr>
            <p:nvPr/>
          </p:nvCxnSpPr>
          <p:spPr>
            <a:xfrm>
              <a:off x="7493235" y="1666026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391400" y="2949824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132371" y="3102224"/>
              <a:ext cx="497029" cy="50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6490182" y="3611083"/>
              <a:ext cx="291618" cy="1989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105400" y="3733800"/>
            <a:ext cx="2280717" cy="1981200"/>
            <a:chOff x="5105400" y="3345072"/>
            <a:chExt cx="2280717" cy="1981200"/>
          </a:xfrm>
        </p:grpSpPr>
        <p:sp>
          <p:nvSpPr>
            <p:cNvPr id="82" name="Isosceles Triangle 81"/>
            <p:cNvSpPr/>
            <p:nvPr/>
          </p:nvSpPr>
          <p:spPr>
            <a:xfrm>
              <a:off x="5945031" y="450873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5105400" y="389913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6705600" y="4508736"/>
              <a:ext cx="680517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H="1">
              <a:off x="5410200" y="3345072"/>
              <a:ext cx="53483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2" idx="0"/>
            </p:cNvCxnSpPr>
            <p:nvPr/>
          </p:nvCxnSpPr>
          <p:spPr>
            <a:xfrm flipH="1">
              <a:off x="6287216" y="4030872"/>
              <a:ext cx="252058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4" idx="0"/>
            </p:cNvCxnSpPr>
            <p:nvPr/>
          </p:nvCxnSpPr>
          <p:spPr>
            <a:xfrm>
              <a:off x="6705600" y="4030872"/>
              <a:ext cx="340259" cy="477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47565" y="2958941"/>
            <a:ext cx="1081835" cy="774859"/>
            <a:chOff x="361815" y="2069068"/>
            <a:chExt cx="1761453" cy="1055132"/>
          </a:xfrm>
        </p:grpSpPr>
        <p:sp>
          <p:nvSpPr>
            <p:cNvPr id="96" name="Curved Down Arrow 95"/>
            <p:cNvSpPr/>
            <p:nvPr/>
          </p:nvSpPr>
          <p:spPr>
            <a:xfrm flipH="1">
              <a:off x="399728" y="2438400"/>
              <a:ext cx="1443501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1815" y="2069068"/>
              <a:ext cx="1761453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left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We need to handle only</a:t>
            </a:r>
            <a:r>
              <a:rPr lang="en-US" sz="3200" b="1" dirty="0" smtClean="0">
                <a:solidFill>
                  <a:srgbClr val="7030A0"/>
                </a:solidFill>
              </a:rPr>
              <a:t> case 3.1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88" name="Straight Arrow Connector 87"/>
            <p:cNvCxnSpPr>
              <a:endCxn id="64" idx="1"/>
            </p:cNvCxnSpPr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sp>
        <p:nvSpPr>
          <p:cNvPr id="3" name="Down Ribbon 2"/>
          <p:cNvSpPr/>
          <p:nvPr/>
        </p:nvSpPr>
        <p:spPr>
          <a:xfrm>
            <a:off x="3962400" y="4876800"/>
            <a:ext cx="25908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say anything about color of  node f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4191000" y="4275822"/>
            <a:ext cx="1981200" cy="753378"/>
          </a:xfrm>
          <a:prstGeom prst="cloudCallout">
            <a:avLst>
              <a:gd name="adj1" fmla="val 70630"/>
              <a:gd name="adj2" fmla="val 10982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 has to be </a:t>
            </a:r>
            <a:r>
              <a:rPr lang="en-US" b="1" dirty="0" smtClean="0">
                <a:solidFill>
                  <a:schemeClr val="tx1"/>
                </a:solidFill>
              </a:rPr>
              <a:t>black.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Handling the case 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06431" y="1752600"/>
            <a:ext cx="1217769" cy="774859"/>
            <a:chOff x="1604840" y="2069068"/>
            <a:chExt cx="1982782" cy="1055132"/>
          </a:xfrm>
        </p:grpSpPr>
        <p:sp>
          <p:nvSpPr>
            <p:cNvPr id="70" name="Curved Down Arrow 69"/>
            <p:cNvSpPr/>
            <p:nvPr/>
          </p:nvSpPr>
          <p:spPr>
            <a:xfrm>
              <a:off x="1843228" y="2438400"/>
              <a:ext cx="1498585" cy="6858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4840" y="2069068"/>
              <a:ext cx="1982782" cy="41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Right rotation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Line Callout 2 6"/>
          <p:cNvSpPr/>
          <p:nvPr/>
        </p:nvSpPr>
        <p:spPr>
          <a:xfrm>
            <a:off x="2052842" y="4843346"/>
            <a:ext cx="3268966" cy="1295400"/>
          </a:xfrm>
          <a:prstGeom prst="borderCallout2">
            <a:avLst>
              <a:gd name="adj1" fmla="val -4912"/>
              <a:gd name="adj2" fmla="val 66057"/>
              <a:gd name="adj3" fmla="val -72259"/>
              <a:gd name="adj4" fmla="val 67480"/>
              <a:gd name="adj5" fmla="val -136308"/>
              <a:gd name="adj6" fmla="val 13261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Now every </a:t>
            </a:r>
            <a:r>
              <a:rPr lang="en-US" sz="1600" dirty="0" smtClean="0">
                <a:solidFill>
                  <a:srgbClr val="7030A0"/>
                </a:solidFill>
              </a:rPr>
              <a:t>node </a:t>
            </a:r>
            <a:r>
              <a:rPr lang="en-US" sz="1600" dirty="0" smtClean="0">
                <a:solidFill>
                  <a:srgbClr val="7030A0"/>
                </a:solidFill>
              </a:rPr>
              <a:t>in tree 1 has one less </a:t>
            </a:r>
            <a:r>
              <a:rPr lang="en-US" sz="1600" b="1" dirty="0" smtClean="0">
                <a:solidFill>
                  <a:schemeClr val="tx1"/>
                </a:solidFill>
              </a:rPr>
              <a:t>black</a:t>
            </a:r>
            <a:r>
              <a:rPr lang="en-US" sz="1600" dirty="0" smtClean="0">
                <a:solidFill>
                  <a:srgbClr val="7030A0"/>
                </a:solidFill>
              </a:rPr>
              <a:t> node on the path to root ! We must restore it. Moreover, the color imbalance exists even now.  What to do ?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5122321" y="5115732"/>
            <a:ext cx="3107279" cy="1132668"/>
          </a:xfrm>
          <a:prstGeom prst="cloudCallout">
            <a:avLst>
              <a:gd name="adj1" fmla="val 45906"/>
              <a:gd name="adj2" fmla="val 699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color of node </a:t>
            </a:r>
            <a:r>
              <a:rPr lang="en-US" dirty="0" smtClean="0">
                <a:solidFill>
                  <a:schemeClr val="tx1"/>
                </a:solidFill>
              </a:rPr>
              <a:t>d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chemeClr val="tx1"/>
                </a:solidFill>
              </a:rPr>
              <a:t>black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5516" y="1295400"/>
            <a:ext cx="3075692" cy="3505201"/>
            <a:chOff x="5615516" y="1295400"/>
            <a:chExt cx="3075692" cy="3505201"/>
          </a:xfrm>
        </p:grpSpPr>
        <p:grpSp>
          <p:nvGrpSpPr>
            <p:cNvPr id="6" name="Group 5"/>
            <p:cNvGrpSpPr/>
            <p:nvPr/>
          </p:nvGrpSpPr>
          <p:grpSpPr>
            <a:xfrm>
              <a:off x="6167506" y="1295400"/>
              <a:ext cx="2523702" cy="3505201"/>
              <a:chOff x="6167506" y="1295400"/>
              <a:chExt cx="2523702" cy="3505201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6315498" y="1295400"/>
                <a:ext cx="2147110" cy="3505200"/>
                <a:chOff x="6315498" y="1295400"/>
                <a:chExt cx="2147110" cy="3505200"/>
              </a:xfrm>
            </p:grpSpPr>
            <p:cxnSp>
              <p:nvCxnSpPr>
                <p:cNvPr id="99" name="Straight Arrow Connector 98"/>
                <p:cNvCxnSpPr>
                  <a:stCxn id="108" idx="3"/>
                  <a:endCxn id="126" idx="7"/>
                </p:cNvCxnSpPr>
                <p:nvPr/>
              </p:nvCxnSpPr>
              <p:spPr>
                <a:xfrm flipH="1">
                  <a:off x="7585496" y="3169383"/>
                  <a:ext cx="232187" cy="54677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/>
                <p:cNvGrpSpPr/>
                <p:nvPr/>
              </p:nvGrpSpPr>
              <p:grpSpPr>
                <a:xfrm>
                  <a:off x="7772400" y="2988593"/>
                  <a:ext cx="535604" cy="745207"/>
                  <a:chOff x="3142215" y="3960550"/>
                  <a:chExt cx="791952" cy="107237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142215" y="3960550"/>
                    <a:ext cx="457201" cy="304799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bg2"/>
                        </a:solidFill>
                      </a:rPr>
                      <a:t>g</a:t>
                    </a:r>
                    <a:endParaRPr lang="en-US" sz="1600" dirty="0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09" name="Straight Arrow Connector 108"/>
                  <p:cNvCxnSpPr>
                    <a:stCxn id="108" idx="5"/>
                    <a:endCxn id="119" idx="0"/>
                  </p:cNvCxnSpPr>
                  <p:nvPr/>
                </p:nvCxnSpPr>
                <p:spPr>
                  <a:xfrm>
                    <a:off x="3532460" y="4220711"/>
                    <a:ext cx="401707" cy="812211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Isosceles Triangle 100"/>
                <p:cNvSpPr/>
                <p:nvPr/>
              </p:nvSpPr>
              <p:spPr>
                <a:xfrm>
                  <a:off x="7127474" y="3906864"/>
                  <a:ext cx="721126" cy="893736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102" name="Straight Arrow Connector 101"/>
                <p:cNvCxnSpPr>
                  <a:endCxn id="108" idx="1"/>
                </p:cNvCxnSpPr>
                <p:nvPr/>
              </p:nvCxnSpPr>
              <p:spPr>
                <a:xfrm>
                  <a:off x="7268054" y="2462940"/>
                  <a:ext cx="549629" cy="5566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7005992" y="22860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d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6" name="Straight Arrow Connector 105"/>
                <p:cNvCxnSpPr>
                  <a:stCxn id="104" idx="3"/>
                </p:cNvCxnSpPr>
                <p:nvPr/>
              </p:nvCxnSpPr>
              <p:spPr>
                <a:xfrm flipH="1">
                  <a:off x="6542180" y="2466791"/>
                  <a:ext cx="509094" cy="546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7681815" y="1507210"/>
                  <a:ext cx="309208" cy="21181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</a:p>
              </p:txBody>
            </p:sp>
            <p:cxnSp>
              <p:nvCxnSpPr>
                <p:cNvPr id="96" name="Straight Arrow Connector 95"/>
                <p:cNvCxnSpPr>
                  <a:endCxn id="104" idx="7"/>
                </p:cNvCxnSpPr>
                <p:nvPr/>
              </p:nvCxnSpPr>
              <p:spPr>
                <a:xfrm flipH="1">
                  <a:off x="7269918" y="1719021"/>
                  <a:ext cx="510014" cy="5979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7"/>
                </p:cNvCxnSpPr>
                <p:nvPr/>
              </p:nvCxnSpPr>
              <p:spPr>
                <a:xfrm flipV="1">
                  <a:off x="7945741" y="1295400"/>
                  <a:ext cx="279165" cy="24282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5"/>
                </p:cNvCxnSpPr>
                <p:nvPr/>
              </p:nvCxnSpPr>
              <p:spPr>
                <a:xfrm>
                  <a:off x="7945741" y="1688002"/>
                  <a:ext cx="279165" cy="2957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6315498" y="2971800"/>
                  <a:ext cx="309208" cy="21181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b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8153400" y="3733800"/>
                  <a:ext cx="309208" cy="2118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bg2"/>
                      </a:solidFill>
                    </a:rPr>
                    <a:t>k</a:t>
                  </a: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315200" y="3686987"/>
                  <a:ext cx="316671" cy="19921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bg2"/>
                      </a:solidFill>
                    </a:rPr>
                    <a:t>f</a:t>
                  </a:r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72" name="Isosceles Triangle 71"/>
              <p:cNvSpPr/>
              <p:nvPr/>
            </p:nvSpPr>
            <p:spPr>
              <a:xfrm>
                <a:off x="6167506" y="3200400"/>
                <a:ext cx="614294" cy="7413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>
                <a:off x="7924800" y="3962401"/>
                <a:ext cx="766408" cy="8382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7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615516" y="2286000"/>
              <a:ext cx="709084" cy="733609"/>
              <a:chOff x="914400" y="1524000"/>
              <a:chExt cx="709084" cy="73360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1143000" y="1752600"/>
                <a:ext cx="480484" cy="50500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914400" y="1524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12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 animBg="1"/>
      <p:bldP spid="7" grpId="1" animBg="1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</a:t>
            </a:r>
            <a:r>
              <a:rPr lang="en-US" sz="3600" b="1" dirty="0" smtClean="0">
                <a:solidFill>
                  <a:srgbClr val="7030A0"/>
                </a:solidFill>
              </a:rPr>
              <a:t>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64846" y="4816886"/>
            <a:ext cx="6245754" cy="1736314"/>
            <a:chOff x="2454691" y="4893086"/>
            <a:chExt cx="6245754" cy="1736314"/>
          </a:xfrm>
        </p:grpSpPr>
        <p:sp>
          <p:nvSpPr>
            <p:cNvPr id="47" name="Line Callout 2 46"/>
            <p:cNvSpPr/>
            <p:nvPr/>
          </p:nvSpPr>
          <p:spPr>
            <a:xfrm>
              <a:off x="2454691" y="5410200"/>
              <a:ext cx="4950354" cy="1219200"/>
            </a:xfrm>
            <a:prstGeom prst="borderCallout2">
              <a:avLst>
                <a:gd name="adj1" fmla="val 576"/>
                <a:gd name="adj2" fmla="val 64530"/>
                <a:gd name="adj3" fmla="val -16818"/>
                <a:gd name="adj4" fmla="val 77049"/>
                <a:gd name="adj5" fmla="val -18320"/>
                <a:gd name="adj6" fmla="val 109963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The number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black</a:t>
              </a:r>
              <a:r>
                <a:rPr lang="en-US" sz="1600" dirty="0" smtClean="0">
                  <a:solidFill>
                    <a:srgbClr val="7030A0"/>
                  </a:solidFill>
                </a:rPr>
                <a:t> nodes on the path to root  are restored for tree 1. Color imbalance is also removed. </a:t>
              </a:r>
            </a:p>
            <a:p>
              <a:pPr algn="ctr"/>
              <a:r>
                <a:rPr lang="en-US" sz="1600" dirty="0" smtClean="0">
                  <a:solidFill>
                    <a:srgbClr val="7030A0"/>
                  </a:solidFill>
                </a:rPr>
                <a:t>But the number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black</a:t>
              </a:r>
              <a:r>
                <a:rPr lang="en-US" sz="1600" dirty="0" smtClean="0">
                  <a:solidFill>
                    <a:srgbClr val="7030A0"/>
                  </a:solidFill>
                </a:rPr>
                <a:t> nodes on the path to root has increased by one for trees 2 and 3. What to do now ?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715784" y="4273139"/>
              <a:ext cx="364714" cy="160460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loud Callout 47"/>
          <p:cNvSpPr/>
          <p:nvPr/>
        </p:nvSpPr>
        <p:spPr>
          <a:xfrm>
            <a:off x="5766027" y="5181600"/>
            <a:ext cx="3107279" cy="1132668"/>
          </a:xfrm>
          <a:prstGeom prst="cloudCallout">
            <a:avLst>
              <a:gd name="adj1" fmla="val 39447"/>
              <a:gd name="adj2" fmla="val 581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Color node g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99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Handling the case </a:t>
            </a:r>
            <a:r>
              <a:rPr lang="en-US" sz="3600" b="1" dirty="0" smtClean="0">
                <a:solidFill>
                  <a:srgbClr val="7030A0"/>
                </a:solidFill>
              </a:rPr>
              <a:t>3.1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/>
          <p:cNvGrpSpPr/>
          <p:nvPr/>
        </p:nvGrpSpPr>
        <p:grpSpPr>
          <a:xfrm>
            <a:off x="1062392" y="1295400"/>
            <a:ext cx="2442808" cy="2590800"/>
            <a:chOff x="1062392" y="1295400"/>
            <a:chExt cx="2442808" cy="25908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829175" y="2407404"/>
              <a:ext cx="593796" cy="5437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371436" y="2286000"/>
              <a:ext cx="309209" cy="21180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2"/>
                  </a:solidFill>
                </a:rPr>
                <a:t>g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627048" y="2407404"/>
              <a:ext cx="568944" cy="52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622206" y="2951137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d</a:t>
              </a:r>
            </a:p>
          </p:txBody>
        </p:sp>
        <p:cxnSp>
          <p:nvCxnSpPr>
            <p:cNvPr id="37" name="Straight Arrow Connector 36"/>
            <p:cNvCxnSpPr>
              <a:stCxn id="32" idx="3"/>
              <a:endCxn id="64" idx="0"/>
            </p:cNvCxnSpPr>
            <p:nvPr/>
          </p:nvCxnSpPr>
          <p:spPr>
            <a:xfrm flipH="1">
              <a:off x="1216996" y="3131928"/>
              <a:ext cx="450492" cy="542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62109" y="1507210"/>
              <a:ext cx="309208" cy="21181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endCxn id="5" idx="0"/>
            </p:cNvCxnSpPr>
            <p:nvPr/>
          </p:nvCxnSpPr>
          <p:spPr>
            <a:xfrm flipH="1">
              <a:off x="2526041" y="1719021"/>
              <a:ext cx="534185" cy="566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5" idx="7"/>
            </p:cNvCxnSpPr>
            <p:nvPr/>
          </p:nvCxnSpPr>
          <p:spPr>
            <a:xfrm flipV="1">
              <a:off x="3226035" y="1295400"/>
              <a:ext cx="279165" cy="24282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5" idx="5"/>
            </p:cNvCxnSpPr>
            <p:nvPr/>
          </p:nvCxnSpPr>
          <p:spPr>
            <a:xfrm>
              <a:off x="3226035" y="1688002"/>
              <a:ext cx="279165" cy="2957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62392" y="3674390"/>
              <a:ext cx="309208" cy="2118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124200" y="2971800"/>
              <a:ext cx="309208" cy="2118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</a:rPr>
                <a:t>k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09706" y="3131928"/>
            <a:ext cx="2747894" cy="1516272"/>
            <a:chOff x="914114" y="3148740"/>
            <a:chExt cx="2747894" cy="1516272"/>
          </a:xfrm>
        </p:grpSpPr>
        <p:sp>
          <p:nvSpPr>
            <p:cNvPr id="34" name="Isosceles Triangle 33"/>
            <p:cNvSpPr/>
            <p:nvPr/>
          </p:nvSpPr>
          <p:spPr>
            <a:xfrm>
              <a:off x="1906431" y="3847476"/>
              <a:ext cx="684369" cy="8175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64885" y="3148740"/>
              <a:ext cx="351946" cy="508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914114" y="3923676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2895600" y="3217213"/>
              <a:ext cx="766408" cy="9144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2133600" y="3657599"/>
              <a:ext cx="291618" cy="198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2"/>
                  </a:solidFill>
                </a:rPr>
                <a:t>f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67506" y="1295400"/>
            <a:ext cx="2523702" cy="3505201"/>
            <a:chOff x="6167506" y="1295400"/>
            <a:chExt cx="2523702" cy="3505201"/>
          </a:xfrm>
        </p:grpSpPr>
        <p:grpSp>
          <p:nvGrpSpPr>
            <p:cNvPr id="142" name="Group 141"/>
            <p:cNvGrpSpPr/>
            <p:nvPr/>
          </p:nvGrpSpPr>
          <p:grpSpPr>
            <a:xfrm>
              <a:off x="6315498" y="1295400"/>
              <a:ext cx="2147110" cy="3505200"/>
              <a:chOff x="6315498" y="1295400"/>
              <a:chExt cx="2147110" cy="3505200"/>
            </a:xfrm>
          </p:grpSpPr>
          <p:cxnSp>
            <p:nvCxnSpPr>
              <p:cNvPr id="99" name="Straight Arrow Connector 98"/>
              <p:cNvCxnSpPr>
                <a:stCxn id="108" idx="3"/>
                <a:endCxn id="126" idx="7"/>
              </p:cNvCxnSpPr>
              <p:nvPr/>
            </p:nvCxnSpPr>
            <p:spPr>
              <a:xfrm flipH="1">
                <a:off x="7585496" y="3169383"/>
                <a:ext cx="232187" cy="5467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oup 99"/>
              <p:cNvGrpSpPr/>
              <p:nvPr/>
            </p:nvGrpSpPr>
            <p:grpSpPr>
              <a:xfrm>
                <a:off x="7772400" y="2988593"/>
                <a:ext cx="535604" cy="745207"/>
                <a:chOff x="3142215" y="3960550"/>
                <a:chExt cx="791952" cy="107237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2215" y="3960550"/>
                  <a:ext cx="457201" cy="30479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bg2"/>
                      </a:solidFill>
                    </a:rPr>
                    <a:t>g</a:t>
                  </a:r>
                  <a:endParaRPr lang="en-US" sz="1600" dirty="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108" idx="5"/>
                  <a:endCxn id="119" idx="0"/>
                </p:cNvCxnSpPr>
                <p:nvPr/>
              </p:nvCxnSpPr>
              <p:spPr>
                <a:xfrm>
                  <a:off x="3532460" y="4220711"/>
                  <a:ext cx="401707" cy="8122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Isosceles Triangle 100"/>
              <p:cNvSpPr/>
              <p:nvPr/>
            </p:nvSpPr>
            <p:spPr>
              <a:xfrm>
                <a:off x="7127474" y="3906864"/>
                <a:ext cx="721126" cy="893736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2" name="Straight Arrow Connector 101"/>
              <p:cNvCxnSpPr>
                <a:endCxn id="108" idx="1"/>
              </p:cNvCxnSpPr>
              <p:nvPr/>
            </p:nvCxnSpPr>
            <p:spPr>
              <a:xfrm>
                <a:off x="7268054" y="2462940"/>
                <a:ext cx="549629" cy="5566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7005992" y="22860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d</a:t>
                </a:r>
              </a:p>
            </p:txBody>
          </p:sp>
          <p:cxnSp>
            <p:nvCxnSpPr>
              <p:cNvPr id="106" name="Straight Arrow Connector 105"/>
              <p:cNvCxnSpPr>
                <a:stCxn id="104" idx="3"/>
              </p:cNvCxnSpPr>
              <p:nvPr/>
            </p:nvCxnSpPr>
            <p:spPr>
              <a:xfrm flipH="1">
                <a:off x="6542180" y="2466791"/>
                <a:ext cx="509094" cy="546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7681815" y="1507210"/>
                <a:ext cx="309208" cy="2118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96" name="Straight Arrow Connector 95"/>
              <p:cNvCxnSpPr>
                <a:endCxn id="104" idx="7"/>
              </p:cNvCxnSpPr>
              <p:nvPr/>
            </p:nvCxnSpPr>
            <p:spPr>
              <a:xfrm flipH="1">
                <a:off x="7269918" y="1719021"/>
                <a:ext cx="510014" cy="5979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7"/>
              </p:cNvCxnSpPr>
              <p:nvPr/>
            </p:nvCxnSpPr>
            <p:spPr>
              <a:xfrm flipV="1">
                <a:off x="7945741" y="1295400"/>
                <a:ext cx="279165" cy="2428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5"/>
              </p:cNvCxnSpPr>
              <p:nvPr/>
            </p:nvCxnSpPr>
            <p:spPr>
              <a:xfrm>
                <a:off x="7945741" y="1688002"/>
                <a:ext cx="279165" cy="2957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315498" y="2971800"/>
                <a:ext cx="309208" cy="21181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b</a:t>
                </a: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8153400" y="3733800"/>
                <a:ext cx="309208" cy="2118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/>
                    </a:solidFill>
                  </a:rPr>
                  <a:t>k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7315200" y="3686987"/>
                <a:ext cx="316671" cy="19921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2"/>
                    </a:solidFill>
                  </a:rPr>
                  <a:t>f</a:t>
                </a:r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2" name="Isosceles Triangle 71"/>
            <p:cNvSpPr/>
            <p:nvPr/>
          </p:nvSpPr>
          <p:spPr>
            <a:xfrm>
              <a:off x="6167506" y="3200400"/>
              <a:ext cx="614294" cy="74133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7924800" y="3962401"/>
              <a:ext cx="766408" cy="838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700" dirty="0"/>
            </a:p>
          </p:txBody>
        </p:sp>
      </p:grpSp>
      <p:sp>
        <p:nvSpPr>
          <p:cNvPr id="3" name="Cloud Callout 2"/>
          <p:cNvSpPr/>
          <p:nvPr/>
        </p:nvSpPr>
        <p:spPr>
          <a:xfrm>
            <a:off x="4756970" y="4947125"/>
            <a:ext cx="3735472" cy="1285068"/>
          </a:xfrm>
          <a:prstGeom prst="cloudCallout">
            <a:avLst>
              <a:gd name="adj1" fmla="val 38914"/>
              <a:gd name="adj2" fmla="val 730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black height is restored for all </a:t>
            </a:r>
            <a:r>
              <a:rPr lang="en-US" sz="1600" dirty="0" smtClean="0">
                <a:solidFill>
                  <a:schemeClr val="tx1"/>
                </a:solidFill>
              </a:rPr>
              <a:t>trees.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smtClean="0">
                <a:solidFill>
                  <a:schemeClr val="tx1"/>
                </a:solidFill>
              </a:rPr>
              <a:t>This completes </a:t>
            </a:r>
            <a:r>
              <a:rPr lang="en-US" sz="1600" b="1" dirty="0" smtClean="0">
                <a:solidFill>
                  <a:srgbClr val="7030A0"/>
                </a:solidFill>
              </a:rPr>
              <a:t>Case 3.1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98590" y="2971800"/>
            <a:ext cx="709084" cy="733609"/>
            <a:chOff x="914400" y="1524000"/>
            <a:chExt cx="709084" cy="73360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1143000" y="1752600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12780" y="2279520"/>
            <a:ext cx="709084" cy="762333"/>
            <a:chOff x="914400" y="1524000"/>
            <a:chExt cx="709084" cy="762333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143000" y="1781324"/>
              <a:ext cx="480484" cy="50500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14400" y="1524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24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maintain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red</a:t>
                </a:r>
                <a:r>
                  <a:rPr lang="en-US" sz="2000" b="1" dirty="0" smtClean="0"/>
                  <a:t>-black</a:t>
                </a:r>
                <a:r>
                  <a:rPr lang="en-US" sz="2000" dirty="0" smtClean="0"/>
                  <a:t> trees under insertion of nodes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 per </a:t>
                </a:r>
                <a:r>
                  <a:rPr lang="en-US" sz="2000" u="sng" dirty="0" smtClean="0"/>
                  <a:t>insert/search</a:t>
                </a:r>
                <a:r>
                  <a:rPr lang="en-US" sz="2000" dirty="0" smtClean="0"/>
                  <a:t> operation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is the number of the nodes in the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 hope you enjoyed the real fun in handling insertion in a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red </a:t>
                </a:r>
                <a:r>
                  <a:rPr lang="en-US" sz="2000" b="1" dirty="0" smtClean="0"/>
                  <a:t>black </a:t>
                </a:r>
                <a:r>
                  <a:rPr lang="en-US" sz="2000" dirty="0" smtClean="0"/>
                  <a:t>tree.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How do will we handle deletion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is going to be a bit more complex.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So please try on your own first before coming to the next class.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It will still involve playing with colors and rotations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</a:t>
            </a:r>
            <a:r>
              <a:rPr lang="en-US" sz="3600" b="1" dirty="0" smtClean="0">
                <a:solidFill>
                  <a:srgbClr val="7030A0"/>
                </a:solidFill>
              </a:rPr>
              <a:t>inary Search Tree: </a:t>
            </a:r>
            <a:r>
              <a:rPr lang="en-US" sz="3200" b="1" dirty="0" smtClean="0">
                <a:solidFill>
                  <a:srgbClr val="C00000"/>
                </a:solidFill>
              </a:rPr>
              <a:t>a slight </a:t>
            </a:r>
            <a:r>
              <a:rPr lang="en-US" sz="3200" b="1" dirty="0" smtClean="0">
                <a:solidFill>
                  <a:srgbClr val="C00000"/>
                </a:solidFill>
              </a:rPr>
              <a:t>change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</a:t>
            </a:r>
          </a:p>
          <a:p>
            <a:pPr marL="0" indent="0">
              <a:buNone/>
            </a:pPr>
            <a:r>
              <a:rPr lang="en-US" sz="1800" dirty="0" smtClean="0"/>
              <a:t>Henceforth, for each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 </a:t>
            </a:r>
            <a:r>
              <a:rPr lang="en-US" sz="1800" b="1" dirty="0" smtClean="0"/>
              <a:t>child link </a:t>
            </a:r>
            <a:r>
              <a:rPr lang="en-US" sz="1800" dirty="0" smtClean="0"/>
              <a:t>of a node in a </a:t>
            </a:r>
            <a:r>
              <a:rPr lang="en-US" sz="1800" b="1" dirty="0" smtClean="0"/>
              <a:t>BST</a:t>
            </a:r>
            <a:r>
              <a:rPr lang="en-US" sz="1800" dirty="0" smtClean="0"/>
              <a:t>,  we create a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>
                <a:solidFill>
                  <a:srgbClr val="0070C0"/>
                </a:solidFill>
              </a:rPr>
              <a:t> node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</a:t>
            </a:r>
            <a:r>
              <a:rPr lang="en-US" sz="1800" dirty="0" smtClean="0"/>
              <a:t>       </a:t>
            </a:r>
            <a:r>
              <a:rPr lang="en-US" sz="1800" b="1" dirty="0" smtClean="0"/>
              <a:t>1.</a:t>
            </a:r>
            <a:r>
              <a:rPr lang="en-US" sz="1800" dirty="0" smtClean="0"/>
              <a:t>  </a:t>
            </a:r>
            <a:r>
              <a:rPr lang="en-US" sz="1800" dirty="0" smtClean="0"/>
              <a:t>Each </a:t>
            </a:r>
            <a:r>
              <a:rPr lang="en-US" sz="1800" b="1" dirty="0" smtClean="0"/>
              <a:t>leaf node </a:t>
            </a:r>
            <a:r>
              <a:rPr lang="en-US" sz="1800" dirty="0" smtClean="0"/>
              <a:t>in a BST will be a </a:t>
            </a:r>
            <a:r>
              <a:rPr lang="en-US" sz="1800" b="1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>
                <a:solidFill>
                  <a:srgbClr val="0070C0"/>
                </a:solidFill>
              </a:rPr>
              <a:t> node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</a:t>
            </a:r>
            <a:r>
              <a:rPr lang="en-US" sz="1800" b="1" dirty="0"/>
              <a:t> </a:t>
            </a:r>
            <a:r>
              <a:rPr lang="en-US" sz="1800" b="1" dirty="0" smtClean="0"/>
              <a:t>      </a:t>
            </a:r>
            <a:r>
              <a:rPr lang="en-US" sz="1800" b="1" dirty="0" smtClean="0"/>
              <a:t>2.</a:t>
            </a:r>
            <a:r>
              <a:rPr lang="en-US" sz="1800" dirty="0" smtClean="0"/>
              <a:t> the </a:t>
            </a:r>
            <a:r>
              <a:rPr lang="en-US" sz="1800" dirty="0" smtClean="0"/>
              <a:t>BST will always be a </a:t>
            </a:r>
            <a:r>
              <a:rPr lang="en-US" sz="1800" b="1" dirty="0" smtClean="0">
                <a:solidFill>
                  <a:srgbClr val="7030A0"/>
                </a:solidFill>
              </a:rPr>
              <a:t>full binary tree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71600"/>
            <a:ext cx="5586736" cy="3309610"/>
            <a:chOff x="1143000" y="1600200"/>
            <a:chExt cx="5586736" cy="3309610"/>
          </a:xfrm>
        </p:grpSpPr>
        <p:sp>
          <p:nvSpPr>
            <p:cNvPr id="5" name="Oval 4"/>
            <p:cNvSpPr/>
            <p:nvPr/>
          </p:nvSpPr>
          <p:spPr>
            <a:xfrm>
              <a:off x="4514094" y="22098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19094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70894" y="3809999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4694" y="3772992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752094" y="38100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003231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61294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222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2948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42092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51236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038093" y="4648200"/>
              <a:ext cx="286506" cy="19716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1">
              <a:off x="2962653" y="23083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953760" y="3178015"/>
              <a:ext cx="94184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8" idx="3"/>
            </p:cNvCxnSpPr>
            <p:nvPr/>
          </p:nvCxnSpPr>
          <p:spPr>
            <a:xfrm flipH="1">
              <a:off x="3438147" y="3978294"/>
              <a:ext cx="355905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endCxn id="11" idx="7"/>
            </p:cNvCxnSpPr>
            <p:nvPr/>
          </p:nvCxnSpPr>
          <p:spPr>
            <a:xfrm flipH="1">
              <a:off x="1405842" y="3962400"/>
              <a:ext cx="422958" cy="7146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5181600" y="3978294"/>
              <a:ext cx="405136" cy="6699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H="1">
              <a:off x="5647948" y="3200400"/>
              <a:ext cx="811214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3048000" y="3178015"/>
              <a:ext cx="838200" cy="631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>
              <a:off x="2029959" y="39624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294" idx="0"/>
            </p:cNvCxnSpPr>
            <p:nvPr/>
          </p:nvCxnSpPr>
          <p:spPr>
            <a:xfrm>
              <a:off x="3962400" y="3978116"/>
              <a:ext cx="368932" cy="670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5763759" y="39624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800600" y="2353154"/>
              <a:ext cx="1658562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root</a:t>
                </a:r>
                <a:endParaRPr lang="en-US" sz="1200" dirty="0"/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1143000" y="46151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28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2209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46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971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67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25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7769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r>
                <a:rPr lang="en-US" sz="1100" b="1" dirty="0" smtClean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7769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35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7338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49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615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53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648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4</a:t>
              </a:r>
              <a:r>
                <a:rPr lang="en-US" sz="1100" b="1" dirty="0">
                  <a:solidFill>
                    <a:srgbClr val="C00000"/>
                  </a:solidFill>
                </a:rPr>
                <a:t>8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90600" y="2949416"/>
            <a:ext cx="6324600" cy="2232184"/>
            <a:chOff x="990600" y="2949416"/>
            <a:chExt cx="6324600" cy="2232184"/>
          </a:xfrm>
        </p:grpSpPr>
        <p:grpSp>
          <p:nvGrpSpPr>
            <p:cNvPr id="54" name="Group 53"/>
            <p:cNvGrpSpPr/>
            <p:nvPr/>
          </p:nvGrpSpPr>
          <p:grpSpPr>
            <a:xfrm>
              <a:off x="20574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5" name="Straight Arrow Connector 64"/>
                <p:cNvCxnSpPr>
                  <a:endCxn id="6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/>
            <p:cNvGrpSpPr/>
            <p:nvPr/>
          </p:nvGrpSpPr>
          <p:grpSpPr>
            <a:xfrm>
              <a:off x="990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0" name="Straight Arrow Connector 79"/>
                <p:cNvCxnSpPr>
                  <a:endCxn id="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/>
            <p:cNvGrpSpPr/>
            <p:nvPr/>
          </p:nvGrpSpPr>
          <p:grpSpPr>
            <a:xfrm>
              <a:off x="31420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5" name="Straight Arrow Connector 94"/>
                <p:cNvCxnSpPr>
                  <a:endCxn id="96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90" name="Rectangle 8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99"/>
            <p:cNvGrpSpPr/>
            <p:nvPr/>
          </p:nvGrpSpPr>
          <p:grpSpPr>
            <a:xfrm>
              <a:off x="4038600" y="4616769"/>
              <a:ext cx="591762" cy="564831"/>
              <a:chOff x="990601" y="4159569"/>
              <a:chExt cx="591762" cy="564831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0" name="Straight Arrow Connector 109"/>
                <p:cNvCxnSpPr>
                  <a:endCxn id="11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06" name="Group 10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08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>
                  <a:endCxn id="12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/>
            <p:cNvGrpSpPr/>
            <p:nvPr/>
          </p:nvGrpSpPr>
          <p:grpSpPr>
            <a:xfrm>
              <a:off x="5885238" y="4616769"/>
              <a:ext cx="591762" cy="564831"/>
              <a:chOff x="990601" y="4159569"/>
              <a:chExt cx="591762" cy="564831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>
                  <a:endCxn id="14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148"/>
            <p:cNvGrpSpPr/>
            <p:nvPr/>
          </p:nvGrpSpPr>
          <p:grpSpPr>
            <a:xfrm>
              <a:off x="6629400" y="2949416"/>
              <a:ext cx="685800" cy="675176"/>
              <a:chOff x="245687" y="1539338"/>
              <a:chExt cx="808930" cy="665028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3" name="Group 15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2447521" y="2524882"/>
                    <a:ext cx="201168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45687" y="1539338"/>
                <a:ext cx="719049" cy="441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>
            <a:off x="5434336" y="1066800"/>
            <a:ext cx="3709664" cy="4800600"/>
            <a:chOff x="5434336" y="1066800"/>
            <a:chExt cx="3709664" cy="4800600"/>
          </a:xfrm>
        </p:grpSpPr>
        <p:sp>
          <p:nvSpPr>
            <p:cNvPr id="148" name="Line Callout 2 147"/>
            <p:cNvSpPr/>
            <p:nvPr/>
          </p:nvSpPr>
          <p:spPr>
            <a:xfrm>
              <a:off x="5434336" y="1066800"/>
              <a:ext cx="3709664" cy="1295400"/>
            </a:xfrm>
            <a:prstGeom prst="borderCallout2">
              <a:avLst>
                <a:gd name="adj1" fmla="val 100109"/>
                <a:gd name="adj2" fmla="val 66398"/>
                <a:gd name="adj3" fmla="val 218702"/>
                <a:gd name="adj4" fmla="val 72770"/>
                <a:gd name="adj5" fmla="val 345757"/>
                <a:gd name="adj6" fmla="val 735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This transformation is merely to help us in the analysis of </a:t>
              </a:r>
              <a:r>
                <a:rPr lang="en-US" sz="1600" dirty="0" smtClean="0">
                  <a:solidFill>
                    <a:srgbClr val="C00000"/>
                  </a:solidFill>
                </a:rPr>
                <a:t>red</a:t>
              </a:r>
              <a:r>
                <a:rPr lang="en-US" sz="1600" dirty="0" smtClean="0">
                  <a:solidFill>
                    <a:schemeClr val="tx1"/>
                  </a:solidFill>
                </a:rPr>
                <a:t>-black trees. It does not cause any extra overhead of space. All 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NULL nodes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correspond to a </a:t>
              </a:r>
              <a:r>
                <a:rPr lang="en-US" sz="1600" u="sng" dirty="0" smtClean="0">
                  <a:solidFill>
                    <a:schemeClr val="tx1"/>
                  </a:solidFill>
                </a:rPr>
                <a:t>single node </a:t>
              </a:r>
              <a:r>
                <a:rPr lang="en-US" sz="1600" dirty="0" smtClean="0">
                  <a:solidFill>
                    <a:schemeClr val="tx1"/>
                  </a:solidFill>
                </a:rPr>
                <a:t>in memory.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7" name="Right Brace 156"/>
            <p:cNvSpPr/>
            <p:nvPr/>
          </p:nvSpPr>
          <p:spPr>
            <a:xfrm>
              <a:off x="7772400" y="5257800"/>
              <a:ext cx="381001" cy="609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75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 fact we noticed in our previous discussion on BSTs (Lecture 8)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Time </a:t>
            </a:r>
            <a:r>
              <a:rPr lang="en-US" sz="2000" dirty="0"/>
              <a:t>complexity of </a:t>
            </a:r>
            <a:r>
              <a:rPr lang="en-US" sz="2000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x</a:t>
            </a:r>
            <a:r>
              <a:rPr lang="en-US" sz="2000" dirty="0"/>
              <a:t>) </a:t>
            </a:r>
            <a:r>
              <a:rPr lang="en-US" sz="2000" dirty="0" smtClean="0"/>
              <a:t>in </a:t>
            </a:r>
            <a:r>
              <a:rPr lang="en-US" sz="2000" dirty="0"/>
              <a:t>a </a:t>
            </a:r>
            <a:r>
              <a:rPr lang="en-US" sz="2000" dirty="0" smtClean="0"/>
              <a:t>Binary </a:t>
            </a:r>
            <a:r>
              <a:rPr lang="en-US" sz="2000" dirty="0"/>
              <a:t>Search </a:t>
            </a:r>
            <a:r>
              <a:rPr lang="en-US" sz="2000" dirty="0" smtClean="0"/>
              <a:t>Tree </a:t>
            </a:r>
            <a:r>
              <a:rPr lang="en-US" sz="2000" dirty="0" smtClean="0">
                <a:solidFill>
                  <a:srgbClr val="00B050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): 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maximum number of nodes on any path from root to a leaf node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3625" y="2754868"/>
            <a:ext cx="1370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/>
              <a:t>(Height(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/>
              <a:t>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Searching and inserting in a </a:t>
            </a:r>
            <a:r>
              <a:rPr lang="en-US" sz="2800" b="1" dirty="0" smtClean="0">
                <a:solidFill>
                  <a:srgbClr val="7030A0"/>
                </a:solidFill>
              </a:rPr>
              <a:t>perfectly balanced </a:t>
            </a:r>
            <a:r>
              <a:rPr lang="en-US" sz="2800" b="1" dirty="0" smtClean="0"/>
              <a:t>BST</a:t>
            </a:r>
            <a:endParaRPr lang="en-US" sz="2800" b="1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9530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7696200" y="4191000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9199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Searching </a:t>
                </a:r>
                <a:r>
                  <a:rPr lang="en-US" sz="2800" b="1" dirty="0"/>
                  <a:t>and inserting in a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skewed </a:t>
                </a:r>
                <a:r>
                  <a:rPr lang="en-US" sz="2800" b="1" dirty="0" smtClean="0"/>
                  <a:t>BST </a:t>
                </a:r>
                <a:r>
                  <a:rPr lang="en-US" sz="2800" b="1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9" y="1295400"/>
              <a:ext cx="2399660" cy="4191000"/>
              <a:chOff x="5167496" y="1447800"/>
              <a:chExt cx="203054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6" y="1447800"/>
                <a:ext cx="2030546" cy="3810000"/>
                <a:chOff x="4678656" y="2819400"/>
                <a:chExt cx="2661326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645418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T2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!!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Nearly</a:t>
            </a:r>
            <a:r>
              <a:rPr lang="en-US" sz="3600" b="1" dirty="0" smtClean="0">
                <a:solidFill>
                  <a:srgbClr val="7030A0"/>
                </a:solidFill>
              </a:rPr>
              <a:t> balanced </a:t>
            </a:r>
            <a:r>
              <a:rPr lang="en-US" sz="3600" b="1" dirty="0" smtClean="0"/>
              <a:t>Binary Search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</a:t>
                </a:r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Nearly</a:t>
            </a:r>
            <a:r>
              <a:rPr lang="en-US" sz="3200" b="1" dirty="0">
                <a:solidFill>
                  <a:srgbClr val="7030A0"/>
                </a:solidFill>
              </a:rPr>
              <a:t> balanced </a:t>
            </a:r>
            <a:r>
              <a:rPr lang="en-US" sz="3200" b="1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) operation is the same.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Modify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err="1" smtClean="0"/>
                  <a:t>,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/>
                  <a:t>) operation as follows: </a:t>
                </a:r>
              </a:p>
              <a:p>
                <a:pPr lvl="1"/>
                <a:r>
                  <a:rPr lang="en-US" sz="2000" dirty="0" smtClean="0"/>
                  <a:t>Carry out normal insert and update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size</a:t>
                </a:r>
                <a:r>
                  <a:rPr lang="en-US" sz="2000" dirty="0" smtClean="0"/>
                  <a:t> fields of  nodes traversed.</a:t>
                </a:r>
              </a:p>
              <a:p>
                <a:pPr lvl="1"/>
                <a:r>
                  <a:rPr lang="en-US" sz="2000" dirty="0" smtClean="0"/>
                  <a:t>If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 smtClean="0"/>
                  <a:t>is ceases to be 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imbalanced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at any node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      transform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subtree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) </a:t>
                </a:r>
                <a:r>
                  <a:rPr lang="en-US" sz="2000" dirty="0" smtClean="0"/>
                  <a:t>into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b="1" dirty="0" smtClean="0"/>
                  <a:t> BST</a:t>
                </a:r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400050">
                  <a:buFont typeface="Wingdings"/>
                  <a:buChar char="è"/>
                </a:pPr>
                <a:endParaRPr lang="en-US" sz="2400" dirty="0" smtClean="0"/>
              </a:p>
              <a:p>
                <a:pPr marL="400050">
                  <a:buFont typeface="Wingdings"/>
                  <a:buChar char="è"/>
                </a:pPr>
                <a:r>
                  <a:rPr lang="en-US" sz="24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for </a:t>
                </a:r>
                <a:r>
                  <a:rPr lang="en-US" sz="2000" b="1" dirty="0" smtClean="0"/>
                  <a:t>search</a:t>
                </a:r>
              </a:p>
              <a:p>
                <a:pPr marL="400050"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time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insertions</a:t>
                </a:r>
              </a:p>
              <a:p>
                <a:pPr marL="5715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Disadvantages:</a:t>
                </a:r>
                <a:r>
                  <a:rPr lang="en-US" sz="2000" b="1" dirty="0" smtClean="0"/>
                  <a:t> </a:t>
                </a:r>
              </a:p>
              <a:p>
                <a:pPr marL="400050"/>
                <a:r>
                  <a:rPr lang="en-US" sz="2000" dirty="0" smtClean="0"/>
                  <a:t>How to handle </a:t>
                </a:r>
                <a:r>
                  <a:rPr lang="en-US" sz="2000" b="1" dirty="0" smtClean="0"/>
                  <a:t>deletions </a:t>
                </a:r>
                <a:r>
                  <a:rPr lang="en-US" sz="2000" dirty="0" smtClean="0"/>
                  <a:t>?</a:t>
                </a:r>
              </a:p>
              <a:p>
                <a:pPr marL="400050"/>
                <a:r>
                  <a:rPr lang="en-US" sz="2000" b="1" dirty="0" smtClean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370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Some insertions may take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</a:t>
                </a:r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7" y="5772090"/>
                <a:ext cx="420762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449" t="-9091" r="-217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1295400" y="3429000"/>
            <a:ext cx="5562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ne Callout 1 4"/>
          <p:cNvSpPr/>
          <p:nvPr/>
        </p:nvSpPr>
        <p:spPr>
          <a:xfrm>
            <a:off x="5562600" y="4343400"/>
            <a:ext cx="3200400" cy="1066800"/>
          </a:xfrm>
          <a:prstGeom prst="borderCallout1">
            <a:avLst>
              <a:gd name="adj1" fmla="val 49693"/>
              <a:gd name="adj2" fmla="val -1016"/>
              <a:gd name="adj3" fmla="val 53173"/>
              <a:gd name="adj4" fmla="val -3809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fact will be proved soon. However, you would have verified it experimentally through </a:t>
            </a:r>
            <a:r>
              <a:rPr lang="en-US" b="1" dirty="0" smtClean="0">
                <a:solidFill>
                  <a:schemeClr val="tx1"/>
                </a:solidFill>
              </a:rPr>
              <a:t>Assignment 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5824</TotalTime>
  <Words>1752</Words>
  <Application>Microsoft Office PowerPoint</Application>
  <PresentationFormat>On-screen Show (4:3)</PresentationFormat>
  <Paragraphs>540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Structures and Algorithms (CS210A) Semester I – 2014-15</vt:lpstr>
      <vt:lpstr>Terminologies</vt:lpstr>
      <vt:lpstr>Binary Search Tree</vt:lpstr>
      <vt:lpstr>Binary Search Tree: a slight change</vt:lpstr>
      <vt:lpstr>A fact we noticed in our previous discussion on BSTs (Lecture 8)</vt:lpstr>
      <vt:lpstr>Searching and inserting in a perfectly balanced BST</vt:lpstr>
      <vt:lpstr>Searching and inserting in a skewed BST on n nodes</vt:lpstr>
      <vt:lpstr>Nearly balanced Binary Search Tree</vt:lpstr>
      <vt:lpstr>Nearly balanced Binary Search Tree</vt:lpstr>
      <vt:lpstr>Can we achieve O(log n) time for search/insert/delete ?</vt:lpstr>
      <vt:lpstr> Rotation around a node An important tool for balancing trees </vt:lpstr>
      <vt:lpstr>Rotation around a node</vt:lpstr>
      <vt:lpstr> Red Black Tree A height balanced BST </vt:lpstr>
      <vt:lpstr>Red Black Tree</vt:lpstr>
      <vt:lpstr>A binary search tree</vt:lpstr>
      <vt:lpstr>A binary search tree</vt:lpstr>
      <vt:lpstr>Why is a red black tree height balanced ?</vt:lpstr>
      <vt:lpstr>Insertion in a Red 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</vt:lpstr>
      <vt:lpstr>Insertion in a red-black tree summary till now …</vt:lpstr>
      <vt:lpstr> Handling case 3</vt:lpstr>
      <vt:lpstr>Description of Case 3</vt:lpstr>
      <vt:lpstr>Handling the case 3 two cases arise depending upon whether p is left/right child of its parent</vt:lpstr>
      <vt:lpstr>Handling the case 3 two cases arise depending upon whether p is left/right child of its parent</vt:lpstr>
      <vt:lpstr> We need to handle only case 3.1</vt:lpstr>
      <vt:lpstr>Handling the case 3.1</vt:lpstr>
      <vt:lpstr>Handling the case 3.1</vt:lpstr>
      <vt:lpstr>Handling the case 3.1</vt:lpstr>
      <vt:lpstr>Handling the case 3.1</vt:lpstr>
      <vt:lpstr>Handling the case 3.1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750</cp:revision>
  <dcterms:created xsi:type="dcterms:W3CDTF">2011-12-03T04:13:03Z</dcterms:created>
  <dcterms:modified xsi:type="dcterms:W3CDTF">2014-09-03T09:48:54Z</dcterms:modified>
</cp:coreProperties>
</file>