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9"/>
  </p:notesMasterIdLst>
  <p:sldIdLst>
    <p:sldId id="637" r:id="rId2"/>
    <p:sldId id="524" r:id="rId3"/>
    <p:sldId id="532" r:id="rId4"/>
    <p:sldId id="573" r:id="rId5"/>
    <p:sldId id="632" r:id="rId6"/>
    <p:sldId id="557" r:id="rId7"/>
    <p:sldId id="638" r:id="rId8"/>
    <p:sldId id="639" r:id="rId9"/>
    <p:sldId id="640" r:id="rId10"/>
    <p:sldId id="589" r:id="rId11"/>
    <p:sldId id="593" r:id="rId12"/>
    <p:sldId id="594" r:id="rId13"/>
    <p:sldId id="596" r:id="rId14"/>
    <p:sldId id="597" r:id="rId15"/>
    <p:sldId id="577" r:id="rId16"/>
    <p:sldId id="635" r:id="rId17"/>
    <p:sldId id="578" r:id="rId18"/>
    <p:sldId id="579" r:id="rId19"/>
    <p:sldId id="598" r:id="rId20"/>
    <p:sldId id="599" r:id="rId21"/>
    <p:sldId id="641" r:id="rId22"/>
    <p:sldId id="630" r:id="rId23"/>
    <p:sldId id="627" r:id="rId24"/>
    <p:sldId id="602" r:id="rId25"/>
    <p:sldId id="642" r:id="rId26"/>
    <p:sldId id="643" r:id="rId27"/>
    <p:sldId id="628" r:id="rId28"/>
    <p:sldId id="601" r:id="rId29"/>
    <p:sldId id="608" r:id="rId30"/>
    <p:sldId id="605" r:id="rId31"/>
    <p:sldId id="644" r:id="rId32"/>
    <p:sldId id="607" r:id="rId33"/>
    <p:sldId id="609" r:id="rId34"/>
    <p:sldId id="610" r:id="rId35"/>
    <p:sldId id="611" r:id="rId36"/>
    <p:sldId id="615" r:id="rId37"/>
    <p:sldId id="653" r:id="rId38"/>
    <p:sldId id="654" r:id="rId39"/>
    <p:sldId id="655" r:id="rId40"/>
    <p:sldId id="614" r:id="rId41"/>
    <p:sldId id="612" r:id="rId42"/>
    <p:sldId id="621" r:id="rId43"/>
    <p:sldId id="656" r:id="rId44"/>
    <p:sldId id="657" r:id="rId45"/>
    <p:sldId id="629" r:id="rId46"/>
    <p:sldId id="651" r:id="rId47"/>
    <p:sldId id="652"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p:scale>
          <a:sx n="85" d="100"/>
          <a:sy n="85" d="100"/>
        </p:scale>
        <p:origin x="-378" y="5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9/5/2014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9/5/2014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9/5/2014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9/5/2014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9/5/2014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9/5/2014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9/5/2014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9/5/2014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9/5/2014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9/5/2014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9/5/2014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9/5/2014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9/5/2014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smtClean="0">
                <a:effectLst>
                  <a:outerShdw blurRad="38100" dist="38100" dir="2700000" algn="tl">
                    <a:srgbClr val="000000">
                      <a:alpha val="43137"/>
                    </a:srgbClr>
                  </a:outerShdw>
                </a:effectLst>
              </a:rPr>
              <a:t>Data Structures and Algorithms</a:t>
            </a:r>
            <a:br>
              <a:rPr lang="en-US" b="1" dirty="0" smtClean="0">
                <a:effectLst>
                  <a:outerShdw blurRad="38100" dist="38100" dir="2700000" algn="tl">
                    <a:srgbClr val="000000">
                      <a:alpha val="43137"/>
                    </a:srgbClr>
                  </a:outerShdw>
                </a:effectLst>
              </a:rPr>
            </a:br>
            <a:r>
              <a:rPr lang="en-US" sz="2700" dirty="0" smtClean="0">
                <a:solidFill>
                  <a:srgbClr val="002060"/>
                </a:solidFill>
              </a:rPr>
              <a:t>(</a:t>
            </a:r>
            <a:r>
              <a:rPr lang="en-US" sz="2700" b="1" dirty="0" smtClean="0">
                <a:solidFill>
                  <a:srgbClr val="7030A0"/>
                </a:solidFill>
              </a:rPr>
              <a:t>CS210A</a:t>
            </a:r>
            <a:r>
              <a:rPr lang="en-US" sz="2700" dirty="0" smtClean="0">
                <a:solidFill>
                  <a:srgbClr val="002060"/>
                </a:solidFill>
              </a:rPr>
              <a:t>)</a:t>
            </a:r>
            <a:br>
              <a:rPr lang="en-US" sz="2700" dirty="0" smtClean="0">
                <a:solidFill>
                  <a:srgbClr val="002060"/>
                </a:solidFill>
              </a:rPr>
            </a:br>
            <a:r>
              <a:rPr lang="en-US" sz="2700" dirty="0" smtClean="0">
                <a:solidFill>
                  <a:srgbClr val="002060"/>
                </a:solidFill>
              </a:rPr>
              <a:t>Semester I – </a:t>
            </a:r>
            <a:r>
              <a:rPr lang="en-US" sz="2700" b="1" dirty="0" smtClean="0">
                <a:solidFill>
                  <a:srgbClr val="002060"/>
                </a:solidFill>
              </a:rPr>
              <a:t>2014-15</a:t>
            </a:r>
            <a:endParaRPr lang="en-US" b="1" dirty="0">
              <a:solidFill>
                <a:srgbClr val="C00000"/>
              </a:solidFill>
            </a:endParaRPr>
          </a:p>
        </p:txBody>
      </p:sp>
      <p:sp>
        <p:nvSpPr>
          <p:cNvPr id="3" name="Subtitle 2"/>
          <p:cNvSpPr>
            <a:spLocks noGrp="1"/>
          </p:cNvSpPr>
          <p:nvPr>
            <p:ph type="subTitle" idx="1"/>
          </p:nvPr>
        </p:nvSpPr>
        <p:spPr>
          <a:xfrm>
            <a:off x="609600" y="4495800"/>
            <a:ext cx="8153400" cy="1447800"/>
          </a:xfrm>
        </p:spPr>
        <p:style>
          <a:lnRef idx="1">
            <a:schemeClr val="accent4"/>
          </a:lnRef>
          <a:fillRef idx="2">
            <a:schemeClr val="accent4"/>
          </a:fillRef>
          <a:effectRef idx="1">
            <a:schemeClr val="accent4"/>
          </a:effectRef>
          <a:fontRef idx="minor">
            <a:schemeClr val="dk1"/>
          </a:fontRef>
        </p:style>
        <p:txBody>
          <a:bodyPr>
            <a:normAutofit/>
          </a:bodyPr>
          <a:lstStyle/>
          <a:p>
            <a:r>
              <a:rPr lang="en-US" sz="2400" b="1" dirty="0" smtClean="0">
                <a:solidFill>
                  <a:srgbClr val="C00000"/>
                </a:solidFill>
              </a:rPr>
              <a:t>Lecture 17:</a:t>
            </a:r>
          </a:p>
          <a:p>
            <a:pPr algn="l" fontAlgn="auto">
              <a:spcAft>
                <a:spcPts val="0"/>
              </a:spcAft>
              <a:defRPr/>
            </a:pPr>
            <a:r>
              <a:rPr lang="en-US" sz="2200" b="1" dirty="0">
                <a:solidFill>
                  <a:srgbClr val="7030A0"/>
                </a:solidFill>
              </a:rPr>
              <a:t>Height balanced </a:t>
            </a:r>
            <a:r>
              <a:rPr lang="en-US" sz="2200" b="1" dirty="0" smtClean="0">
                <a:solidFill>
                  <a:schemeClr val="tx1"/>
                </a:solidFill>
              </a:rPr>
              <a:t>BST</a:t>
            </a:r>
            <a:endParaRPr lang="en-US" sz="2200" b="1" dirty="0">
              <a:solidFill>
                <a:schemeClr val="tx1"/>
              </a:solidFill>
            </a:endParaRPr>
          </a:p>
          <a:p>
            <a:pPr marL="800100" lvl="1" indent="-342900" algn="l" fontAlgn="auto">
              <a:spcAft>
                <a:spcPts val="0"/>
              </a:spcAft>
              <a:buFont typeface="Arial" pitchFamily="34" charset="0"/>
              <a:buChar char="•"/>
              <a:defRPr/>
            </a:pPr>
            <a:r>
              <a:rPr lang="en-US" sz="1800" b="1" dirty="0">
                <a:solidFill>
                  <a:srgbClr val="C00000"/>
                </a:solidFill>
              </a:rPr>
              <a:t>Red-</a:t>
            </a:r>
            <a:r>
              <a:rPr lang="en-US" sz="1800" b="1" dirty="0">
                <a:solidFill>
                  <a:schemeClr val="tx1"/>
                </a:solidFill>
              </a:rPr>
              <a:t>black</a:t>
            </a:r>
            <a:r>
              <a:rPr lang="en-US" sz="1800" b="1" dirty="0">
                <a:solidFill>
                  <a:srgbClr val="006C31"/>
                </a:solidFill>
              </a:rPr>
              <a:t> </a:t>
            </a:r>
            <a:r>
              <a:rPr lang="en-US" sz="1800" b="1" dirty="0" smtClean="0">
                <a:solidFill>
                  <a:srgbClr val="006C31"/>
                </a:solidFill>
              </a:rPr>
              <a:t>trees </a:t>
            </a:r>
            <a:r>
              <a:rPr lang="en-US" sz="1800" b="1" dirty="0" smtClean="0">
                <a:solidFill>
                  <a:srgbClr val="0070C0"/>
                </a:solidFill>
              </a:rPr>
              <a:t>- II</a:t>
            </a:r>
            <a:endParaRPr lang="en-US" sz="2000" b="1" dirty="0">
              <a:solidFill>
                <a:srgbClr val="0070C0"/>
              </a:solidFill>
            </a:endParaRPr>
          </a:p>
        </p:txBody>
      </p:sp>
      <p:sp>
        <p:nvSpPr>
          <p:cNvPr id="4" name="Slide Number Placeholder 3"/>
          <p:cNvSpPr>
            <a:spLocks noGrp="1"/>
          </p:cNvSpPr>
          <p:nvPr>
            <p:ph type="sldNum" sz="quarter" idx="12"/>
          </p:nvPr>
        </p:nvSpPr>
        <p:spPr/>
        <p:txBody>
          <a:bodyPr/>
          <a:lstStyle/>
          <a:p>
            <a:fld id="{A3F1ACDA-D648-4719-8CCF-388E5A063B5E}" type="slidenum">
              <a:rPr lang="en-US" smtClean="0"/>
              <a:t>1</a:t>
            </a:fld>
            <a:endParaRPr lang="en-US"/>
          </a:p>
        </p:txBody>
      </p:sp>
    </p:spTree>
    <p:extLst>
      <p:ext uri="{BB962C8B-B14F-4D97-AF65-F5344CB8AC3E}">
        <p14:creationId xmlns:p14="http://schemas.microsoft.com/office/powerpoint/2010/main" val="51298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solidFill>
                  <a:srgbClr val="7030A0"/>
                </a:solidFill>
              </a:rPr>
              <a:t>An insight</a:t>
            </a:r>
            <a:endParaRPr lang="en-US" dirty="0"/>
          </a:p>
        </p:txBody>
      </p:sp>
      <p:sp>
        <p:nvSpPr>
          <p:cNvPr id="3" name="Content Placeholder 2"/>
          <p:cNvSpPr>
            <a:spLocks noGrp="1"/>
          </p:cNvSpPr>
          <p:nvPr>
            <p:ph idx="1"/>
          </p:nvPr>
        </p:nvSpPr>
        <p:spPr/>
        <p:txBody>
          <a:bodyPr/>
          <a:lstStyle/>
          <a:p>
            <a:pPr marL="0" indent="0">
              <a:buNone/>
            </a:pPr>
            <a:r>
              <a:rPr lang="en-US" sz="2000" dirty="0" smtClean="0"/>
              <a:t>It </a:t>
            </a:r>
            <a:r>
              <a:rPr lang="en-US" sz="2000" dirty="0"/>
              <a:t>is </a:t>
            </a:r>
            <a:r>
              <a:rPr lang="en-US" sz="2000" u="sng" dirty="0"/>
              <a:t>easier</a:t>
            </a:r>
            <a:r>
              <a:rPr lang="en-US" sz="2000" dirty="0"/>
              <a:t> to maintain a BST under deletion if </a:t>
            </a:r>
            <a:endParaRPr lang="en-US" sz="2000" dirty="0" smtClean="0"/>
          </a:p>
          <a:p>
            <a:pPr marL="0" indent="0">
              <a:buNone/>
            </a:pPr>
            <a:r>
              <a:rPr lang="en-US" sz="2000" dirty="0" smtClean="0"/>
              <a:t>the </a:t>
            </a:r>
            <a:r>
              <a:rPr lang="en-US" sz="2000" dirty="0"/>
              <a:t>node to be deleted has </a:t>
            </a:r>
            <a:r>
              <a:rPr lang="en-US" sz="2000" b="1" u="sng" dirty="0"/>
              <a:t>at most </a:t>
            </a:r>
            <a:r>
              <a:rPr lang="en-US" sz="2000" u="sng" dirty="0"/>
              <a:t>one child</a:t>
            </a:r>
            <a:r>
              <a:rPr lang="en-US" sz="2000" dirty="0"/>
              <a:t> which is </a:t>
            </a:r>
            <a:r>
              <a:rPr lang="en-US" sz="2000" b="1" u="sng" dirty="0">
                <a:solidFill>
                  <a:srgbClr val="0070C0"/>
                </a:solidFill>
              </a:rPr>
              <a:t>non-leaf</a:t>
            </a:r>
            <a:r>
              <a:rPr lang="en-US" sz="2000" dirty="0"/>
              <a:t>.</a:t>
            </a:r>
            <a:r>
              <a:rPr lang="en-US" sz="2000" dirty="0">
                <a:solidFill>
                  <a:srgbClr val="0070C0"/>
                </a:solidFill>
              </a:rPr>
              <a:t> </a:t>
            </a:r>
          </a:p>
          <a:p>
            <a:endParaRPr lang="en-US" sz="28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pSp>
        <p:nvGrpSpPr>
          <p:cNvPr id="87" name="Group 86"/>
          <p:cNvGrpSpPr/>
          <p:nvPr/>
        </p:nvGrpSpPr>
        <p:grpSpPr>
          <a:xfrm>
            <a:off x="2944108" y="2907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8098" cy="369332"/>
            </a:xfrm>
            <a:prstGeom prst="rect">
              <a:avLst/>
            </a:prstGeom>
            <a:noFill/>
          </p:spPr>
          <p:txBody>
            <a:bodyPr wrap="none" rtlCol="0">
              <a:spAutoFit/>
            </a:bodyPr>
            <a:lstStyle/>
            <a:p>
              <a:r>
                <a:rPr lang="en-US" b="1" dirty="0" smtClean="0"/>
                <a:t>p</a:t>
              </a:r>
              <a:endParaRPr lang="en-US" b="1" dirty="0"/>
            </a:p>
          </p:txBody>
        </p:sp>
      </p:grpSp>
      <p:grpSp>
        <p:nvGrpSpPr>
          <p:cNvPr id="88" name="Group 87"/>
          <p:cNvGrpSpPr/>
          <p:nvPr/>
        </p:nvGrpSpPr>
        <p:grpSpPr>
          <a:xfrm>
            <a:off x="2182108" y="3593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nvGrpSpPr>
          <p:cNvPr id="13" name="Group 12"/>
          <p:cNvGrpSpPr/>
          <p:nvPr/>
        </p:nvGrpSpPr>
        <p:grpSpPr>
          <a:xfrm>
            <a:off x="2810298" y="2667000"/>
            <a:ext cx="1990302" cy="2590800"/>
            <a:chOff x="2810298" y="2667000"/>
            <a:chExt cx="1990302" cy="2590800"/>
          </a:xfrm>
        </p:grpSpPr>
        <p:sp>
          <p:nvSpPr>
            <p:cNvPr id="101" name="Oval 100"/>
            <p:cNvSpPr/>
            <p:nvPr/>
          </p:nvSpPr>
          <p:spPr>
            <a:xfrm>
              <a:off x="4257509" y="28788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3821441" y="30906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521435" y="26670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8" idx="3"/>
              <a:endCxn id="100" idx="7"/>
            </p:cNvCxnSpPr>
            <p:nvPr/>
          </p:nvCxnSpPr>
          <p:spPr>
            <a:xfrm flipH="1">
              <a:off x="3231318" y="3838390"/>
              <a:ext cx="480801" cy="515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666836" y="36576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3922448" y="38552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262788" y="4419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0" name="Oval 99"/>
            <p:cNvSpPr/>
            <p:nvPr/>
          </p:nvSpPr>
          <p:spPr>
            <a:xfrm>
              <a:off x="2967392" y="43227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2810298" y="4516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Straight Connector 37"/>
            <p:cNvCxnSpPr>
              <a:stCxn id="101" idx="5"/>
            </p:cNvCxnSpPr>
            <p:nvPr/>
          </p:nvCxnSpPr>
          <p:spPr>
            <a:xfrm>
              <a:off x="4521435" y="3059601"/>
              <a:ext cx="279165" cy="216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581400" y="3657600"/>
            <a:ext cx="508578" cy="197604"/>
            <a:chOff x="3581400" y="3657600"/>
            <a:chExt cx="508578" cy="197604"/>
          </a:xfrm>
        </p:grpSpPr>
        <p:cxnSp>
          <p:nvCxnSpPr>
            <p:cNvPr id="44" name="Straight Connector 43"/>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692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wipe(down)">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down)">
                                      <p:cBhvr>
                                        <p:cTn id="3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solidFill>
                  <a:srgbClr val="7030A0"/>
                </a:solidFill>
              </a:rPr>
              <a:t>An insight</a:t>
            </a:r>
            <a:endParaRPr lang="en-US" dirty="0"/>
          </a:p>
        </p:txBody>
      </p:sp>
      <p:sp>
        <p:nvSpPr>
          <p:cNvPr id="3" name="Content Placeholder 2"/>
          <p:cNvSpPr>
            <a:spLocks noGrp="1"/>
          </p:cNvSpPr>
          <p:nvPr>
            <p:ph idx="1"/>
          </p:nvPr>
        </p:nvSpPr>
        <p:spPr/>
        <p:txBody>
          <a:bodyPr/>
          <a:lstStyle/>
          <a:p>
            <a:pPr marL="0" indent="0">
              <a:buNone/>
            </a:pPr>
            <a:r>
              <a:rPr lang="en-US" sz="2000" dirty="0" smtClean="0"/>
              <a:t>It </a:t>
            </a:r>
            <a:r>
              <a:rPr lang="en-US" sz="2000" dirty="0"/>
              <a:t>is </a:t>
            </a:r>
            <a:r>
              <a:rPr lang="en-US" sz="2000" u="sng" dirty="0"/>
              <a:t>easier</a:t>
            </a:r>
            <a:r>
              <a:rPr lang="en-US" sz="2000" dirty="0"/>
              <a:t> to maintain a BST under deletion if </a:t>
            </a:r>
            <a:endParaRPr lang="en-US" sz="2000" dirty="0" smtClean="0"/>
          </a:p>
          <a:p>
            <a:pPr marL="0" indent="0">
              <a:buNone/>
            </a:pPr>
            <a:r>
              <a:rPr lang="en-US" sz="2000" dirty="0"/>
              <a:t>the node to be deleted has </a:t>
            </a:r>
            <a:r>
              <a:rPr lang="en-US" sz="2000" b="1" u="sng" dirty="0"/>
              <a:t>at most </a:t>
            </a:r>
            <a:r>
              <a:rPr lang="en-US" sz="2000" u="sng" dirty="0"/>
              <a:t>one child</a:t>
            </a:r>
            <a:r>
              <a:rPr lang="en-US" sz="2000" dirty="0"/>
              <a:t> which is </a:t>
            </a:r>
            <a:r>
              <a:rPr lang="en-US" sz="2000" b="1" u="sng" dirty="0">
                <a:solidFill>
                  <a:srgbClr val="0070C0"/>
                </a:solidFill>
              </a:rPr>
              <a:t>non-leaf</a:t>
            </a:r>
            <a:r>
              <a:rPr lang="en-US" sz="2000" dirty="0"/>
              <a:t>.</a:t>
            </a:r>
            <a:r>
              <a:rPr lang="en-US" sz="2000" dirty="0">
                <a:solidFill>
                  <a:srgbClr val="0070C0"/>
                </a:solidFill>
              </a:rPr>
              <a:t> </a:t>
            </a:r>
          </a:p>
          <a:p>
            <a:pPr marL="0" indent="0">
              <a:buNone/>
            </a:pPr>
            <a:r>
              <a:rPr lang="en-US" sz="2000" dirty="0" smtClean="0">
                <a:solidFill>
                  <a:srgbClr val="0070C0"/>
                </a:solidFill>
              </a:rPr>
              <a:t> </a:t>
            </a:r>
            <a:endParaRPr lang="en-US" sz="2000" dirty="0">
              <a:solidFill>
                <a:srgbClr val="0070C0"/>
              </a:solidFill>
            </a:endParaRPr>
          </a:p>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
        <p:nvSpPr>
          <p:cNvPr id="101" name="Oval 100"/>
          <p:cNvSpPr/>
          <p:nvPr/>
        </p:nvSpPr>
        <p:spPr>
          <a:xfrm>
            <a:off x="4257509" y="28788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3821441" y="30906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521435" y="26670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182108" y="3593068"/>
            <a:ext cx="1242484" cy="1664732"/>
            <a:chOff x="2182108" y="3593068"/>
            <a:chExt cx="1242484" cy="1664732"/>
          </a:xfrm>
        </p:grpSpPr>
        <p:grpSp>
          <p:nvGrpSpPr>
            <p:cNvPr id="88" name="Group 87"/>
            <p:cNvGrpSpPr/>
            <p:nvPr/>
          </p:nvGrpSpPr>
          <p:grpSpPr>
            <a:xfrm>
              <a:off x="2182108" y="3593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sp>
          <p:nvSpPr>
            <p:cNvPr id="100" name="Oval 99"/>
            <p:cNvSpPr/>
            <p:nvPr/>
          </p:nvSpPr>
          <p:spPr>
            <a:xfrm>
              <a:off x="2967392" y="43227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2810298" y="4516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8" name="Straight Connector 37"/>
          <p:cNvCxnSpPr>
            <a:stCxn id="101" idx="5"/>
          </p:cNvCxnSpPr>
          <p:nvPr/>
        </p:nvCxnSpPr>
        <p:spPr>
          <a:xfrm>
            <a:off x="4521435" y="3059601"/>
            <a:ext cx="279165" cy="216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95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1.11111E-6 L 0.0684 -0.1007 " pathEditMode="relative" rAng="0" ptsTypes="AA">
                                      <p:cBhvr>
                                        <p:cTn id="6" dur="2000" fill="hold"/>
                                        <p:tgtEl>
                                          <p:spTgt spid="5"/>
                                        </p:tgtEl>
                                        <p:attrNameLst>
                                          <p:attrName>ppt_x</p:attrName>
                                          <p:attrName>ppt_y</p:attrName>
                                        </p:attrNameLst>
                                      </p:cBhvr>
                                      <p:rCtr x="3420" y="-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An important question</a:t>
            </a:r>
            <a:endParaRPr lang="en-US"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dirty="0" smtClean="0"/>
              <a:t>It is </a:t>
            </a:r>
            <a:r>
              <a:rPr lang="en-US" sz="2000" u="sng" dirty="0" smtClean="0"/>
              <a:t>easier</a:t>
            </a:r>
            <a:r>
              <a:rPr lang="en-US" sz="2000" dirty="0" smtClean="0"/>
              <a:t> to maintain a BST under deletion if </a:t>
            </a:r>
          </a:p>
          <a:p>
            <a:pPr marL="0" indent="0">
              <a:buNone/>
            </a:pPr>
            <a:r>
              <a:rPr lang="en-US" sz="2000" dirty="0"/>
              <a:t>the node to be deleted </a:t>
            </a:r>
            <a:r>
              <a:rPr lang="en-US" sz="2000" dirty="0" smtClean="0"/>
              <a:t>has </a:t>
            </a:r>
            <a:r>
              <a:rPr lang="en-US" sz="2000" b="1" dirty="0" smtClean="0"/>
              <a:t>at most </a:t>
            </a:r>
            <a:r>
              <a:rPr lang="en-US" sz="2000" dirty="0" smtClean="0"/>
              <a:t>one child which is </a:t>
            </a:r>
            <a:r>
              <a:rPr lang="en-US" sz="2000" b="1" dirty="0" smtClean="0">
                <a:solidFill>
                  <a:srgbClr val="0070C0"/>
                </a:solidFill>
              </a:rPr>
              <a:t>non-leaf</a:t>
            </a:r>
            <a:r>
              <a:rPr lang="en-US" sz="2000" dirty="0" smtClean="0"/>
              <a:t>.</a:t>
            </a:r>
            <a:r>
              <a:rPr lang="en-US" sz="2000" dirty="0" smtClean="0">
                <a:solidFill>
                  <a:srgbClr val="0070C0"/>
                </a:solidFill>
              </a:rPr>
              <a:t> </a:t>
            </a:r>
            <a:endParaRPr lang="en-US" sz="2000" dirty="0">
              <a:solidFill>
                <a:srgbClr val="0070C0"/>
              </a:solidFill>
            </a:endParaRPr>
          </a:p>
          <a:p>
            <a:pPr marL="0" indent="0">
              <a:buNone/>
            </a:pPr>
            <a:r>
              <a:rPr lang="en-US" sz="2000" b="1" dirty="0" smtClean="0">
                <a:solidFill>
                  <a:srgbClr val="C00000"/>
                </a:solidFill>
              </a:rPr>
              <a:t>Question:  </a:t>
            </a:r>
            <a:r>
              <a:rPr lang="en-US" sz="2000" dirty="0" smtClean="0"/>
              <a:t>Can we transform every other case to the above case ?</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r>
              <a:rPr lang="en-US" sz="2000" b="1" dirty="0" smtClean="0"/>
              <a:t>Answer: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9" name="Group 8"/>
          <p:cNvGrpSpPr/>
          <p:nvPr/>
        </p:nvGrpSpPr>
        <p:grpSpPr>
          <a:xfrm>
            <a:off x="2990390" y="2819400"/>
            <a:ext cx="2214208" cy="2590800"/>
            <a:chOff x="2990390" y="2819400"/>
            <a:chExt cx="2214208" cy="2590800"/>
          </a:xfrm>
        </p:grpSpPr>
        <p:cxnSp>
          <p:nvCxnSpPr>
            <p:cNvPr id="31" name="Straight Connector 30"/>
            <p:cNvCxnSpPr/>
            <p:nvPr/>
          </p:nvCxnSpPr>
          <p:spPr>
            <a:xfrm>
              <a:off x="4818315" y="3214629"/>
              <a:ext cx="386283" cy="3118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990390" y="2819400"/>
              <a:ext cx="2061808" cy="2590800"/>
              <a:chOff x="1166284" y="2286000"/>
              <a:chExt cx="2061808" cy="2590800"/>
            </a:xfrm>
          </p:grpSpPr>
          <p:sp>
            <p:nvSpPr>
              <p:cNvPr id="7" name="Isosceles Triangle 6"/>
              <p:cNvSpPr/>
              <p:nvPr/>
            </p:nvSpPr>
            <p:spPr>
              <a:xfrm>
                <a:off x="2443094"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p:cNvGrpSpPr/>
              <p:nvPr/>
            </p:nvGrpSpPr>
            <p:grpSpPr>
              <a:xfrm>
                <a:off x="1166284" y="2286000"/>
                <a:ext cx="2061808" cy="2590800"/>
                <a:chOff x="1295400" y="2286000"/>
                <a:chExt cx="2061808" cy="2590800"/>
              </a:xfrm>
            </p:grpSpPr>
            <p:grpSp>
              <p:nvGrpSpPr>
                <p:cNvPr id="8" name="Group 7"/>
                <p:cNvGrpSpPr/>
                <p:nvPr/>
              </p:nvGrpSpPr>
              <p:grpSpPr>
                <a:xfrm>
                  <a:off x="1474214" y="2286000"/>
                  <a:ext cx="1882994" cy="1867547"/>
                  <a:chOff x="1622206" y="1295400"/>
                  <a:chExt cx="1882994" cy="1867547"/>
                </a:xfrm>
              </p:grpSpPr>
              <p:cxnSp>
                <p:nvCxnSpPr>
                  <p:cNvPr id="23" name="Straight Arrow Connector 22"/>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25" name="Straight Arrow Connector 24"/>
                  <p:cNvCxnSpPr/>
                  <p:nvPr/>
                </p:nvCxnSpPr>
                <p:spPr>
                  <a:xfrm>
                    <a:off x="2627048" y="2483604"/>
                    <a:ext cx="433178" cy="4675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28" name="Straight Arrow Connector 27"/>
                  <p:cNvCxnSpPr>
                    <a:endCxn id="24"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2724610"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2" name="Isosceles Triangle 11"/>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a:off x="1500716" y="2526268"/>
                  <a:ext cx="785284" cy="750332"/>
                  <a:chOff x="914400" y="2116877"/>
                  <a:chExt cx="785284" cy="750332"/>
                </a:xfrm>
              </p:grpSpPr>
              <p:cxnSp>
                <p:nvCxnSpPr>
                  <p:cNvPr id="17" name="Straight Arrow Connector 1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grpSp>
      </p:grpSp>
      <p:grpSp>
        <p:nvGrpSpPr>
          <p:cNvPr id="38" name="Group 37"/>
          <p:cNvGrpSpPr/>
          <p:nvPr/>
        </p:nvGrpSpPr>
        <p:grpSpPr>
          <a:xfrm>
            <a:off x="1774409" y="4475138"/>
            <a:ext cx="4528382" cy="955726"/>
            <a:chOff x="1774409" y="4475138"/>
            <a:chExt cx="4528382" cy="955726"/>
          </a:xfrm>
        </p:grpSpPr>
        <p:sp>
          <p:nvSpPr>
            <p:cNvPr id="34" name="Right Brace 33"/>
            <p:cNvSpPr/>
            <p:nvPr/>
          </p:nvSpPr>
          <p:spPr>
            <a:xfrm>
              <a:off x="4953000" y="4495800"/>
              <a:ext cx="284850" cy="9144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5334000" y="4736068"/>
              <a:ext cx="968791" cy="369332"/>
            </a:xfrm>
            <a:prstGeom prst="rect">
              <a:avLst/>
            </a:prstGeom>
            <a:noFill/>
          </p:spPr>
          <p:txBody>
            <a:bodyPr wrap="none" rtlCol="0">
              <a:spAutoFit/>
            </a:bodyPr>
            <a:lstStyle/>
            <a:p>
              <a:r>
                <a:rPr lang="en-US" dirty="0"/>
                <a:t>n</a:t>
              </a:r>
              <a:r>
                <a:rPr lang="en-US" dirty="0" smtClean="0"/>
                <a:t>on-leaf</a:t>
              </a:r>
              <a:endParaRPr lang="en-US" dirty="0"/>
            </a:p>
          </p:txBody>
        </p:sp>
        <p:sp>
          <p:nvSpPr>
            <p:cNvPr id="36" name="TextBox 35"/>
            <p:cNvSpPr txBox="1"/>
            <p:nvPr/>
          </p:nvSpPr>
          <p:spPr>
            <a:xfrm>
              <a:off x="1774409" y="4724400"/>
              <a:ext cx="968791" cy="369332"/>
            </a:xfrm>
            <a:prstGeom prst="rect">
              <a:avLst/>
            </a:prstGeom>
            <a:noFill/>
          </p:spPr>
          <p:txBody>
            <a:bodyPr wrap="none" rtlCol="0">
              <a:spAutoFit/>
            </a:bodyPr>
            <a:lstStyle/>
            <a:p>
              <a:r>
                <a:rPr lang="en-US" dirty="0"/>
                <a:t>n</a:t>
              </a:r>
              <a:r>
                <a:rPr lang="en-US" dirty="0" smtClean="0"/>
                <a:t>on-leaf</a:t>
              </a:r>
              <a:endParaRPr lang="en-US" dirty="0"/>
            </a:p>
          </p:txBody>
        </p:sp>
        <p:sp>
          <p:nvSpPr>
            <p:cNvPr id="37" name="Right Brace 36"/>
            <p:cNvSpPr/>
            <p:nvPr/>
          </p:nvSpPr>
          <p:spPr>
            <a:xfrm flipH="1">
              <a:off x="2743200" y="4475138"/>
              <a:ext cx="247190" cy="955726"/>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3748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circle(in)">
                                      <p:cBhvr>
                                        <p:cTn id="22" dur="20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lstStyle/>
          <a:p>
            <a:r>
              <a:rPr lang="en-US" sz="2800" b="1" dirty="0" smtClean="0">
                <a:solidFill>
                  <a:srgbClr val="7030A0"/>
                </a:solidFill>
              </a:rPr>
              <a:t>How to delete a node whose both children are non-leaves?</a:t>
            </a:r>
            <a:endParaRPr lang="en-US" sz="2800" b="1" dirty="0">
              <a:solidFill>
                <a:srgbClr val="7030A0"/>
              </a:solidFill>
            </a:endParaRP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smtClean="0">
                    <a:solidFill>
                      <a:schemeClr val="bg2"/>
                    </a:solidFill>
                  </a:rPr>
                  <a:t>31</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delete </a:t>
            </a:r>
            <a:r>
              <a:rPr lang="en-US" b="1" dirty="0" smtClean="0">
                <a:solidFill>
                  <a:schemeClr val="tx1"/>
                </a:solidFill>
              </a:rPr>
              <a:t>2</a:t>
            </a:r>
            <a:r>
              <a:rPr lang="en-US" b="1" dirty="0">
                <a:solidFill>
                  <a:schemeClr val="tx1"/>
                </a:solidFill>
              </a:rPr>
              <a:t>8</a:t>
            </a:r>
            <a:r>
              <a:rPr lang="en-US" b="1" dirty="0" smtClean="0">
                <a:solidFill>
                  <a:schemeClr val="tx1"/>
                </a:solidFill>
              </a:rPr>
              <a:t> ?</a:t>
            </a:r>
            <a:endParaRPr lang="en-US" b="1" dirty="0">
              <a:solidFill>
                <a:schemeClr val="tx1"/>
              </a:solidFill>
            </a:endParaRPr>
          </a:p>
        </p:txBody>
      </p:sp>
      <p:grpSp>
        <p:nvGrpSpPr>
          <p:cNvPr id="174" name="Group 173"/>
          <p:cNvGrpSpPr/>
          <p:nvPr/>
        </p:nvGrpSpPr>
        <p:grpSpPr>
          <a:xfrm>
            <a:off x="2209800" y="3352802"/>
            <a:ext cx="685800" cy="1206930"/>
            <a:chOff x="3478412" y="4270420"/>
            <a:chExt cx="502578" cy="1063580"/>
          </a:xfrm>
        </p:grpSpPr>
        <p:cxnSp>
          <p:nvCxnSpPr>
            <p:cNvPr id="175" name="Straight Arrow Connector 174"/>
            <p:cNvCxnSpPr/>
            <p:nvPr/>
          </p:nvCxnSpPr>
          <p:spPr>
            <a:xfrm>
              <a:off x="3478412" y="4707610"/>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3478412" y="4270420"/>
              <a:ext cx="502578" cy="44095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845205" y="3248098"/>
            <a:ext cx="2504304" cy="3000302"/>
            <a:chOff x="845205" y="3248098"/>
            <a:chExt cx="2504304" cy="3000302"/>
          </a:xfrm>
        </p:grpSpPr>
        <p:sp>
          <p:nvSpPr>
            <p:cNvPr id="11" name="Arc 10"/>
            <p:cNvSpPr/>
            <p:nvPr/>
          </p:nvSpPr>
          <p:spPr>
            <a:xfrm rot="3074519">
              <a:off x="1227472" y="2865831"/>
              <a:ext cx="1625884" cy="2390418"/>
            </a:xfrm>
            <a:prstGeom prst="arc">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ine Callout 1 11"/>
            <p:cNvSpPr/>
            <p:nvPr/>
          </p:nvSpPr>
          <p:spPr>
            <a:xfrm>
              <a:off x="1770894" y="5780326"/>
              <a:ext cx="1578615" cy="468074"/>
            </a:xfrm>
            <a:prstGeom prst="borderCallout1">
              <a:avLst>
                <a:gd name="adj1" fmla="val -1272"/>
                <a:gd name="adj2" fmla="val 75813"/>
                <a:gd name="adj3" fmla="val -326539"/>
                <a:gd name="adj4" fmla="val 732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Swap</a:t>
              </a:r>
              <a:r>
                <a:rPr lang="en-US" sz="1400" dirty="0" smtClean="0"/>
                <a:t> 28 </a:t>
              </a:r>
              <a:r>
                <a:rPr lang="en-US" sz="1400" dirty="0" smtClean="0">
                  <a:solidFill>
                    <a:schemeClr val="tx1"/>
                  </a:solidFill>
                </a:rPr>
                <a:t>and</a:t>
              </a:r>
              <a:r>
                <a:rPr lang="en-US" sz="1400" dirty="0" smtClean="0"/>
                <a:t> 25 </a:t>
              </a:r>
              <a:r>
                <a:rPr lang="en-US" sz="1400" dirty="0" smtClean="0">
                  <a:solidFill>
                    <a:schemeClr val="tx1"/>
                  </a:solidFill>
                </a:rPr>
                <a:t>and then delete </a:t>
              </a:r>
              <a:r>
                <a:rPr lang="en-US" sz="1400" dirty="0" smtClean="0"/>
                <a:t>28</a:t>
              </a:r>
              <a:endParaRPr lang="en-US" sz="1400" dirty="0"/>
            </a:p>
          </p:txBody>
        </p:sp>
      </p:grpSp>
      <p:sp>
        <p:nvSpPr>
          <p:cNvPr id="207" name="Down Ribbon 206"/>
          <p:cNvSpPr/>
          <p:nvPr/>
        </p:nvSpPr>
        <p:spPr>
          <a:xfrm>
            <a:off x="6349473" y="1752600"/>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delete </a:t>
            </a:r>
            <a:r>
              <a:rPr lang="en-US" b="1" dirty="0" smtClean="0">
                <a:solidFill>
                  <a:schemeClr val="tx1"/>
                </a:solidFill>
              </a:rPr>
              <a:t>46 ?</a:t>
            </a:r>
            <a:endParaRPr lang="en-US" b="1" dirty="0">
              <a:solidFill>
                <a:schemeClr val="tx1"/>
              </a:solidFill>
            </a:endParaRPr>
          </a:p>
        </p:txBody>
      </p:sp>
      <p:grpSp>
        <p:nvGrpSpPr>
          <p:cNvPr id="20" name="Group 19"/>
          <p:cNvGrpSpPr/>
          <p:nvPr/>
        </p:nvGrpSpPr>
        <p:grpSpPr>
          <a:xfrm>
            <a:off x="3212836" y="2450674"/>
            <a:ext cx="1663965" cy="2807127"/>
            <a:chOff x="3212836" y="2450674"/>
            <a:chExt cx="1663965" cy="2807127"/>
          </a:xfrm>
        </p:grpSpPr>
        <p:grpSp>
          <p:nvGrpSpPr>
            <p:cNvPr id="232" name="Group 231"/>
            <p:cNvGrpSpPr/>
            <p:nvPr/>
          </p:nvGrpSpPr>
          <p:grpSpPr>
            <a:xfrm>
              <a:off x="3212836" y="2450674"/>
              <a:ext cx="1663965" cy="2807127"/>
              <a:chOff x="3040789" y="4270420"/>
              <a:chExt cx="1219411" cy="2473716"/>
            </a:xfrm>
          </p:grpSpPr>
          <p:cxnSp>
            <p:nvCxnSpPr>
              <p:cNvPr id="233" name="Straight Arrow Connector 232"/>
              <p:cNvCxnSpPr/>
              <p:nvPr/>
            </p:nvCxnSpPr>
            <p:spPr>
              <a:xfrm>
                <a:off x="3997864" y="6117746"/>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040789" y="4270420"/>
                <a:ext cx="940202" cy="5249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6" name="Straight Connector 235"/>
            <p:cNvCxnSpPr/>
            <p:nvPr/>
          </p:nvCxnSpPr>
          <p:spPr>
            <a:xfrm flipH="1" flipV="1">
              <a:off x="3212836" y="3046421"/>
              <a:ext cx="849900" cy="611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062736" y="3657600"/>
              <a:ext cx="451358" cy="88938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1" name="Group 240"/>
          <p:cNvGrpSpPr/>
          <p:nvPr/>
        </p:nvGrpSpPr>
        <p:grpSpPr>
          <a:xfrm>
            <a:off x="2578983" y="1105775"/>
            <a:ext cx="4028832" cy="5142625"/>
            <a:chOff x="-853308" y="1105775"/>
            <a:chExt cx="4028832" cy="5142625"/>
          </a:xfrm>
        </p:grpSpPr>
        <p:sp>
          <p:nvSpPr>
            <p:cNvPr id="242" name="Arc 241"/>
            <p:cNvSpPr/>
            <p:nvPr/>
          </p:nvSpPr>
          <p:spPr>
            <a:xfrm rot="3534266">
              <a:off x="-1781848" y="2034315"/>
              <a:ext cx="4417337" cy="2560257"/>
            </a:xfrm>
            <a:prstGeom prst="arc">
              <a:avLst>
                <a:gd name="adj1" fmla="val 15750197"/>
                <a:gd name="adj2" fmla="val 403546"/>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ine Callout 1 243"/>
            <p:cNvSpPr/>
            <p:nvPr/>
          </p:nvSpPr>
          <p:spPr>
            <a:xfrm>
              <a:off x="1596909" y="5780326"/>
              <a:ext cx="1578615" cy="468074"/>
            </a:xfrm>
            <a:prstGeom prst="borderCallout1">
              <a:avLst>
                <a:gd name="adj1" fmla="val -1272"/>
                <a:gd name="adj2" fmla="val 21421"/>
                <a:gd name="adj3" fmla="val -128803"/>
                <a:gd name="adj4" fmla="val 21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Swap</a:t>
              </a:r>
              <a:r>
                <a:rPr lang="en-US" sz="1400" dirty="0" smtClean="0"/>
                <a:t> 46 </a:t>
              </a:r>
              <a:r>
                <a:rPr lang="en-US" sz="1400" dirty="0" smtClean="0">
                  <a:solidFill>
                    <a:schemeClr val="tx1"/>
                  </a:solidFill>
                </a:rPr>
                <a:t>and</a:t>
              </a:r>
              <a:r>
                <a:rPr lang="en-US" sz="1400" dirty="0" smtClean="0"/>
                <a:t> 44 </a:t>
              </a:r>
              <a:r>
                <a:rPr lang="en-US" sz="1400" dirty="0" smtClean="0">
                  <a:solidFill>
                    <a:schemeClr val="tx1"/>
                  </a:solidFill>
                </a:rPr>
                <a:t>and then delete </a:t>
              </a:r>
              <a:r>
                <a:rPr lang="en-US" sz="1400" dirty="0" smtClean="0"/>
                <a:t>46</a:t>
              </a:r>
              <a:endParaRPr lang="en-US" sz="1400" dirty="0"/>
            </a:p>
          </p:txBody>
        </p:sp>
      </p:grpSp>
      <p:sp>
        <p:nvSpPr>
          <p:cNvPr id="28" name="Cloud Callout 27"/>
          <p:cNvSpPr/>
          <p:nvPr/>
        </p:nvSpPr>
        <p:spPr>
          <a:xfrm>
            <a:off x="6607815" y="4682198"/>
            <a:ext cx="2078985" cy="1205017"/>
          </a:xfrm>
          <a:prstGeom prst="cloudCallout">
            <a:avLst>
              <a:gd name="adj1" fmla="val 42118"/>
              <a:gd name="adj2" fmla="val 7410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Can you figure out the strategy  now ?</a:t>
            </a:r>
            <a:endParaRPr lang="en-US" sz="1400" dirty="0">
              <a:solidFill>
                <a:schemeClr val="tx1"/>
              </a:solidFill>
            </a:endParaRPr>
          </a:p>
        </p:txBody>
      </p:sp>
    </p:spTree>
    <p:extLst>
      <p:ext uri="{BB962C8B-B14F-4D97-AF65-F5344CB8AC3E}">
        <p14:creationId xmlns:p14="http://schemas.microsoft.com/office/powerpoint/2010/main" val="29124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wipe(up)">
                                      <p:cBhvr>
                                        <p:cTn id="24" dur="500"/>
                                        <p:tgtEl>
                                          <p:spTgt spid="17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74"/>
                                        </p:tgtEl>
                                      </p:cBhvr>
                                    </p:animEffect>
                                    <p:set>
                                      <p:cBhvr>
                                        <p:cTn id="34" dur="1" fill="hold">
                                          <p:stCondLst>
                                            <p:cond delay="499"/>
                                          </p:stCondLst>
                                        </p:cTn>
                                        <p:tgtEl>
                                          <p:spTgt spid="17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07"/>
                                        </p:tgtEl>
                                        <p:attrNameLst>
                                          <p:attrName>style.visibility</p:attrName>
                                        </p:attrNameLst>
                                      </p:cBhvr>
                                      <p:to>
                                        <p:strVal val="visible"/>
                                      </p:to>
                                    </p:set>
                                    <p:animEffect transition="in" filter="fade">
                                      <p:cBhvr>
                                        <p:cTn id="45" dur="1000"/>
                                        <p:tgtEl>
                                          <p:spTgt spid="207"/>
                                        </p:tgtEl>
                                      </p:cBhvr>
                                    </p:animEffect>
                                    <p:anim calcmode="lin" valueType="num">
                                      <p:cBhvr>
                                        <p:cTn id="46" dur="1000" fill="hold"/>
                                        <p:tgtEl>
                                          <p:spTgt spid="207"/>
                                        </p:tgtEl>
                                        <p:attrNameLst>
                                          <p:attrName>ppt_x</p:attrName>
                                        </p:attrNameLst>
                                      </p:cBhvr>
                                      <p:tavLst>
                                        <p:tav tm="0">
                                          <p:val>
                                            <p:strVal val="#ppt_x"/>
                                          </p:val>
                                        </p:tav>
                                        <p:tav tm="100000">
                                          <p:val>
                                            <p:strVal val="#ppt_x"/>
                                          </p:val>
                                        </p:tav>
                                      </p:tavLst>
                                    </p:anim>
                                    <p:anim calcmode="lin" valueType="num">
                                      <p:cBhvr>
                                        <p:cTn id="47" dur="1000" fill="hold"/>
                                        <p:tgtEl>
                                          <p:spTgt spid="20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41"/>
                                        </p:tgtEl>
                                        <p:attrNameLst>
                                          <p:attrName>style.visibility</p:attrName>
                                        </p:attrNameLst>
                                      </p:cBhvr>
                                      <p:to>
                                        <p:strVal val="visible"/>
                                      </p:to>
                                    </p:set>
                                    <p:animEffect transition="in" filter="wipe(up)">
                                      <p:cBhvr>
                                        <p:cTn id="57" dur="500"/>
                                        <p:tgtEl>
                                          <p:spTgt spid="2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41"/>
                                        </p:tgtEl>
                                      </p:cBhvr>
                                    </p:animEffect>
                                    <p:set>
                                      <p:cBhvr>
                                        <p:cTn id="65" dur="1" fill="hold">
                                          <p:stCondLst>
                                            <p:cond delay="499"/>
                                          </p:stCondLst>
                                        </p:cTn>
                                        <p:tgtEl>
                                          <p:spTgt spid="24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07"/>
                                        </p:tgtEl>
                                      </p:cBhvr>
                                    </p:animEffect>
                                    <p:set>
                                      <p:cBhvr>
                                        <p:cTn id="68" dur="1" fill="hold">
                                          <p:stCondLst>
                                            <p:cond delay="499"/>
                                          </p:stCondLst>
                                        </p:cTn>
                                        <p:tgtEl>
                                          <p:spTgt spid="20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anim calcmode="lin" valueType="num">
                                      <p:cBhvr>
                                        <p:cTn id="74" dur="1000" fill="hold"/>
                                        <p:tgtEl>
                                          <p:spTgt spid="28"/>
                                        </p:tgtEl>
                                        <p:attrNameLst>
                                          <p:attrName>ppt_x</p:attrName>
                                        </p:attrNameLst>
                                      </p:cBhvr>
                                      <p:tavLst>
                                        <p:tav tm="0">
                                          <p:val>
                                            <p:strVal val="#ppt_x"/>
                                          </p:val>
                                        </p:tav>
                                        <p:tav tm="100000">
                                          <p:val>
                                            <p:strVal val="#ppt_x"/>
                                          </p:val>
                                        </p:tav>
                                      </p:tavLst>
                                    </p:anim>
                                    <p:anim calcmode="lin" valueType="num">
                                      <p:cBhvr>
                                        <p:cTn id="7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P spid="207" grpId="0" animBg="1"/>
      <p:bldP spid="207" grpId="1"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An important observation</a:t>
            </a:r>
            <a:endParaRPr lang="en-US"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dirty="0" smtClean="0"/>
              <a:t>It is </a:t>
            </a:r>
            <a:r>
              <a:rPr lang="en-US" sz="2000" u="sng" dirty="0" smtClean="0"/>
              <a:t>easier</a:t>
            </a:r>
            <a:r>
              <a:rPr lang="en-US" sz="2000" dirty="0" smtClean="0"/>
              <a:t> to maintain a BST under deletion if the node to be deleted has </a:t>
            </a:r>
            <a:r>
              <a:rPr lang="en-US" sz="2000" b="1" dirty="0" smtClean="0"/>
              <a:t>at most </a:t>
            </a:r>
            <a:r>
              <a:rPr lang="en-US" sz="2000" dirty="0" smtClean="0"/>
              <a:t>one child which is </a:t>
            </a:r>
            <a:r>
              <a:rPr lang="en-US" sz="2000" b="1" dirty="0" smtClean="0">
                <a:solidFill>
                  <a:srgbClr val="0070C0"/>
                </a:solidFill>
              </a:rPr>
              <a:t>non-leaf</a:t>
            </a:r>
            <a:r>
              <a:rPr lang="en-US" sz="2000" dirty="0" smtClean="0"/>
              <a:t>.</a:t>
            </a:r>
            <a:r>
              <a:rPr lang="en-US" sz="2000" dirty="0" smtClean="0">
                <a:solidFill>
                  <a:srgbClr val="0070C0"/>
                </a:solidFill>
              </a:rPr>
              <a:t> </a:t>
            </a:r>
            <a:endParaRPr lang="en-US" sz="2000" dirty="0">
              <a:solidFill>
                <a:srgbClr val="0070C0"/>
              </a:solidFill>
            </a:endParaRPr>
          </a:p>
          <a:p>
            <a:pPr marL="0" indent="0">
              <a:buNone/>
            </a:pPr>
            <a:r>
              <a:rPr lang="en-US" sz="2000" b="1" dirty="0" smtClean="0">
                <a:solidFill>
                  <a:srgbClr val="C00000"/>
                </a:solidFill>
              </a:rPr>
              <a:t>Question:  </a:t>
            </a:r>
            <a:r>
              <a:rPr lang="en-US" sz="2000" dirty="0" smtClean="0"/>
              <a:t>Can we transform every other case to the above case ?</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a:p>
          <a:p>
            <a:pPr marL="0" indent="0">
              <a:buNone/>
            </a:pPr>
            <a:r>
              <a:rPr lang="en-US" sz="2000" b="1" dirty="0" smtClean="0"/>
              <a:t>Answer: </a:t>
            </a:r>
            <a:r>
              <a:rPr lang="en-US" sz="2000" dirty="0" smtClean="0"/>
              <a:t>by swapping  </a:t>
            </a:r>
            <a:r>
              <a:rPr lang="en-US" sz="2000" dirty="0" smtClean="0">
                <a:solidFill>
                  <a:srgbClr val="0070C0"/>
                </a:solidFill>
              </a:rPr>
              <a:t>value</a:t>
            </a:r>
            <a:r>
              <a:rPr lang="en-US" sz="2000" dirty="0" smtClean="0"/>
              <a:t>(</a:t>
            </a:r>
            <a:r>
              <a:rPr lang="en-US" sz="2000" b="1" dirty="0" smtClean="0"/>
              <a:t>p</a:t>
            </a:r>
            <a:r>
              <a:rPr lang="en-US" sz="2000" dirty="0" smtClean="0"/>
              <a:t>) with its predecessor.</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cxnSp>
        <p:nvCxnSpPr>
          <p:cNvPr id="31" name="Straight Connector 30"/>
          <p:cNvCxnSpPr/>
          <p:nvPr/>
        </p:nvCxnSpPr>
        <p:spPr>
          <a:xfrm>
            <a:off x="4818315" y="3214629"/>
            <a:ext cx="386283" cy="3118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990390" y="2819400"/>
            <a:ext cx="2061808" cy="2590800"/>
            <a:chOff x="1166284" y="2286000"/>
            <a:chExt cx="2061808" cy="2590800"/>
          </a:xfrm>
        </p:grpSpPr>
        <p:sp>
          <p:nvSpPr>
            <p:cNvPr id="7" name="Isosceles Triangle 6"/>
            <p:cNvSpPr/>
            <p:nvPr/>
          </p:nvSpPr>
          <p:spPr>
            <a:xfrm>
              <a:off x="2443094"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p:cNvGrpSpPr/>
            <p:nvPr/>
          </p:nvGrpSpPr>
          <p:grpSpPr>
            <a:xfrm>
              <a:off x="1166284" y="2286000"/>
              <a:ext cx="2061808" cy="2590800"/>
              <a:chOff x="1295400" y="2286000"/>
              <a:chExt cx="2061808" cy="2590800"/>
            </a:xfrm>
          </p:grpSpPr>
          <p:grpSp>
            <p:nvGrpSpPr>
              <p:cNvPr id="8" name="Group 7"/>
              <p:cNvGrpSpPr/>
              <p:nvPr/>
            </p:nvGrpSpPr>
            <p:grpSpPr>
              <a:xfrm>
                <a:off x="1474214" y="2286000"/>
                <a:ext cx="1882994" cy="1867547"/>
                <a:chOff x="1622206" y="1295400"/>
                <a:chExt cx="1882994" cy="1867547"/>
              </a:xfrm>
            </p:grpSpPr>
            <p:cxnSp>
              <p:nvCxnSpPr>
                <p:cNvPr id="23" name="Straight Arrow Connector 22"/>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25" name="Straight Arrow Connector 24"/>
                <p:cNvCxnSpPr/>
                <p:nvPr/>
              </p:nvCxnSpPr>
              <p:spPr>
                <a:xfrm>
                  <a:off x="2627048" y="2483604"/>
                  <a:ext cx="433178" cy="4675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28" name="Straight Arrow Connector 27"/>
                <p:cNvCxnSpPr>
                  <a:endCxn id="24"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2724610"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2" name="Isosceles Triangle 11"/>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a:off x="1500716" y="2526268"/>
                <a:ext cx="785284" cy="750332"/>
                <a:chOff x="914400" y="2116877"/>
                <a:chExt cx="785284" cy="750332"/>
              </a:xfrm>
            </p:grpSpPr>
            <p:cxnSp>
              <p:nvCxnSpPr>
                <p:cNvPr id="17" name="Straight Arrow Connector 1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grpSp>
      <p:grpSp>
        <p:nvGrpSpPr>
          <p:cNvPr id="38" name="Group 37"/>
          <p:cNvGrpSpPr/>
          <p:nvPr/>
        </p:nvGrpSpPr>
        <p:grpSpPr>
          <a:xfrm>
            <a:off x="1774409" y="4475138"/>
            <a:ext cx="4528382" cy="955726"/>
            <a:chOff x="1774409" y="4475138"/>
            <a:chExt cx="4528382" cy="955726"/>
          </a:xfrm>
        </p:grpSpPr>
        <p:sp>
          <p:nvSpPr>
            <p:cNvPr id="34" name="Right Brace 33"/>
            <p:cNvSpPr/>
            <p:nvPr/>
          </p:nvSpPr>
          <p:spPr>
            <a:xfrm>
              <a:off x="4953000" y="4495800"/>
              <a:ext cx="284850" cy="9144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5334000" y="4736068"/>
              <a:ext cx="968791" cy="369332"/>
            </a:xfrm>
            <a:prstGeom prst="rect">
              <a:avLst/>
            </a:prstGeom>
            <a:noFill/>
          </p:spPr>
          <p:txBody>
            <a:bodyPr wrap="none" rtlCol="0">
              <a:spAutoFit/>
            </a:bodyPr>
            <a:lstStyle/>
            <a:p>
              <a:r>
                <a:rPr lang="en-US" dirty="0"/>
                <a:t>n</a:t>
              </a:r>
              <a:r>
                <a:rPr lang="en-US" dirty="0" smtClean="0"/>
                <a:t>on-leaf</a:t>
              </a:r>
              <a:endParaRPr lang="en-US" dirty="0"/>
            </a:p>
          </p:txBody>
        </p:sp>
        <p:sp>
          <p:nvSpPr>
            <p:cNvPr id="36" name="TextBox 35"/>
            <p:cNvSpPr txBox="1"/>
            <p:nvPr/>
          </p:nvSpPr>
          <p:spPr>
            <a:xfrm>
              <a:off x="1774409" y="4724400"/>
              <a:ext cx="968791" cy="369332"/>
            </a:xfrm>
            <a:prstGeom prst="rect">
              <a:avLst/>
            </a:prstGeom>
            <a:noFill/>
          </p:spPr>
          <p:txBody>
            <a:bodyPr wrap="none" rtlCol="0">
              <a:spAutoFit/>
            </a:bodyPr>
            <a:lstStyle/>
            <a:p>
              <a:r>
                <a:rPr lang="en-US" dirty="0"/>
                <a:t>n</a:t>
              </a:r>
              <a:r>
                <a:rPr lang="en-US" dirty="0" smtClean="0"/>
                <a:t>on-leaf</a:t>
              </a:r>
              <a:endParaRPr lang="en-US" dirty="0"/>
            </a:p>
          </p:txBody>
        </p:sp>
        <p:sp>
          <p:nvSpPr>
            <p:cNvPr id="37" name="Right Brace 36"/>
            <p:cNvSpPr/>
            <p:nvPr/>
          </p:nvSpPr>
          <p:spPr>
            <a:xfrm flipH="1">
              <a:off x="2743200" y="4475138"/>
              <a:ext cx="247190" cy="955726"/>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0" name="Group 39"/>
          <p:cNvGrpSpPr/>
          <p:nvPr/>
        </p:nvGrpSpPr>
        <p:grpSpPr>
          <a:xfrm>
            <a:off x="3478412" y="4203270"/>
            <a:ext cx="502578" cy="1130730"/>
            <a:chOff x="3478412" y="4203270"/>
            <a:chExt cx="502578" cy="1130730"/>
          </a:xfrm>
        </p:grpSpPr>
        <p:cxnSp>
          <p:nvCxnSpPr>
            <p:cNvPr id="10" name="Straight Arrow Connector 9"/>
            <p:cNvCxnSpPr/>
            <p:nvPr/>
          </p:nvCxnSpPr>
          <p:spPr>
            <a:xfrm>
              <a:off x="3478412" y="4707610"/>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478412" y="4203270"/>
              <a:ext cx="502578" cy="48367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278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z="3200" b="1" dirty="0" smtClean="0"/>
              <a:t>We need to handle deletion only for the following case</a:t>
            </a:r>
            <a:endParaRPr lang="en-US" sz="3200" b="1" dirty="0"/>
          </a:p>
        </p:txBody>
      </p:sp>
      <p:sp>
        <p:nvSpPr>
          <p:cNvPr id="18" name="Content Placeholder 1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pSp>
        <p:nvGrpSpPr>
          <p:cNvPr id="15" name="Group 14"/>
          <p:cNvGrpSpPr/>
          <p:nvPr/>
        </p:nvGrpSpPr>
        <p:grpSpPr>
          <a:xfrm>
            <a:off x="2971800" y="2438400"/>
            <a:ext cx="3281294" cy="2590800"/>
            <a:chOff x="609600" y="2286000"/>
            <a:chExt cx="3281294" cy="2590800"/>
          </a:xfrm>
        </p:grpSpPr>
        <p:grpSp>
          <p:nvGrpSpPr>
            <p:cNvPr id="10" name="Group 9"/>
            <p:cNvGrpSpPr/>
            <p:nvPr/>
          </p:nvGrpSpPr>
          <p:grpSpPr>
            <a:xfrm>
              <a:off x="609600" y="2286000"/>
              <a:ext cx="3147484" cy="2590800"/>
              <a:chOff x="738716" y="2286000"/>
              <a:chExt cx="3147484" cy="2590800"/>
            </a:xfrm>
          </p:grpSpPr>
          <p:grpSp>
            <p:nvGrpSpPr>
              <p:cNvPr id="5" name="Group 4"/>
              <p:cNvGrpSpPr/>
              <p:nvPr/>
            </p:nvGrpSpPr>
            <p:grpSpPr>
              <a:xfrm>
                <a:off x="1474214" y="2286000"/>
                <a:ext cx="1882994" cy="1867547"/>
                <a:chOff x="1622206" y="1295400"/>
                <a:chExt cx="1882994" cy="1867547"/>
              </a:xfrm>
            </p:grpSpPr>
            <p:cxnSp>
              <p:nvCxnSpPr>
                <p:cNvPr id="6" name="Straight Arrow Connector 5"/>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8" name="Straight Arrow Connector 7"/>
                <p:cNvCxnSpPr/>
                <p:nvPr/>
              </p:nvCxnSpPr>
              <p:spPr>
                <a:xfrm>
                  <a:off x="2627048" y="2483604"/>
                  <a:ext cx="433178"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1" name="Oval 1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2" name="Straight Arrow Connector 11"/>
                <p:cNvCxnSpPr>
                  <a:endCxn id="7"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930366" y="4038600"/>
                <a:ext cx="188693" cy="226571"/>
                <a:chOff x="2308779" y="2514600"/>
                <a:chExt cx="222573" cy="223166"/>
              </a:xfrm>
            </p:grpSpPr>
            <p:sp>
              <p:nvSpPr>
                <p:cNvPr id="24" name="Rectangle 23"/>
                <p:cNvSpPr/>
                <p:nvPr/>
              </p:nvSpPr>
              <p:spPr>
                <a:xfrm>
                  <a:off x="2330185"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308779" y="2514600"/>
                  <a:ext cx="222569" cy="212884"/>
                  <a:chOff x="2308779" y="2524882"/>
                  <a:chExt cx="222569" cy="212884"/>
                </a:xfrm>
              </p:grpSpPr>
              <p:cxnSp>
                <p:nvCxnSpPr>
                  <p:cNvPr id="26" name="Straight Connector 25"/>
                  <p:cNvCxnSpPr/>
                  <p:nvPr/>
                </p:nvCxnSpPr>
                <p:spPr>
                  <a:xfrm flipH="1">
                    <a:off x="2308779"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0179"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Oval 49"/>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51" name="Isosceles Triangle 50"/>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2" name="Group 51"/>
              <p:cNvGrpSpPr/>
              <p:nvPr/>
            </p:nvGrpSpPr>
            <p:grpSpPr>
              <a:xfrm>
                <a:off x="1500716" y="2526268"/>
                <a:ext cx="785284" cy="750332"/>
                <a:chOff x="914400" y="2116877"/>
                <a:chExt cx="785284" cy="750332"/>
              </a:xfrm>
            </p:grpSpPr>
            <p:cxnSp>
              <p:nvCxnSpPr>
                <p:cNvPr id="53" name="Straight Arrow Connector 52"/>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55" name="Group 54"/>
              <p:cNvGrpSpPr/>
              <p:nvPr/>
            </p:nvGrpSpPr>
            <p:grpSpPr>
              <a:xfrm>
                <a:off x="738716" y="3212068"/>
                <a:ext cx="785284" cy="750332"/>
                <a:chOff x="914400" y="2116877"/>
                <a:chExt cx="785284" cy="750332"/>
              </a:xfrm>
            </p:grpSpPr>
            <p:cxnSp>
              <p:nvCxnSpPr>
                <p:cNvPr id="56" name="Straight Arrow Connector 55"/>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81" name="Isosceles Triangle 80"/>
            <p:cNvSpPr/>
            <p:nvPr/>
          </p:nvSpPr>
          <p:spPr>
            <a:xfrm>
              <a:off x="32766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2" name="Group 81"/>
          <p:cNvGrpSpPr/>
          <p:nvPr/>
        </p:nvGrpSpPr>
        <p:grpSpPr>
          <a:xfrm>
            <a:off x="4343400" y="3429000"/>
            <a:ext cx="508578" cy="197604"/>
            <a:chOff x="3581400" y="3657600"/>
            <a:chExt cx="508578" cy="197604"/>
          </a:xfrm>
        </p:grpSpPr>
        <p:cxnSp>
          <p:nvCxnSpPr>
            <p:cNvPr id="83" name="Straight Connector 82"/>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218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smtClean="0">
                <a:solidFill>
                  <a:srgbClr val="7030A0"/>
                </a:solidFill>
              </a:rPr>
              <a:t>How to maintain a </a:t>
            </a:r>
            <a:r>
              <a:rPr lang="en-US" sz="3200" b="1" dirty="0" smtClean="0">
                <a:solidFill>
                  <a:srgbClr val="C00000"/>
                </a:solidFill>
              </a:rPr>
              <a:t>red</a:t>
            </a:r>
            <a:r>
              <a:rPr lang="en-US" sz="3200" b="1" dirty="0" smtClean="0">
                <a:solidFill>
                  <a:srgbClr val="7030A0"/>
                </a:solidFill>
              </a:rPr>
              <a:t>-</a:t>
            </a:r>
            <a:r>
              <a:rPr lang="en-US" sz="3200" b="1" dirty="0" smtClean="0"/>
              <a:t>black</a:t>
            </a:r>
            <a:r>
              <a:rPr lang="en-US" sz="3200" b="1" dirty="0" smtClean="0">
                <a:solidFill>
                  <a:srgbClr val="7030A0"/>
                </a:solidFill>
              </a:rPr>
              <a:t> tree under deletion ?</a:t>
            </a: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sp>
        <p:nvSpPr>
          <p:cNvPr id="2" name="Subtitle 1"/>
          <p:cNvSpPr>
            <a:spLocks noGrp="1"/>
          </p:cNvSpPr>
          <p:nvPr>
            <p:ph type="subTitle" idx="1"/>
          </p:nvPr>
        </p:nvSpPr>
        <p:spPr>
          <a:xfrm>
            <a:off x="1066800" y="3886200"/>
            <a:ext cx="7086600" cy="1752600"/>
          </a:xfrm>
        </p:spPr>
        <p:txBody>
          <a:bodyPr/>
          <a:lstStyle/>
          <a:p>
            <a:r>
              <a:rPr lang="en-US" sz="2400" dirty="0" smtClean="0">
                <a:solidFill>
                  <a:schemeClr val="tx1"/>
                </a:solidFill>
              </a:rPr>
              <a:t>We shall first perform deletion like in </a:t>
            </a:r>
            <a:r>
              <a:rPr lang="en-US" sz="2400" u="sng" dirty="0" smtClean="0">
                <a:solidFill>
                  <a:schemeClr val="tx1"/>
                </a:solidFill>
              </a:rPr>
              <a:t>an ordinary  BST </a:t>
            </a:r>
          </a:p>
          <a:p>
            <a:r>
              <a:rPr lang="en-US" sz="2400" dirty="0" smtClean="0">
                <a:solidFill>
                  <a:schemeClr val="tx1"/>
                </a:solidFill>
              </a:rPr>
              <a:t>and then </a:t>
            </a:r>
            <a:r>
              <a:rPr lang="en-US" sz="2400" u="sng" dirty="0" smtClean="0">
                <a:solidFill>
                  <a:schemeClr val="tx1"/>
                </a:solidFill>
              </a:rPr>
              <a:t>restore</a:t>
            </a:r>
            <a:r>
              <a:rPr lang="en-US" sz="2400" dirty="0" smtClean="0">
                <a:solidFill>
                  <a:schemeClr val="tx1"/>
                </a:solidFill>
              </a:rPr>
              <a:t> all properties of red-black tree.</a:t>
            </a:r>
            <a:endParaRPr lang="en-US" sz="2400" dirty="0">
              <a:solidFill>
                <a:schemeClr val="tx1"/>
              </a:solidFill>
            </a:endParaRPr>
          </a:p>
        </p:txBody>
      </p:sp>
    </p:spTree>
    <p:extLst>
      <p:ext uri="{BB962C8B-B14F-4D97-AF65-F5344CB8AC3E}">
        <p14:creationId xmlns:p14="http://schemas.microsoft.com/office/powerpoint/2010/main" val="341486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7030A0"/>
                </a:solidFill>
              </a:rPr>
              <a:t>Easy cases and difficult case</a:t>
            </a:r>
            <a:endParaRPr lang="en-US" sz="4000" b="1" dirty="0">
              <a:solidFill>
                <a:srgbClr val="7030A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grpSp>
        <p:nvGrpSpPr>
          <p:cNvPr id="21" name="Group 20"/>
          <p:cNvGrpSpPr/>
          <p:nvPr/>
        </p:nvGrpSpPr>
        <p:grpSpPr>
          <a:xfrm>
            <a:off x="152401" y="2286000"/>
            <a:ext cx="2438399" cy="2209800"/>
            <a:chOff x="152400" y="2286000"/>
            <a:chExt cx="3281294" cy="2590800"/>
          </a:xfrm>
        </p:grpSpPr>
        <p:sp>
          <p:nvSpPr>
            <p:cNvPr id="104" name="Isosceles Triangle 103"/>
            <p:cNvSpPr/>
            <p:nvPr/>
          </p:nvSpPr>
          <p:spPr>
            <a:xfrm>
              <a:off x="2819400"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1" name="Group 80"/>
            <p:cNvGrpSpPr/>
            <p:nvPr/>
          </p:nvGrpSpPr>
          <p:grpSpPr>
            <a:xfrm>
              <a:off x="152400" y="2286000"/>
              <a:ext cx="3147484" cy="2590800"/>
              <a:chOff x="738716" y="2286000"/>
              <a:chExt cx="3147484" cy="2590800"/>
            </a:xfrm>
          </p:grpSpPr>
          <p:grpSp>
            <p:nvGrpSpPr>
              <p:cNvPr id="82" name="Group 81"/>
              <p:cNvGrpSpPr/>
              <p:nvPr/>
            </p:nvGrpSpPr>
            <p:grpSpPr>
              <a:xfrm>
                <a:off x="1524000" y="2286000"/>
                <a:ext cx="1833208" cy="1867547"/>
                <a:chOff x="1671992" y="1295400"/>
                <a:chExt cx="1833208" cy="1867547"/>
              </a:xfrm>
            </p:grpSpPr>
            <p:cxnSp>
              <p:nvCxnSpPr>
                <p:cNvPr id="97" name="Straight Arrow Connector 96"/>
                <p:cNvCxnSpPr>
                  <a:endCxn id="10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671992"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819396" y="4038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Oval 8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p:cNvGrpSpPr/>
              <p:nvPr/>
            </p:nvGrpSpPr>
            <p:grpSpPr>
              <a:xfrm>
                <a:off x="1500716" y="2526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88" name="Group 87"/>
              <p:cNvGrpSpPr/>
              <p:nvPr/>
            </p:nvGrpSpPr>
            <p:grpSpPr>
              <a:xfrm>
                <a:off x="738716" y="3212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sp>
        <p:nvSpPr>
          <p:cNvPr id="19" name="Up Arrow Callout 18"/>
          <p:cNvSpPr/>
          <p:nvPr/>
        </p:nvSpPr>
        <p:spPr>
          <a:xfrm>
            <a:off x="858328" y="5105400"/>
            <a:ext cx="1732472" cy="9144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Easy case</a:t>
            </a:r>
            <a:endParaRPr lang="en-US" dirty="0"/>
          </a:p>
        </p:txBody>
      </p:sp>
      <p:sp>
        <p:nvSpPr>
          <p:cNvPr id="134" name="Up Arrow Callout 133"/>
          <p:cNvSpPr/>
          <p:nvPr/>
        </p:nvSpPr>
        <p:spPr>
          <a:xfrm>
            <a:off x="6492720" y="5105400"/>
            <a:ext cx="1660680" cy="9144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Difficult case</a:t>
            </a:r>
            <a:endParaRPr lang="en-US" dirty="0"/>
          </a:p>
        </p:txBody>
      </p:sp>
      <p:grpSp>
        <p:nvGrpSpPr>
          <p:cNvPr id="20" name="Group 19"/>
          <p:cNvGrpSpPr/>
          <p:nvPr/>
        </p:nvGrpSpPr>
        <p:grpSpPr>
          <a:xfrm>
            <a:off x="5887780" y="2286000"/>
            <a:ext cx="2722820" cy="2286000"/>
            <a:chOff x="5005916" y="2286000"/>
            <a:chExt cx="3299884" cy="2590800"/>
          </a:xfrm>
        </p:grpSpPr>
        <p:grpSp>
          <p:nvGrpSpPr>
            <p:cNvPr id="18" name="Group 17"/>
            <p:cNvGrpSpPr/>
            <p:nvPr/>
          </p:nvGrpSpPr>
          <p:grpSpPr>
            <a:xfrm>
              <a:off x="5005916" y="2286000"/>
              <a:ext cx="3147484" cy="2590800"/>
              <a:chOff x="5005916" y="2286000"/>
              <a:chExt cx="3147484" cy="2590800"/>
            </a:xfrm>
          </p:grpSpPr>
          <p:grpSp>
            <p:nvGrpSpPr>
              <p:cNvPr id="105" name="Group 104"/>
              <p:cNvGrpSpPr/>
              <p:nvPr/>
            </p:nvGrpSpPr>
            <p:grpSpPr>
              <a:xfrm>
                <a:off x="5005916" y="2286000"/>
                <a:ext cx="3147484" cy="2590800"/>
                <a:chOff x="738716" y="2286000"/>
                <a:chExt cx="3147484" cy="2590800"/>
              </a:xfrm>
            </p:grpSpPr>
            <p:grpSp>
              <p:nvGrpSpPr>
                <p:cNvPr id="106" name="Group 105"/>
                <p:cNvGrpSpPr/>
                <p:nvPr/>
              </p:nvGrpSpPr>
              <p:grpSpPr>
                <a:xfrm>
                  <a:off x="1524000" y="2286000"/>
                  <a:ext cx="1833208" cy="1867547"/>
                  <a:chOff x="1671992" y="1295400"/>
                  <a:chExt cx="1833208" cy="1867547"/>
                </a:xfrm>
              </p:grpSpPr>
              <p:cxnSp>
                <p:nvCxnSpPr>
                  <p:cNvPr id="121" name="Straight Arrow Connector 120"/>
                  <p:cNvCxnSpPr>
                    <a:endCxn id="124"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123" name="Straight Arrow Connector 122"/>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1671992" y="29511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25" name="Oval 124"/>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26" name="Straight Arrow Connector 125"/>
                  <p:cNvCxnSpPr>
                    <a:endCxn id="122"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25"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07" name="Straight Arrow Connector 106"/>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2819396" y="4038600"/>
                  <a:ext cx="170547" cy="226571"/>
                  <a:chOff x="2177886" y="2514600"/>
                  <a:chExt cx="201169" cy="223166"/>
                </a:xfrm>
              </p:grpSpPr>
              <p:sp>
                <p:nvSpPr>
                  <p:cNvPr id="117" name="Rectangle 116"/>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2177887" y="2514600"/>
                    <a:ext cx="201168" cy="212884"/>
                    <a:chOff x="2177887" y="2524882"/>
                    <a:chExt cx="201168" cy="212884"/>
                  </a:xfrm>
                </p:grpSpPr>
                <p:cxnSp>
                  <p:nvCxnSpPr>
                    <p:cNvPr id="119" name="Straight Connector 118"/>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9" name="Oval 108"/>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10" name="Isosceles Triangle 109"/>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1" name="Group 110"/>
                <p:cNvGrpSpPr/>
                <p:nvPr/>
              </p:nvGrpSpPr>
              <p:grpSpPr>
                <a:xfrm>
                  <a:off x="1500716" y="2526268"/>
                  <a:ext cx="785284" cy="750332"/>
                  <a:chOff x="914400" y="2116877"/>
                  <a:chExt cx="785284" cy="750332"/>
                </a:xfrm>
              </p:grpSpPr>
              <p:cxnSp>
                <p:nvCxnSpPr>
                  <p:cNvPr id="115" name="Straight Arrow Connector 114"/>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112" name="Group 111"/>
                <p:cNvGrpSpPr/>
                <p:nvPr/>
              </p:nvGrpSpPr>
              <p:grpSpPr>
                <a:xfrm>
                  <a:off x="738716" y="3212068"/>
                  <a:ext cx="785284" cy="750332"/>
                  <a:chOff x="914400" y="2116877"/>
                  <a:chExt cx="785284" cy="750332"/>
                </a:xfrm>
              </p:grpSpPr>
              <p:cxnSp>
                <p:nvCxnSpPr>
                  <p:cNvPr id="113" name="Straight Arrow Connector 112"/>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131" name="Group 130"/>
              <p:cNvGrpSpPr/>
              <p:nvPr/>
            </p:nvGrpSpPr>
            <p:grpSpPr>
              <a:xfrm>
                <a:off x="6400800" y="3276600"/>
                <a:ext cx="533400" cy="197604"/>
                <a:chOff x="3581400" y="3657600"/>
                <a:chExt cx="533400" cy="197604"/>
              </a:xfrm>
            </p:grpSpPr>
            <p:cxnSp>
              <p:nvCxnSpPr>
                <p:cNvPr id="132" name="Straight Connector 131"/>
                <p:cNvCxnSpPr/>
                <p:nvPr/>
              </p:nvCxnSpPr>
              <p:spPr>
                <a:xfrm flipV="1">
                  <a:off x="3606222"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35" name="Isosceles Triangle 134"/>
            <p:cNvSpPr/>
            <p:nvPr/>
          </p:nvSpPr>
          <p:spPr>
            <a:xfrm>
              <a:off x="7691506"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5" name="Group 164"/>
          <p:cNvGrpSpPr/>
          <p:nvPr/>
        </p:nvGrpSpPr>
        <p:grpSpPr>
          <a:xfrm>
            <a:off x="2971800" y="2209800"/>
            <a:ext cx="2743200" cy="2286000"/>
            <a:chOff x="5005916" y="2286000"/>
            <a:chExt cx="3299884" cy="2590800"/>
          </a:xfrm>
        </p:grpSpPr>
        <p:grpSp>
          <p:nvGrpSpPr>
            <p:cNvPr id="166" name="Group 165"/>
            <p:cNvGrpSpPr/>
            <p:nvPr/>
          </p:nvGrpSpPr>
          <p:grpSpPr>
            <a:xfrm>
              <a:off x="5005916" y="2286000"/>
              <a:ext cx="3147484" cy="2590800"/>
              <a:chOff x="5005916" y="2286000"/>
              <a:chExt cx="3147484" cy="2590800"/>
            </a:xfrm>
          </p:grpSpPr>
          <p:grpSp>
            <p:nvGrpSpPr>
              <p:cNvPr id="168" name="Group 167"/>
              <p:cNvGrpSpPr/>
              <p:nvPr/>
            </p:nvGrpSpPr>
            <p:grpSpPr>
              <a:xfrm>
                <a:off x="5005916" y="2286000"/>
                <a:ext cx="3147484" cy="2590800"/>
                <a:chOff x="738716" y="2286000"/>
                <a:chExt cx="3147484" cy="2590800"/>
              </a:xfrm>
            </p:grpSpPr>
            <p:grpSp>
              <p:nvGrpSpPr>
                <p:cNvPr id="172" name="Group 171"/>
                <p:cNvGrpSpPr/>
                <p:nvPr/>
              </p:nvGrpSpPr>
              <p:grpSpPr>
                <a:xfrm>
                  <a:off x="1524000" y="2286000"/>
                  <a:ext cx="1833208" cy="1867547"/>
                  <a:chOff x="1671992" y="1295400"/>
                  <a:chExt cx="1833208" cy="1867547"/>
                </a:xfrm>
              </p:grpSpPr>
              <p:cxnSp>
                <p:nvCxnSpPr>
                  <p:cNvPr id="187" name="Straight Arrow Connector 186"/>
                  <p:cNvCxnSpPr>
                    <a:endCxn id="19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189" name="Straight Arrow Connector 18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671992"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91" name="Oval 19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92" name="Straight Arrow Connector 191"/>
                  <p:cNvCxnSpPr>
                    <a:endCxn id="18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9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3" name="Straight Arrow Connector 17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819396" y="4038600"/>
                  <a:ext cx="170547" cy="226571"/>
                  <a:chOff x="2177886" y="2514600"/>
                  <a:chExt cx="201169" cy="223166"/>
                </a:xfrm>
              </p:grpSpPr>
              <p:sp>
                <p:nvSpPr>
                  <p:cNvPr id="183" name="Rectangle 18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p:cNvGrpSpPr/>
                  <p:nvPr/>
                </p:nvGrpSpPr>
                <p:grpSpPr>
                  <a:xfrm>
                    <a:off x="2177887" y="2514600"/>
                    <a:ext cx="201168" cy="212884"/>
                    <a:chOff x="2177887" y="2524882"/>
                    <a:chExt cx="201168" cy="212884"/>
                  </a:xfrm>
                </p:grpSpPr>
                <p:cxnSp>
                  <p:nvCxnSpPr>
                    <p:cNvPr id="185" name="Straight Connector 18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5" name="Oval 17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76" name="Isosceles Triangle 17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7" name="Group 176"/>
                <p:cNvGrpSpPr/>
                <p:nvPr/>
              </p:nvGrpSpPr>
              <p:grpSpPr>
                <a:xfrm>
                  <a:off x="1500716" y="2526268"/>
                  <a:ext cx="785284" cy="750332"/>
                  <a:chOff x="914400" y="2116877"/>
                  <a:chExt cx="785284" cy="750332"/>
                </a:xfrm>
              </p:grpSpPr>
              <p:cxnSp>
                <p:nvCxnSpPr>
                  <p:cNvPr id="181" name="Straight Arrow Connector 18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178" name="Group 177"/>
                <p:cNvGrpSpPr/>
                <p:nvPr/>
              </p:nvGrpSpPr>
              <p:grpSpPr>
                <a:xfrm>
                  <a:off x="738716" y="3212068"/>
                  <a:ext cx="785284" cy="750332"/>
                  <a:chOff x="914400" y="2116877"/>
                  <a:chExt cx="785284" cy="750332"/>
                </a:xfrm>
              </p:grpSpPr>
              <p:cxnSp>
                <p:nvCxnSpPr>
                  <p:cNvPr id="179" name="Straight Arrow Connector 17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169" name="Group 168"/>
              <p:cNvGrpSpPr/>
              <p:nvPr/>
            </p:nvGrpSpPr>
            <p:grpSpPr>
              <a:xfrm>
                <a:off x="6400800" y="3276600"/>
                <a:ext cx="533400" cy="197604"/>
                <a:chOff x="3581400" y="3657600"/>
                <a:chExt cx="533400" cy="197604"/>
              </a:xfrm>
            </p:grpSpPr>
            <p:cxnSp>
              <p:nvCxnSpPr>
                <p:cNvPr id="170" name="Straight Connector 169"/>
                <p:cNvCxnSpPr/>
                <p:nvPr/>
              </p:nvCxnSpPr>
              <p:spPr>
                <a:xfrm flipV="1">
                  <a:off x="3606222"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67" name="Isosceles Triangle 166"/>
            <p:cNvSpPr/>
            <p:nvPr/>
          </p:nvSpPr>
          <p:spPr>
            <a:xfrm>
              <a:off x="7691506"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6" name="Oval 135"/>
          <p:cNvSpPr/>
          <p:nvPr/>
        </p:nvSpPr>
        <p:spPr>
          <a:xfrm>
            <a:off x="1255734" y="3144143"/>
            <a:ext cx="229780" cy="18066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194" name="Up Arrow Callout 193"/>
          <p:cNvSpPr/>
          <p:nvPr/>
        </p:nvSpPr>
        <p:spPr>
          <a:xfrm>
            <a:off x="3830128" y="5105400"/>
            <a:ext cx="1732472" cy="9144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Easy case:</a:t>
            </a:r>
          </a:p>
          <a:p>
            <a:pPr algn="ctr"/>
            <a:r>
              <a:rPr lang="en-US" sz="1400" dirty="0" smtClean="0">
                <a:solidFill>
                  <a:schemeClr val="tx1"/>
                </a:solidFill>
              </a:rPr>
              <a:t>Change color of </a:t>
            </a:r>
            <a:r>
              <a:rPr lang="en-US" sz="1400" b="1" dirty="0" smtClean="0">
                <a:solidFill>
                  <a:schemeClr val="tx1"/>
                </a:solidFill>
              </a:rPr>
              <a:t>q</a:t>
            </a:r>
            <a:r>
              <a:rPr lang="en-US" sz="1400" dirty="0" smtClean="0"/>
              <a:t> </a:t>
            </a:r>
            <a:r>
              <a:rPr lang="en-US" sz="1400" b="1" dirty="0" smtClean="0">
                <a:solidFill>
                  <a:schemeClr val="tx1"/>
                </a:solidFill>
              </a:rPr>
              <a:t>to black</a:t>
            </a:r>
            <a:endParaRPr lang="en-US" sz="1400" b="1" dirty="0">
              <a:solidFill>
                <a:schemeClr val="tx1"/>
              </a:solidFill>
            </a:endParaRPr>
          </a:p>
        </p:txBody>
      </p:sp>
      <p:cxnSp>
        <p:nvCxnSpPr>
          <p:cNvPr id="28" name="Straight Connector 27"/>
          <p:cNvCxnSpPr/>
          <p:nvPr/>
        </p:nvCxnSpPr>
        <p:spPr>
          <a:xfrm>
            <a:off x="2819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59436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43000" y="3124200"/>
            <a:ext cx="396381" cy="168545"/>
            <a:chOff x="1132343" y="3130924"/>
            <a:chExt cx="396381" cy="168545"/>
          </a:xfrm>
        </p:grpSpPr>
        <p:cxnSp>
          <p:nvCxnSpPr>
            <p:cNvPr id="137" name="Straight Connector 136"/>
            <p:cNvCxnSpPr/>
            <p:nvPr/>
          </p:nvCxnSpPr>
          <p:spPr>
            <a:xfrm>
              <a:off x="1132343" y="3130924"/>
              <a:ext cx="376861" cy="168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50789" y="3130924"/>
              <a:ext cx="377935" cy="1542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9" name="Oval 138"/>
          <p:cNvSpPr/>
          <p:nvPr/>
        </p:nvSpPr>
        <p:spPr>
          <a:xfrm>
            <a:off x="3629155" y="3657600"/>
            <a:ext cx="257045" cy="18689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Tree>
    <p:extLst>
      <p:ext uri="{BB962C8B-B14F-4D97-AF65-F5344CB8AC3E}">
        <p14:creationId xmlns:p14="http://schemas.microsoft.com/office/powerpoint/2010/main" val="16482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5"/>
                                        </p:tgtEl>
                                        <p:attrNameLst>
                                          <p:attrName>style.visibility</p:attrName>
                                        </p:attrNameLst>
                                      </p:cBhvr>
                                      <p:to>
                                        <p:strVal val="visible"/>
                                      </p:to>
                                    </p:set>
                                    <p:animEffect transition="in" filter="fade">
                                      <p:cBhvr>
                                        <p:cTn id="37" dur="500"/>
                                        <p:tgtEl>
                                          <p:spTgt spid="16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9"/>
                                        </p:tgtEl>
                                        <p:attrNameLst>
                                          <p:attrName>style.visibility</p:attrName>
                                        </p:attrNameLst>
                                      </p:cBhvr>
                                      <p:to>
                                        <p:strVal val="visible"/>
                                      </p:to>
                                    </p:set>
                                    <p:animEffect transition="in" filter="fade">
                                      <p:cBhvr>
                                        <p:cTn id="42" dur="500"/>
                                        <p:tgtEl>
                                          <p:spTgt spid="1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4"/>
                                        </p:tgtEl>
                                        <p:attrNameLst>
                                          <p:attrName>style.visibility</p:attrName>
                                        </p:attrNameLst>
                                      </p:cBhvr>
                                      <p:to>
                                        <p:strVal val="visible"/>
                                      </p:to>
                                    </p:set>
                                    <p:animEffect transition="in" filter="wipe(up)">
                                      <p:cBhvr>
                                        <p:cTn id="47" dur="500"/>
                                        <p:tgtEl>
                                          <p:spTgt spid="19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5"/>
                                        </p:tgtEl>
                                        <p:attrNameLst>
                                          <p:attrName>style.visibility</p:attrName>
                                        </p:attrNameLst>
                                      </p:cBhvr>
                                      <p:to>
                                        <p:strVal val="visible"/>
                                      </p:to>
                                    </p:set>
                                    <p:animEffect transition="in" filter="fade">
                                      <p:cBhvr>
                                        <p:cTn id="52" dur="500"/>
                                        <p:tgtEl>
                                          <p:spTgt spid="1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4"/>
                                        </p:tgtEl>
                                        <p:attrNameLst>
                                          <p:attrName>style.visibility</p:attrName>
                                        </p:attrNameLst>
                                      </p:cBhvr>
                                      <p:to>
                                        <p:strVal val="visible"/>
                                      </p:to>
                                    </p:set>
                                    <p:animEffect transition="in" filter="wipe(up)">
                                      <p:cBhvr>
                                        <p:cTn id="6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34" grpId="0" animBg="1"/>
      <p:bldP spid="136" grpId="0" animBg="1"/>
      <p:bldP spid="194" grpId="0" animBg="1"/>
      <p:bldP spid="1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Handling the difficult case</a:t>
            </a:r>
            <a:endParaRPr lang="en-US" sz="3600"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grpSp>
        <p:nvGrpSpPr>
          <p:cNvPr id="8" name="Group 7"/>
          <p:cNvGrpSpPr/>
          <p:nvPr/>
        </p:nvGrpSpPr>
        <p:grpSpPr>
          <a:xfrm>
            <a:off x="2415116" y="2362200"/>
            <a:ext cx="3299884" cy="2590800"/>
            <a:chOff x="1272116" y="2286000"/>
            <a:chExt cx="3299884" cy="2590800"/>
          </a:xfrm>
        </p:grpSpPr>
        <p:grpSp>
          <p:nvGrpSpPr>
            <p:cNvPr id="81" name="Group 80"/>
            <p:cNvGrpSpPr/>
            <p:nvPr/>
          </p:nvGrpSpPr>
          <p:grpSpPr>
            <a:xfrm>
              <a:off x="1272116" y="2286000"/>
              <a:ext cx="3147484" cy="2590800"/>
              <a:chOff x="738716" y="2286000"/>
              <a:chExt cx="3147484" cy="2590800"/>
            </a:xfrm>
          </p:grpSpPr>
          <p:grpSp>
            <p:nvGrpSpPr>
              <p:cNvPr id="82" name="Group 81"/>
              <p:cNvGrpSpPr/>
              <p:nvPr/>
            </p:nvGrpSpPr>
            <p:grpSpPr>
              <a:xfrm>
                <a:off x="1524000" y="2286000"/>
                <a:ext cx="1833208" cy="1867547"/>
                <a:chOff x="1671992" y="1295400"/>
                <a:chExt cx="1833208" cy="1867547"/>
              </a:xfrm>
            </p:grpSpPr>
            <p:cxnSp>
              <p:nvCxnSpPr>
                <p:cNvPr id="97" name="Straight Arrow Connector 96"/>
                <p:cNvCxnSpPr>
                  <a:endCxn id="10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671992" y="29511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819396" y="4038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Oval 8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p:cNvGrpSpPr/>
              <p:nvPr/>
            </p:nvGrpSpPr>
            <p:grpSpPr>
              <a:xfrm>
                <a:off x="1500716" y="2526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88" name="Group 87"/>
              <p:cNvGrpSpPr/>
              <p:nvPr/>
            </p:nvGrpSpPr>
            <p:grpSpPr>
              <a:xfrm>
                <a:off x="738716" y="3212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04" name="Isosceles Triangle 103"/>
            <p:cNvSpPr/>
            <p:nvPr/>
          </p:nvSpPr>
          <p:spPr>
            <a:xfrm>
              <a:off x="3957706"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 name="Group 4"/>
          <p:cNvGrpSpPr/>
          <p:nvPr/>
        </p:nvGrpSpPr>
        <p:grpSpPr>
          <a:xfrm>
            <a:off x="5562600" y="2602468"/>
            <a:ext cx="885638" cy="750332"/>
            <a:chOff x="5562600" y="2602468"/>
            <a:chExt cx="885638" cy="750332"/>
          </a:xfrm>
        </p:grpSpPr>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834822" y="3352800"/>
            <a:ext cx="508578" cy="197604"/>
            <a:chOff x="3581400" y="3657600"/>
            <a:chExt cx="508578" cy="197604"/>
          </a:xfrm>
        </p:grpSpPr>
        <p:cxnSp>
          <p:nvCxnSpPr>
            <p:cNvPr id="38" name="Straight Connector 37"/>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153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Handling the difficult case</a:t>
            </a:r>
            <a:endParaRPr lang="en-US" sz="3600"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244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177116" y="2602468"/>
            <a:ext cx="1489227" cy="1738903"/>
            <a:chOff x="3177116" y="2602468"/>
            <a:chExt cx="1489227" cy="1738903"/>
          </a:xfrm>
        </p:grpSpPr>
        <p:cxnSp>
          <p:nvCxnSpPr>
            <p:cNvPr id="97" name="Straight Arrow Connector 96"/>
            <p:cNvCxnSpPr>
              <a:endCxn id="100" idx="7"/>
            </p:cNvCxnSpPr>
            <p:nvPr/>
          </p:nvCxnSpPr>
          <p:spPr>
            <a:xfrm flipH="1">
              <a:off x="3464326" y="34742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899844" y="33528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4155456" y="35504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495796" y="41148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7" name="Group 86"/>
            <p:cNvGrpSpPr/>
            <p:nvPr/>
          </p:nvGrpSpPr>
          <p:grpSpPr>
            <a:xfrm>
              <a:off x="3177116" y="26024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smtClean="0"/>
                  <a:t>p</a:t>
                </a:r>
                <a:endParaRPr lang="en-US" b="1" dirty="0"/>
              </a:p>
            </p:txBody>
          </p:sp>
        </p:grpSp>
        <p:grpSp>
          <p:nvGrpSpPr>
            <p:cNvPr id="40" name="Group 39"/>
            <p:cNvGrpSpPr/>
            <p:nvPr/>
          </p:nvGrpSpPr>
          <p:grpSpPr>
            <a:xfrm>
              <a:off x="3834822" y="3352800"/>
              <a:ext cx="508578" cy="197604"/>
              <a:chOff x="3581400" y="3657600"/>
              <a:chExt cx="508578" cy="197604"/>
            </a:xfrm>
          </p:grpSpPr>
          <p:cxnSp>
            <p:nvCxnSpPr>
              <p:cNvPr id="41" name="Straight Connector 40"/>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390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Red</a:t>
            </a:r>
            <a:r>
              <a:rPr lang="en-US" dirty="0" smtClean="0"/>
              <a:t> </a:t>
            </a:r>
            <a:r>
              <a:rPr lang="en-US" b="1" dirty="0" smtClean="0"/>
              <a:t>Black</a:t>
            </a:r>
            <a:r>
              <a:rPr lang="en-US" dirty="0" smtClean="0"/>
              <a:t> Tree</a:t>
            </a:r>
            <a:endParaRPr lang="en-US" dirty="0"/>
          </a:p>
        </p:txBody>
      </p:sp>
      <p:sp>
        <p:nvSpPr>
          <p:cNvPr id="3" name="Content Placeholder 2"/>
          <p:cNvSpPr>
            <a:spLocks noGrp="1"/>
          </p:cNvSpPr>
          <p:nvPr>
            <p:ph idx="1"/>
          </p:nvPr>
        </p:nvSpPr>
        <p:spPr/>
        <p:txBody>
          <a:bodyPr/>
          <a:lstStyle/>
          <a:p>
            <a:pPr marL="0" indent="0">
              <a:buNone/>
            </a:pPr>
            <a:r>
              <a:rPr lang="en-US" sz="2000" b="1" dirty="0" smtClean="0">
                <a:solidFill>
                  <a:srgbClr val="C00000"/>
                </a:solidFill>
              </a:rPr>
              <a:t>Red</a:t>
            </a:r>
            <a:r>
              <a:rPr lang="en-US" sz="2000" dirty="0" smtClean="0"/>
              <a:t> </a:t>
            </a:r>
            <a:r>
              <a:rPr lang="en-US" sz="2000" b="1" dirty="0" smtClean="0"/>
              <a:t>Black</a:t>
            </a:r>
            <a:r>
              <a:rPr lang="en-US" sz="2000" dirty="0" smtClean="0"/>
              <a:t> tree:  </a:t>
            </a:r>
          </a:p>
          <a:p>
            <a:pPr marL="0" indent="0">
              <a:buNone/>
            </a:pPr>
            <a:r>
              <a:rPr lang="en-US" sz="2000" dirty="0" smtClean="0"/>
              <a:t>a </a:t>
            </a:r>
            <a:r>
              <a:rPr lang="en-US" sz="2000" b="1" dirty="0" smtClean="0">
                <a:solidFill>
                  <a:srgbClr val="00B050"/>
                </a:solidFill>
              </a:rPr>
              <a:t>full</a:t>
            </a:r>
            <a:r>
              <a:rPr lang="en-US" sz="2000" dirty="0" smtClean="0"/>
              <a:t> binary search tree</a:t>
            </a:r>
          </a:p>
          <a:p>
            <a:pPr marL="0" indent="0">
              <a:buNone/>
            </a:pPr>
            <a:r>
              <a:rPr lang="en-US" sz="2000" dirty="0"/>
              <a:t>and satisfying the following properties.</a:t>
            </a:r>
          </a:p>
          <a:p>
            <a:pPr marL="0" indent="0">
              <a:buNone/>
            </a:pPr>
            <a:endParaRPr lang="en-US" sz="2000" dirty="0" smtClean="0"/>
          </a:p>
          <a:p>
            <a:r>
              <a:rPr lang="en-US" sz="2000" dirty="0" smtClean="0"/>
              <a:t>Each node is colored </a:t>
            </a:r>
            <a:r>
              <a:rPr lang="en-US" sz="2000" b="1" dirty="0" smtClean="0">
                <a:solidFill>
                  <a:srgbClr val="FF0000"/>
                </a:solidFill>
              </a:rPr>
              <a:t>red</a:t>
            </a:r>
            <a:r>
              <a:rPr lang="en-US" sz="2000" dirty="0" smtClean="0"/>
              <a:t> or </a:t>
            </a:r>
            <a:r>
              <a:rPr lang="en-US" sz="2000" b="1" dirty="0" smtClean="0"/>
              <a:t>black.</a:t>
            </a:r>
          </a:p>
          <a:p>
            <a:endParaRPr lang="en-US" sz="2000" dirty="0" smtClean="0"/>
          </a:p>
          <a:p>
            <a:r>
              <a:rPr lang="en-US" sz="2000" dirty="0" smtClean="0"/>
              <a:t>Each leaf is colored </a:t>
            </a:r>
            <a:r>
              <a:rPr lang="en-US" sz="2000" b="1" dirty="0" smtClean="0"/>
              <a:t>black </a:t>
            </a:r>
            <a:r>
              <a:rPr lang="en-US" sz="2000" dirty="0" smtClean="0"/>
              <a:t>and so is the root.</a:t>
            </a:r>
          </a:p>
          <a:p>
            <a:endParaRPr lang="en-US" sz="2000" dirty="0" smtClean="0"/>
          </a:p>
          <a:p>
            <a:r>
              <a:rPr lang="en-US" sz="2000" dirty="0" smtClean="0"/>
              <a:t>Every </a:t>
            </a:r>
            <a:r>
              <a:rPr lang="en-US" sz="2000" b="1" dirty="0" smtClean="0">
                <a:solidFill>
                  <a:srgbClr val="FF0000"/>
                </a:solidFill>
              </a:rPr>
              <a:t>red </a:t>
            </a:r>
            <a:r>
              <a:rPr lang="en-US" sz="2000" dirty="0" smtClean="0"/>
              <a:t>node will have both its children </a:t>
            </a:r>
            <a:r>
              <a:rPr lang="en-US" sz="2000" b="1" dirty="0" smtClean="0"/>
              <a:t>black.</a:t>
            </a:r>
          </a:p>
          <a:p>
            <a:endParaRPr lang="en-US" sz="2000" dirty="0" smtClean="0"/>
          </a:p>
          <a:p>
            <a:r>
              <a:rPr lang="en-US" sz="2000" dirty="0"/>
              <a:t>No. of </a:t>
            </a:r>
            <a:r>
              <a:rPr lang="en-US" sz="2000" b="1" u="sng" dirty="0"/>
              <a:t>black</a:t>
            </a:r>
            <a:r>
              <a:rPr lang="en-US" sz="2000" u="sng" dirty="0"/>
              <a:t> nodes</a:t>
            </a:r>
            <a:r>
              <a:rPr lang="en-US" sz="2000" dirty="0"/>
              <a:t> on a path from root to each leaf node is same.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TextBox 4"/>
          <p:cNvSpPr txBox="1"/>
          <p:nvPr/>
        </p:nvSpPr>
        <p:spPr>
          <a:xfrm>
            <a:off x="2971800" y="1962090"/>
            <a:ext cx="3158365" cy="400110"/>
          </a:xfrm>
          <a:prstGeom prst="rect">
            <a:avLst/>
          </a:prstGeom>
          <a:noFill/>
        </p:spPr>
        <p:txBody>
          <a:bodyPr wrap="none" rtlCol="0">
            <a:spAutoFit/>
          </a:bodyPr>
          <a:lstStyle/>
          <a:p>
            <a:r>
              <a:rPr lang="en-US" sz="2000" dirty="0"/>
              <a:t>with each leaf as a </a:t>
            </a:r>
            <a:r>
              <a:rPr lang="en-US" sz="2000" b="1" dirty="0"/>
              <a:t>null</a:t>
            </a:r>
            <a:r>
              <a:rPr lang="en-US" sz="2000" dirty="0"/>
              <a:t> node</a:t>
            </a:r>
            <a:endParaRPr lang="en-IN" sz="2000" dirty="0"/>
          </a:p>
        </p:txBody>
      </p:sp>
      <p:sp>
        <p:nvSpPr>
          <p:cNvPr id="6" name="Rounded Rectangle 5"/>
          <p:cNvSpPr/>
          <p:nvPr/>
        </p:nvSpPr>
        <p:spPr>
          <a:xfrm>
            <a:off x="838200" y="5257800"/>
            <a:ext cx="5334000" cy="45720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7030A0"/>
              </a:solidFill>
            </a:endParaRPr>
          </a:p>
        </p:txBody>
      </p:sp>
      <p:grpSp>
        <p:nvGrpSpPr>
          <p:cNvPr id="7" name="Group 6"/>
          <p:cNvGrpSpPr/>
          <p:nvPr/>
        </p:nvGrpSpPr>
        <p:grpSpPr>
          <a:xfrm>
            <a:off x="5181600" y="5715000"/>
            <a:ext cx="2209800" cy="609600"/>
            <a:chOff x="5181600" y="4953000"/>
            <a:chExt cx="2209800" cy="609600"/>
          </a:xfrm>
        </p:grpSpPr>
        <p:sp>
          <p:nvSpPr>
            <p:cNvPr id="8" name="TextBox 7"/>
            <p:cNvSpPr txBox="1"/>
            <p:nvPr/>
          </p:nvSpPr>
          <p:spPr>
            <a:xfrm>
              <a:off x="5929910" y="5162490"/>
              <a:ext cx="1461490" cy="400110"/>
            </a:xfrm>
            <a:prstGeom prst="rect">
              <a:avLst/>
            </a:prstGeom>
            <a:solidFill>
              <a:schemeClr val="accent1">
                <a:lumMod val="20000"/>
                <a:lumOff val="80000"/>
              </a:schemeClr>
            </a:solidFill>
            <a:ln>
              <a:solidFill>
                <a:schemeClr val="tx1"/>
              </a:solidFill>
            </a:ln>
          </p:spPr>
          <p:txBody>
            <a:bodyPr wrap="none" rtlCol="0">
              <a:spAutoFit/>
            </a:bodyPr>
            <a:lstStyle/>
            <a:p>
              <a:r>
                <a:rPr lang="en-US" sz="2000" b="1" dirty="0"/>
                <a:t>black</a:t>
              </a:r>
              <a:r>
                <a:rPr lang="en-US" sz="2000" dirty="0"/>
                <a:t> </a:t>
              </a:r>
              <a:r>
                <a:rPr lang="en-US" sz="2000" dirty="0" smtClean="0"/>
                <a:t>height</a:t>
              </a:r>
              <a:endParaRPr lang="en-IN" sz="2000" dirty="0"/>
            </a:p>
          </p:txBody>
        </p:sp>
        <p:cxnSp>
          <p:nvCxnSpPr>
            <p:cNvPr id="9" name="Straight Connector 8"/>
            <p:cNvCxnSpPr/>
            <p:nvPr/>
          </p:nvCxnSpPr>
          <p:spPr>
            <a:xfrm>
              <a:off x="5181600" y="4953000"/>
              <a:ext cx="748310" cy="514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735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ircle(in)">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Handling the difficult case</a:t>
            </a:r>
            <a:endParaRPr lang="en-US" sz="3600"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2415116" y="32882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244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619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44444E-6 -4.44444E-6 L 0.05973 -0.10069 " pathEditMode="relative" rAng="0" ptsTypes="AA">
                                      <p:cBhvr>
                                        <p:cTn id="6" dur="2000" fill="hold"/>
                                        <p:tgtEl>
                                          <p:spTgt spid="6"/>
                                        </p:tgtEl>
                                        <p:attrNameLst>
                                          <p:attrName>ppt_x</p:attrName>
                                          <p:attrName>ppt_y</p:attrName>
                                        </p:attrNameLst>
                                      </p:cBhvr>
                                      <p:rCtr x="2986" y="-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Handling the difficult case</a:t>
            </a:r>
            <a:endParaRPr lang="en-US" sz="3600" b="1" dirty="0"/>
          </a:p>
        </p:txBody>
      </p:sp>
      <p:sp>
        <p:nvSpPr>
          <p:cNvPr id="3" name="Content Placeholder 2"/>
          <p:cNvSpPr>
            <a:spLocks noGrp="1"/>
          </p:cNvSpPr>
          <p:nvPr>
            <p:ph idx="1"/>
          </p:nvPr>
        </p:nvSpPr>
        <p:spPr/>
        <p:txBody>
          <a:bodyPr/>
          <a:lstStyle/>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29718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244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730502" y="17642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nvGrpSpPr>
          <p:cNvPr id="7" name="Group 6"/>
          <p:cNvGrpSpPr/>
          <p:nvPr/>
        </p:nvGrpSpPr>
        <p:grpSpPr>
          <a:xfrm>
            <a:off x="1066800" y="3352800"/>
            <a:ext cx="5486400" cy="3124200"/>
            <a:chOff x="1066800" y="3352800"/>
            <a:chExt cx="5486400" cy="3124200"/>
          </a:xfrm>
          <a:solidFill>
            <a:schemeClr val="accent2">
              <a:lumMod val="20000"/>
              <a:lumOff val="80000"/>
            </a:schemeClr>
          </a:solidFill>
        </p:grpSpPr>
        <p:sp>
          <p:nvSpPr>
            <p:cNvPr id="31" name="Line Callout 1 30"/>
            <p:cNvSpPr/>
            <p:nvPr/>
          </p:nvSpPr>
          <p:spPr>
            <a:xfrm>
              <a:off x="1066800" y="5257800"/>
              <a:ext cx="5486400" cy="1219200"/>
            </a:xfrm>
            <a:prstGeom prst="borderCallout1">
              <a:avLst>
                <a:gd name="adj1" fmla="val -1272"/>
                <a:gd name="adj2" fmla="val 18608"/>
                <a:gd name="adj3" fmla="val -117556"/>
                <a:gd name="adj4" fmla="val 41418"/>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 some students had noticed after the class that the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will </a:t>
              </a:r>
              <a:r>
                <a:rPr lang="en-US" sz="1400" dirty="0" smtClean="0">
                  <a:solidFill>
                    <a:schemeClr val="tx1"/>
                  </a:solidFill>
                </a:rPr>
                <a:t>actually be just a leaf node in the beginning. But we are not showing it explicitly here. This is because we are depicting the most general case. During the algorithm, we might shift the height imbalance upwards and in that case the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a:t>
              </a:r>
              <a:r>
                <a:rPr lang="en-US" sz="1400" dirty="0" smtClean="0">
                  <a:solidFill>
                    <a:schemeClr val="tx1"/>
                  </a:solidFill>
                </a:rPr>
                <a:t>might not be a leaf node. </a:t>
              </a:r>
              <a:endParaRPr lang="en-US" sz="1400" dirty="0">
                <a:solidFill>
                  <a:schemeClr val="tx1"/>
                </a:solidFill>
              </a:endParaRPr>
            </a:p>
          </p:txBody>
        </p:sp>
        <p:sp>
          <p:nvSpPr>
            <p:cNvPr id="40" name="Left Brace 39"/>
            <p:cNvSpPr/>
            <p:nvPr/>
          </p:nvSpPr>
          <p:spPr>
            <a:xfrm>
              <a:off x="3329516" y="3352800"/>
              <a:ext cx="175684" cy="914400"/>
            </a:xfrm>
            <a:prstGeom prst="leftBrace">
              <a:avLst/>
            </a:prstGeom>
            <a:grp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Down Ribbon 7"/>
          <p:cNvSpPr/>
          <p:nvPr/>
        </p:nvSpPr>
        <p:spPr>
          <a:xfrm>
            <a:off x="0" y="1523999"/>
            <a:ext cx="2971800" cy="2019947"/>
          </a:xfrm>
          <a:prstGeom prst="ribbon">
            <a:avLst>
              <a:gd name="adj1" fmla="val 16667"/>
              <a:gd name="adj2" fmla="val 7425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Notice that the number of  black nodes to each leaf node in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has become </a:t>
            </a:r>
            <a:r>
              <a:rPr lang="en-US" sz="1400" b="1" dirty="0" smtClean="0">
                <a:solidFill>
                  <a:schemeClr val="tx1"/>
                </a:solidFill>
              </a:rPr>
              <a:t>one</a:t>
            </a:r>
            <a:r>
              <a:rPr lang="en-US" sz="1400" dirty="0" smtClean="0">
                <a:solidFill>
                  <a:schemeClr val="tx1"/>
                </a:solidFill>
              </a:rPr>
              <a:t> less than  leaf nodes in other trees. We need an algorithm to remove this </a:t>
            </a:r>
            <a:r>
              <a:rPr lang="en-US" sz="1400" b="1" dirty="0" smtClean="0">
                <a:solidFill>
                  <a:schemeClr val="tx1"/>
                </a:solidFill>
              </a:rPr>
              <a:t>black-height imbalance</a:t>
            </a:r>
            <a:r>
              <a:rPr lang="en-US" sz="1400" dirty="0" smtClean="0">
                <a:solidFill>
                  <a:schemeClr val="tx1"/>
                </a:solidFill>
              </a:rPr>
              <a:t>. </a:t>
            </a:r>
            <a:endParaRPr lang="en-US" sz="1400" dirty="0">
              <a:solidFill>
                <a:schemeClr val="tx1"/>
              </a:solidFill>
            </a:endParaRPr>
          </a:p>
        </p:txBody>
      </p:sp>
      <mc:AlternateContent xmlns:mc="http://schemas.openxmlformats.org/markup-compatibility/2006" xmlns:a14="http://schemas.microsoft.com/office/drawing/2010/main">
        <mc:Choice Requires="a14">
          <p:sp>
            <p:nvSpPr>
              <p:cNvPr id="41" name="TextBox 40"/>
              <p:cNvSpPr txBox="1"/>
              <p:nvPr/>
            </p:nvSpPr>
            <p:spPr>
              <a:xfrm>
                <a:off x="3735449" y="3990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3735449" y="3990201"/>
                <a:ext cx="303151" cy="276999"/>
              </a:xfrm>
              <a:prstGeom prst="rect">
                <a:avLst/>
              </a:prstGeom>
              <a:blipFill rotWithShape="1">
                <a:blip r:embed="rId2"/>
                <a:stretch>
                  <a:fillRect r="-7692" b="-14894"/>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7310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the difficult </a:t>
            </a:r>
            <a:r>
              <a:rPr lang="en-US" sz="3600" b="1" dirty="0" smtClean="0"/>
              <a:t>case: </a:t>
            </a:r>
            <a:r>
              <a:rPr lang="en-US" sz="3600" b="1" dirty="0" smtClean="0">
                <a:solidFill>
                  <a:srgbClr val="7030A0"/>
                </a:solidFill>
              </a:rPr>
              <a:t>An overview</a:t>
            </a:r>
            <a:endParaRPr lang="en-US" sz="3600" dirty="0">
              <a:solidFill>
                <a:srgbClr val="7030A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sp>
        <p:nvSpPr>
          <p:cNvPr id="5" name="Rounded Rectangle 4"/>
          <p:cNvSpPr/>
          <p:nvPr/>
        </p:nvSpPr>
        <p:spPr>
          <a:xfrm>
            <a:off x="1066800" y="2743200"/>
            <a:ext cx="1752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t>
            </a:r>
            <a:r>
              <a:rPr lang="en-US" dirty="0" smtClean="0"/>
              <a:t> </a:t>
            </a:r>
            <a:r>
              <a:rPr lang="en-US" dirty="0" smtClean="0">
                <a:solidFill>
                  <a:schemeClr val="tx1"/>
                </a:solidFill>
              </a:rPr>
              <a:t>is</a:t>
            </a:r>
            <a:r>
              <a:rPr lang="en-US" dirty="0" smtClean="0"/>
              <a:t> </a:t>
            </a:r>
            <a:r>
              <a:rPr lang="en-US" b="1" dirty="0" smtClean="0">
                <a:solidFill>
                  <a:srgbClr val="C00000"/>
                </a:solidFill>
              </a:rPr>
              <a:t>red</a:t>
            </a:r>
            <a:endParaRPr lang="en-US" b="1" dirty="0">
              <a:solidFill>
                <a:srgbClr val="C00000"/>
              </a:solidFill>
            </a:endParaRPr>
          </a:p>
        </p:txBody>
      </p:sp>
      <p:sp>
        <p:nvSpPr>
          <p:cNvPr id="6" name="Rounded Rectangle 5"/>
          <p:cNvSpPr/>
          <p:nvPr/>
        </p:nvSpPr>
        <p:spPr>
          <a:xfrm>
            <a:off x="4419600" y="2743200"/>
            <a:ext cx="1752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t>
            </a:r>
            <a:r>
              <a:rPr lang="en-US" dirty="0" smtClean="0"/>
              <a:t> </a:t>
            </a:r>
            <a:r>
              <a:rPr lang="en-US" dirty="0" smtClean="0">
                <a:solidFill>
                  <a:schemeClr val="tx1"/>
                </a:solidFill>
              </a:rPr>
              <a:t>is</a:t>
            </a:r>
            <a:r>
              <a:rPr lang="en-US" dirty="0" smtClean="0"/>
              <a:t> </a:t>
            </a:r>
            <a:r>
              <a:rPr lang="en-US" b="1" dirty="0" smtClean="0">
                <a:solidFill>
                  <a:schemeClr val="tx1"/>
                </a:solidFill>
              </a:rPr>
              <a:t>black</a:t>
            </a:r>
            <a:endParaRPr lang="en-US" b="1" dirty="0">
              <a:solidFill>
                <a:schemeClr val="tx1"/>
              </a:solidFill>
            </a:endParaRPr>
          </a:p>
        </p:txBody>
      </p:sp>
      <p:cxnSp>
        <p:nvCxnSpPr>
          <p:cNvPr id="10" name="Straight Arrow Connector 9"/>
          <p:cNvCxnSpPr/>
          <p:nvPr/>
        </p:nvCxnSpPr>
        <p:spPr>
          <a:xfrm flipH="1">
            <a:off x="2667000" y="1752600"/>
            <a:ext cx="10668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33800" y="1752600"/>
            <a:ext cx="990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2895600" y="27432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p:cxnSp>
        <p:nvCxnSpPr>
          <p:cNvPr id="18" name="Straight Arrow Connector 17"/>
          <p:cNvCxnSpPr/>
          <p:nvPr/>
        </p:nvCxnSpPr>
        <p:spPr>
          <a:xfrm>
            <a:off x="4953000" y="3200400"/>
            <a:ext cx="11811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410200" y="3886200"/>
            <a:ext cx="2895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least one child of </a:t>
            </a:r>
            <a:r>
              <a:rPr lang="en-US" b="1" dirty="0" smtClean="0">
                <a:solidFill>
                  <a:schemeClr val="tx1"/>
                </a:solidFill>
              </a:rPr>
              <a:t>s</a:t>
            </a:r>
            <a:r>
              <a:rPr lang="en-US" dirty="0" smtClean="0"/>
              <a:t> </a:t>
            </a:r>
            <a:r>
              <a:rPr lang="en-US" dirty="0" smtClean="0">
                <a:solidFill>
                  <a:schemeClr val="tx1"/>
                </a:solidFill>
              </a:rPr>
              <a:t>is </a:t>
            </a:r>
            <a:r>
              <a:rPr lang="en-US" b="1" dirty="0" smtClean="0">
                <a:solidFill>
                  <a:srgbClr val="FF0000"/>
                </a:solidFill>
              </a:rPr>
              <a:t>red</a:t>
            </a:r>
            <a:endParaRPr lang="en-US" b="1" dirty="0">
              <a:solidFill>
                <a:srgbClr val="FF0000"/>
              </a:solidFill>
            </a:endParaRPr>
          </a:p>
        </p:txBody>
      </p:sp>
      <p:sp>
        <p:nvSpPr>
          <p:cNvPr id="21" name="Rounded Rectangle 20"/>
          <p:cNvSpPr/>
          <p:nvPr/>
        </p:nvSpPr>
        <p:spPr>
          <a:xfrm>
            <a:off x="2362200" y="3886200"/>
            <a:ext cx="25908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Both children of </a:t>
            </a:r>
            <a:r>
              <a:rPr lang="en-US" b="1" dirty="0" smtClean="0">
                <a:solidFill>
                  <a:schemeClr val="tx1"/>
                </a:solidFill>
              </a:rPr>
              <a:t>s</a:t>
            </a:r>
            <a:r>
              <a:rPr lang="en-US" dirty="0" smtClean="0"/>
              <a:t> </a:t>
            </a:r>
            <a:r>
              <a:rPr lang="en-US" sz="1600" dirty="0" smtClean="0">
                <a:solidFill>
                  <a:schemeClr val="tx1"/>
                </a:solidFill>
              </a:rPr>
              <a:t>are </a:t>
            </a:r>
            <a:r>
              <a:rPr lang="en-US" b="1" dirty="0" smtClean="0">
                <a:solidFill>
                  <a:schemeClr val="tx1"/>
                </a:solidFill>
              </a:rPr>
              <a:t>black</a:t>
            </a:r>
            <a:endParaRPr lang="en-US" b="1" dirty="0">
              <a:solidFill>
                <a:srgbClr val="FF0000"/>
              </a:solidFill>
            </a:endParaRPr>
          </a:p>
        </p:txBody>
      </p:sp>
      <p:cxnSp>
        <p:nvCxnSpPr>
          <p:cNvPr id="22" name="Straight Arrow Connector 21"/>
          <p:cNvCxnSpPr/>
          <p:nvPr/>
        </p:nvCxnSpPr>
        <p:spPr>
          <a:xfrm flipH="1">
            <a:off x="3657600" y="3200400"/>
            <a:ext cx="12954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400800" y="4343400"/>
            <a:ext cx="11811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029200" y="4343400"/>
            <a:ext cx="12954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191000" y="5038493"/>
            <a:ext cx="1409700" cy="4341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a:t>
            </a:r>
            <a:r>
              <a:rPr lang="en-US" sz="1600" b="1" dirty="0" smtClean="0">
                <a:solidFill>
                  <a:schemeClr val="tx1"/>
                </a:solidFill>
              </a:rPr>
              <a:t>ight</a:t>
            </a:r>
            <a:r>
              <a:rPr lang="en-US" b="1" dirty="0" smtClean="0">
                <a:solidFill>
                  <a:schemeClr val="tx1"/>
                </a:solidFill>
              </a:rPr>
              <a:t>(s)</a:t>
            </a:r>
            <a:r>
              <a:rPr lang="en-US" dirty="0" smtClean="0"/>
              <a:t> </a:t>
            </a:r>
            <a:r>
              <a:rPr lang="en-US" sz="1600" dirty="0" smtClean="0">
                <a:solidFill>
                  <a:schemeClr val="tx1"/>
                </a:solidFill>
              </a:rPr>
              <a:t>is</a:t>
            </a:r>
            <a:r>
              <a:rPr lang="en-US" dirty="0" smtClean="0"/>
              <a:t> </a:t>
            </a:r>
            <a:r>
              <a:rPr lang="en-US" b="1" dirty="0" smtClean="0">
                <a:solidFill>
                  <a:srgbClr val="C00000"/>
                </a:solidFill>
              </a:rPr>
              <a:t>red</a:t>
            </a:r>
            <a:endParaRPr lang="en-US" b="1" dirty="0">
              <a:solidFill>
                <a:srgbClr val="C00000"/>
              </a:solidFill>
            </a:endParaRPr>
          </a:p>
        </p:txBody>
      </p:sp>
      <p:sp>
        <p:nvSpPr>
          <p:cNvPr id="31" name="Rounded Rectangle 30"/>
          <p:cNvSpPr/>
          <p:nvPr/>
        </p:nvSpPr>
        <p:spPr>
          <a:xfrm>
            <a:off x="6705600" y="5029200"/>
            <a:ext cx="19050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left(s)</a:t>
            </a:r>
            <a:r>
              <a:rPr lang="en-US" sz="1600" dirty="0" smtClean="0"/>
              <a:t> </a:t>
            </a:r>
            <a:r>
              <a:rPr lang="en-US" sz="1600" dirty="0" smtClean="0">
                <a:solidFill>
                  <a:schemeClr val="tx1"/>
                </a:solidFill>
              </a:rPr>
              <a:t>is</a:t>
            </a:r>
            <a:r>
              <a:rPr lang="en-US" sz="1600" dirty="0" smtClean="0"/>
              <a:t> </a:t>
            </a:r>
            <a:r>
              <a:rPr lang="en-US" sz="1600" b="1" dirty="0" smtClean="0">
                <a:solidFill>
                  <a:srgbClr val="C00000"/>
                </a:solidFill>
              </a:rPr>
              <a:t>red </a:t>
            </a:r>
            <a:r>
              <a:rPr lang="en-US" sz="1600" dirty="0" smtClean="0">
                <a:solidFill>
                  <a:schemeClr val="tx1"/>
                </a:solidFill>
              </a:rPr>
              <a:t>and </a:t>
            </a:r>
            <a:r>
              <a:rPr lang="en-US" sz="1600" b="1" dirty="0" smtClean="0">
                <a:solidFill>
                  <a:schemeClr val="tx1"/>
                </a:solidFill>
              </a:rPr>
              <a:t>right(s) </a:t>
            </a:r>
            <a:r>
              <a:rPr lang="en-US" sz="1600" dirty="0" smtClean="0">
                <a:solidFill>
                  <a:schemeClr val="tx1"/>
                </a:solidFill>
              </a:rPr>
              <a:t>is</a:t>
            </a:r>
            <a:r>
              <a:rPr lang="en-US" sz="1600" b="1" dirty="0" smtClean="0">
                <a:solidFill>
                  <a:schemeClr val="tx1"/>
                </a:solidFill>
              </a:rPr>
              <a:t> black</a:t>
            </a:r>
            <a:endParaRPr lang="en-US" sz="1600" b="1" dirty="0">
              <a:solidFill>
                <a:schemeClr val="tx1"/>
              </a:solidFill>
            </a:endParaRPr>
          </a:p>
        </p:txBody>
      </p:sp>
      <p:sp>
        <p:nvSpPr>
          <p:cNvPr id="32" name="Right Arrow 31"/>
          <p:cNvSpPr/>
          <p:nvPr/>
        </p:nvSpPr>
        <p:spPr>
          <a:xfrm flipH="1">
            <a:off x="5619750" y="5029200"/>
            <a:ext cx="1085850" cy="5334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reduction</a:t>
            </a:r>
            <a:endParaRPr lang="en-US" sz="1400" dirty="0"/>
          </a:p>
        </p:txBody>
      </p:sp>
      <p:grpSp>
        <p:nvGrpSpPr>
          <p:cNvPr id="40" name="Group 39"/>
          <p:cNvGrpSpPr/>
          <p:nvPr/>
        </p:nvGrpSpPr>
        <p:grpSpPr>
          <a:xfrm>
            <a:off x="762000" y="4343400"/>
            <a:ext cx="3962400" cy="1828800"/>
            <a:chOff x="762000" y="4343400"/>
            <a:chExt cx="3962400" cy="1828800"/>
          </a:xfrm>
        </p:grpSpPr>
        <p:sp>
          <p:nvSpPr>
            <p:cNvPr id="33" name="Rectangle 32"/>
            <p:cNvSpPr/>
            <p:nvPr/>
          </p:nvSpPr>
          <p:spPr>
            <a:xfrm>
              <a:off x="762000" y="5257800"/>
              <a:ext cx="21336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Eventually we need to handle these two cases only</a:t>
              </a:r>
              <a:endParaRPr lang="en-US" dirty="0">
                <a:solidFill>
                  <a:schemeClr val="tx1"/>
                </a:solidFill>
              </a:endParaRPr>
            </a:p>
          </p:txBody>
        </p:sp>
        <p:cxnSp>
          <p:nvCxnSpPr>
            <p:cNvPr id="35" name="Straight Arrow Connector 34"/>
            <p:cNvCxnSpPr/>
            <p:nvPr/>
          </p:nvCxnSpPr>
          <p:spPr>
            <a:xfrm flipV="1">
              <a:off x="2667000" y="4343400"/>
              <a:ext cx="960216" cy="9121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95600" y="5486400"/>
              <a:ext cx="18288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1" name="Rounded Rectangle 40"/>
          <p:cNvSpPr/>
          <p:nvPr/>
        </p:nvSpPr>
        <p:spPr>
          <a:xfrm>
            <a:off x="3048000" y="1295400"/>
            <a:ext cx="1752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Color of</a:t>
            </a:r>
            <a:r>
              <a:rPr lang="en-US" dirty="0" smtClean="0"/>
              <a:t> </a:t>
            </a:r>
            <a:r>
              <a:rPr lang="en-US" b="1" dirty="0" smtClean="0">
                <a:solidFill>
                  <a:schemeClr val="tx1"/>
                </a:solidFill>
              </a:rPr>
              <a:t>s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9712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mph" presetSubtype="0" fill="hold" grpId="1" nodeType="clickEffect">
                                  <p:stCondLst>
                                    <p:cond delay="0"/>
                                  </p:stCondLst>
                                  <p:childTnLst>
                                    <p:animClr clrSpc="hsl" dir="cw">
                                      <p:cBhvr override="childStyle">
                                        <p:cTn id="31" dur="500" fill="hold"/>
                                        <p:tgtEl>
                                          <p:spTgt spid="41"/>
                                        </p:tgtEl>
                                        <p:attrNameLst>
                                          <p:attrName>style.color</p:attrName>
                                        </p:attrNameLst>
                                      </p:cBhvr>
                                      <p:by>
                                        <p:hsl h="7200000" s="0" l="0"/>
                                      </p:by>
                                    </p:animClr>
                                    <p:animClr clrSpc="hsl" dir="cw">
                                      <p:cBhvr>
                                        <p:cTn id="32" dur="500" fill="hold"/>
                                        <p:tgtEl>
                                          <p:spTgt spid="41"/>
                                        </p:tgtEl>
                                        <p:attrNameLst>
                                          <p:attrName>fillcolor</p:attrName>
                                        </p:attrNameLst>
                                      </p:cBhvr>
                                      <p:by>
                                        <p:hsl h="7200000" s="0" l="0"/>
                                      </p:by>
                                    </p:animClr>
                                    <p:animClr clrSpc="hsl" dir="cw">
                                      <p:cBhvr>
                                        <p:cTn id="33" dur="500" fill="hold"/>
                                        <p:tgtEl>
                                          <p:spTgt spid="41"/>
                                        </p:tgtEl>
                                        <p:attrNameLst>
                                          <p:attrName>stroke.color</p:attrName>
                                        </p:attrNameLst>
                                      </p:cBhvr>
                                      <p:by>
                                        <p:hsl h="7200000" s="0" l="0"/>
                                      </p:by>
                                    </p:animClr>
                                    <p:set>
                                      <p:cBhvr>
                                        <p:cTn id="34" dur="500" fill="hold"/>
                                        <p:tgtEl>
                                          <p:spTgt spid="41"/>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mph" presetSubtype="0" fill="hold" grpId="1" nodeType="clickEffect">
                                  <p:stCondLst>
                                    <p:cond delay="0"/>
                                  </p:stCondLst>
                                  <p:childTnLst>
                                    <p:animClr clrSpc="hsl" dir="cw">
                                      <p:cBhvr override="childStyle">
                                        <p:cTn id="43" dur="500" fill="hold"/>
                                        <p:tgtEl>
                                          <p:spTgt spid="5"/>
                                        </p:tgtEl>
                                        <p:attrNameLst>
                                          <p:attrName>style.color</p:attrName>
                                        </p:attrNameLst>
                                      </p:cBhvr>
                                      <p:by>
                                        <p:hsl h="7200000" s="0" l="0"/>
                                      </p:by>
                                    </p:animClr>
                                    <p:animClr clrSpc="hsl" dir="cw">
                                      <p:cBhvr>
                                        <p:cTn id="44" dur="500" fill="hold"/>
                                        <p:tgtEl>
                                          <p:spTgt spid="5"/>
                                        </p:tgtEl>
                                        <p:attrNameLst>
                                          <p:attrName>fillcolor</p:attrName>
                                        </p:attrNameLst>
                                      </p:cBhvr>
                                      <p:by>
                                        <p:hsl h="7200000" s="0" l="0"/>
                                      </p:by>
                                    </p:animClr>
                                    <p:animClr clrSpc="hsl" dir="cw">
                                      <p:cBhvr>
                                        <p:cTn id="45" dur="500" fill="hold"/>
                                        <p:tgtEl>
                                          <p:spTgt spid="5"/>
                                        </p:tgtEl>
                                        <p:attrNameLst>
                                          <p:attrName>stroke.color</p:attrName>
                                        </p:attrNameLst>
                                      </p:cBhvr>
                                      <p:by>
                                        <p:hsl h="7200000" s="0" l="0"/>
                                      </p:by>
                                    </p:animClr>
                                    <p:set>
                                      <p:cBhvr>
                                        <p:cTn id="46" dur="500" fill="hold"/>
                                        <p:tgtEl>
                                          <p:spTgt spid="5"/>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up)">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mph" presetSubtype="0" fill="hold" grpId="1" nodeType="clickEffect">
                                  <p:stCondLst>
                                    <p:cond delay="0"/>
                                  </p:stCondLst>
                                  <p:childTnLst>
                                    <p:animClr clrSpc="hsl" dir="cw">
                                      <p:cBhvr override="childStyle">
                                        <p:cTn id="70" dur="500" fill="hold"/>
                                        <p:tgtEl>
                                          <p:spTgt spid="6"/>
                                        </p:tgtEl>
                                        <p:attrNameLst>
                                          <p:attrName>style.color</p:attrName>
                                        </p:attrNameLst>
                                      </p:cBhvr>
                                      <p:by>
                                        <p:hsl h="7200000" s="0" l="0"/>
                                      </p:by>
                                    </p:animClr>
                                    <p:animClr clrSpc="hsl" dir="cw">
                                      <p:cBhvr>
                                        <p:cTn id="71" dur="500" fill="hold"/>
                                        <p:tgtEl>
                                          <p:spTgt spid="6"/>
                                        </p:tgtEl>
                                        <p:attrNameLst>
                                          <p:attrName>fillcolor</p:attrName>
                                        </p:attrNameLst>
                                      </p:cBhvr>
                                      <p:by>
                                        <p:hsl h="7200000" s="0" l="0"/>
                                      </p:by>
                                    </p:animClr>
                                    <p:animClr clrSpc="hsl" dir="cw">
                                      <p:cBhvr>
                                        <p:cTn id="72" dur="500" fill="hold"/>
                                        <p:tgtEl>
                                          <p:spTgt spid="6"/>
                                        </p:tgtEl>
                                        <p:attrNameLst>
                                          <p:attrName>stroke.color</p:attrName>
                                        </p:attrNameLst>
                                      </p:cBhvr>
                                      <p:by>
                                        <p:hsl h="7200000" s="0" l="0"/>
                                      </p:by>
                                    </p:animClr>
                                    <p:set>
                                      <p:cBhvr>
                                        <p:cTn id="73" dur="500" fill="hold"/>
                                        <p:tgtEl>
                                          <p:spTgt spid="6"/>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up)">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up)">
                                      <p:cBhvr>
                                        <p:cTn id="88" dur="500"/>
                                        <p:tgtEl>
                                          <p:spTgt spid="2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mph" presetSubtype="0" fill="hold" grpId="1" nodeType="clickEffect">
                                  <p:stCondLst>
                                    <p:cond delay="0"/>
                                  </p:stCondLst>
                                  <p:childTnLst>
                                    <p:animClr clrSpc="hsl" dir="cw">
                                      <p:cBhvr override="childStyle">
                                        <p:cTn id="97" dur="500" fill="hold"/>
                                        <p:tgtEl>
                                          <p:spTgt spid="20"/>
                                        </p:tgtEl>
                                        <p:attrNameLst>
                                          <p:attrName>style.color</p:attrName>
                                        </p:attrNameLst>
                                      </p:cBhvr>
                                      <p:by>
                                        <p:hsl h="7200000" s="0" l="0"/>
                                      </p:by>
                                    </p:animClr>
                                    <p:animClr clrSpc="hsl" dir="cw">
                                      <p:cBhvr>
                                        <p:cTn id="98" dur="500" fill="hold"/>
                                        <p:tgtEl>
                                          <p:spTgt spid="20"/>
                                        </p:tgtEl>
                                        <p:attrNameLst>
                                          <p:attrName>fillcolor</p:attrName>
                                        </p:attrNameLst>
                                      </p:cBhvr>
                                      <p:by>
                                        <p:hsl h="7200000" s="0" l="0"/>
                                      </p:by>
                                    </p:animClr>
                                    <p:animClr clrSpc="hsl" dir="cw">
                                      <p:cBhvr>
                                        <p:cTn id="99" dur="500" fill="hold"/>
                                        <p:tgtEl>
                                          <p:spTgt spid="20"/>
                                        </p:tgtEl>
                                        <p:attrNameLst>
                                          <p:attrName>stroke.color</p:attrName>
                                        </p:attrNameLst>
                                      </p:cBhvr>
                                      <p:by>
                                        <p:hsl h="7200000" s="0" l="0"/>
                                      </p:by>
                                    </p:animClr>
                                    <p:set>
                                      <p:cBhvr>
                                        <p:cTn id="100" dur="500" fill="hold"/>
                                        <p:tgtEl>
                                          <p:spTgt spid="20"/>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wipe(left)">
                                      <p:cBhvr>
                                        <p:cTn id="105" dur="500"/>
                                        <p:tgtEl>
                                          <p:spTgt spid="32"/>
                                        </p:tgtEl>
                                      </p:cBhvr>
                                    </p:animEffect>
                                  </p:childTnLst>
                                </p:cTn>
                              </p:par>
                            </p:childTnLst>
                          </p:cTn>
                        </p:par>
                      </p:childTnLst>
                    </p:cTn>
                  </p:par>
                  <p:par>
                    <p:cTn id="106" fill="hold">
                      <p:stCondLst>
                        <p:cond delay="indefinite"/>
                      </p:stCondLst>
                      <p:childTnLst>
                        <p:par>
                          <p:cTn id="107" fill="hold">
                            <p:stCondLst>
                              <p:cond delay="0"/>
                            </p:stCondLst>
                            <p:childTnLst>
                              <p:par>
                                <p:cTn id="108" presetID="21" presetClass="emph" presetSubtype="0" fill="hold" grpId="1" nodeType="clickEffect">
                                  <p:stCondLst>
                                    <p:cond delay="0"/>
                                  </p:stCondLst>
                                  <p:childTnLst>
                                    <p:animClr clrSpc="hsl" dir="cw">
                                      <p:cBhvr override="childStyle">
                                        <p:cTn id="109" dur="500" fill="hold"/>
                                        <p:tgtEl>
                                          <p:spTgt spid="31"/>
                                        </p:tgtEl>
                                        <p:attrNameLst>
                                          <p:attrName>style.color</p:attrName>
                                        </p:attrNameLst>
                                      </p:cBhvr>
                                      <p:by>
                                        <p:hsl h="7200000" s="0" l="0"/>
                                      </p:by>
                                    </p:animClr>
                                    <p:animClr clrSpc="hsl" dir="cw">
                                      <p:cBhvr>
                                        <p:cTn id="110" dur="500" fill="hold"/>
                                        <p:tgtEl>
                                          <p:spTgt spid="31"/>
                                        </p:tgtEl>
                                        <p:attrNameLst>
                                          <p:attrName>fillcolor</p:attrName>
                                        </p:attrNameLst>
                                      </p:cBhvr>
                                      <p:by>
                                        <p:hsl h="7200000" s="0" l="0"/>
                                      </p:by>
                                    </p:animClr>
                                    <p:animClr clrSpc="hsl" dir="cw">
                                      <p:cBhvr>
                                        <p:cTn id="111" dur="500" fill="hold"/>
                                        <p:tgtEl>
                                          <p:spTgt spid="31"/>
                                        </p:tgtEl>
                                        <p:attrNameLst>
                                          <p:attrName>stroke.color</p:attrName>
                                        </p:attrNameLst>
                                      </p:cBhvr>
                                      <p:by>
                                        <p:hsl h="7200000" s="0" l="0"/>
                                      </p:by>
                                    </p:animClr>
                                    <p:set>
                                      <p:cBhvr>
                                        <p:cTn id="112" dur="500" fill="hold"/>
                                        <p:tgtEl>
                                          <p:spTgt spid="31"/>
                                        </p:tgtEl>
                                        <p:attrNameLst>
                                          <p:attrName>fill.type</p:attrName>
                                        </p:attrNameLst>
                                      </p:cBhvr>
                                      <p:to>
                                        <p:strVal val="solid"/>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right)">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17" grpId="0" animBg="1"/>
      <p:bldP spid="20" grpId="0" animBg="1"/>
      <p:bldP spid="20" grpId="1" animBg="1"/>
      <p:bldP spid="21" grpId="0" animBg="1"/>
      <p:bldP spid="30" grpId="0" animBg="1"/>
      <p:bldP spid="31" grpId="0" animBg="1"/>
      <p:bldP spid="31" grpId="1" animBg="1"/>
      <p:bldP spid="32" grpId="0" animBg="1"/>
      <p:bldP spid="41" grpId="0" animBg="1"/>
      <p:bldP spid="4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smtClean="0">
                <a:solidFill>
                  <a:srgbClr val="7030A0"/>
                </a:solidFill>
              </a:rPr>
              <a:t/>
            </a:r>
            <a:br>
              <a:rPr lang="en-US" sz="3600" b="1" dirty="0" smtClean="0">
                <a:solidFill>
                  <a:srgbClr val="7030A0"/>
                </a:solidFill>
              </a:rPr>
            </a:br>
            <a:r>
              <a:rPr lang="en-US" sz="3600" b="1" dirty="0" smtClean="0"/>
              <a:t>“s </a:t>
            </a:r>
            <a:r>
              <a:rPr lang="en-US" sz="3600" b="1" dirty="0"/>
              <a:t>is </a:t>
            </a:r>
            <a:r>
              <a:rPr lang="en-US" sz="3600" b="1" dirty="0">
                <a:solidFill>
                  <a:srgbClr val="FF0000"/>
                </a:solidFill>
              </a:rPr>
              <a:t>red</a:t>
            </a:r>
            <a:r>
              <a:rPr lang="en-US" sz="3600" b="1" dirty="0"/>
              <a:t>” </a:t>
            </a:r>
            <a:r>
              <a:rPr lang="en-US" sz="3600" b="1" dirty="0" smtClean="0"/>
              <a:t>             </a:t>
            </a:r>
            <a:r>
              <a:rPr lang="en-US" sz="3600" b="1" dirty="0" smtClean="0">
                <a:solidFill>
                  <a:srgbClr val="7030A0"/>
                </a:solidFill>
              </a:rPr>
              <a:t> </a:t>
            </a:r>
            <a:r>
              <a:rPr lang="en-US" sz="3600" b="1" dirty="0"/>
              <a:t>“s is black” </a:t>
            </a:r>
            <a:endParaRPr lang="en-US" sz="3600" dirty="0"/>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
        <p:nvSpPr>
          <p:cNvPr id="7" name="Right Arrow 6"/>
          <p:cNvSpPr/>
          <p:nvPr/>
        </p:nvSpPr>
        <p:spPr>
          <a:xfrm>
            <a:off x="3657600" y="2944368"/>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p:spTree>
    <p:extLst>
      <p:ext uri="{BB962C8B-B14F-4D97-AF65-F5344CB8AC3E}">
        <p14:creationId xmlns:p14="http://schemas.microsoft.com/office/powerpoint/2010/main" val="21490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 is </a:t>
            </a:r>
            <a:r>
              <a:rPr lang="en-US" sz="3200" b="1" dirty="0" smtClean="0">
                <a:solidFill>
                  <a:srgbClr val="FF0000"/>
                </a:solidFill>
              </a:rPr>
              <a:t>red</a:t>
            </a:r>
            <a:r>
              <a:rPr lang="en-US" sz="3200" b="1" dirty="0" smtClean="0"/>
              <a:t>”                  “s is black” </a:t>
            </a:r>
            <a:endParaRPr lang="en-US" sz="3200" b="1" dirty="0"/>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
        <p:nvSpPr>
          <p:cNvPr id="101" name="Oval 100"/>
          <p:cNvSpPr/>
          <p:nvPr/>
        </p:nvSpPr>
        <p:spPr>
          <a:xfrm>
            <a:off x="6043279" y="28026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sp>
        <p:nvSpPr>
          <p:cNvPr id="28" name="Right Arrow 2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mc:AlternateContent xmlns:mc="http://schemas.openxmlformats.org/markup-compatibility/2006" xmlns:a14="http://schemas.microsoft.com/office/drawing/2010/main">
        <mc:Choice Requires="a14">
          <p:sp>
            <p:nvSpPr>
              <p:cNvPr id="30" name="TextBox 29"/>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sp>
        <p:nvSpPr>
          <p:cNvPr id="3" name="Down Ribbon 2"/>
          <p:cNvSpPr/>
          <p:nvPr/>
        </p:nvSpPr>
        <p:spPr>
          <a:xfrm>
            <a:off x="609600" y="2855099"/>
            <a:ext cx="2587752" cy="1107301"/>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can we say about </a:t>
            </a:r>
            <a:r>
              <a:rPr lang="en-US" b="1" dirty="0" smtClean="0">
                <a:solidFill>
                  <a:schemeClr val="tx1"/>
                </a:solidFill>
              </a:rPr>
              <a:t>parent</a:t>
            </a:r>
            <a:r>
              <a:rPr lang="en-US" dirty="0" smtClean="0">
                <a:solidFill>
                  <a:schemeClr val="tx1"/>
                </a:solidFill>
              </a:rPr>
              <a:t> and </a:t>
            </a:r>
            <a:r>
              <a:rPr lang="en-US" b="1" dirty="0" smtClean="0">
                <a:solidFill>
                  <a:schemeClr val="tx1"/>
                </a:solidFill>
              </a:rPr>
              <a:t>children</a:t>
            </a:r>
            <a:r>
              <a:rPr lang="en-US" dirty="0" smtClean="0">
                <a:solidFill>
                  <a:schemeClr val="tx1"/>
                </a:solidFill>
              </a:rPr>
              <a:t> of </a:t>
            </a:r>
            <a:r>
              <a:rPr lang="en-US" b="1" dirty="0" smtClean="0">
                <a:solidFill>
                  <a:schemeClr val="tx1"/>
                </a:solidFill>
              </a:rPr>
              <a:t>s </a:t>
            </a:r>
            <a:r>
              <a:rPr lang="en-US" dirty="0" smtClean="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16315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 is </a:t>
            </a:r>
            <a:r>
              <a:rPr lang="en-US" sz="3200" b="1" dirty="0" smtClean="0">
                <a:solidFill>
                  <a:srgbClr val="FF0000"/>
                </a:solidFill>
              </a:rPr>
              <a:t>red</a:t>
            </a:r>
            <a:r>
              <a:rPr lang="en-US" sz="3200" b="1" dirty="0" smtClean="0"/>
              <a:t>”                  “s is black” </a:t>
            </a:r>
            <a:endParaRPr lang="en-US" sz="3200" b="1" dirty="0"/>
          </a:p>
        </p:txBody>
      </p:sp>
      <p:sp>
        <p:nvSpPr>
          <p:cNvPr id="7" name="Content Placeholder 6"/>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1032822" y="2597756"/>
            <a:ext cx="1952181" cy="1534450"/>
            <a:chOff x="1032822" y="2597756"/>
            <a:chExt cx="1952181" cy="1534450"/>
          </a:xfrm>
        </p:grpSpPr>
        <p:sp>
          <p:nvSpPr>
            <p:cNvPr id="66" name="Arc 65"/>
            <p:cNvSpPr/>
            <p:nvPr/>
          </p:nvSpPr>
          <p:spPr>
            <a:xfrm rot="16200000">
              <a:off x="1478530" y="2625733"/>
              <a:ext cx="1454074" cy="15588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rot="19024107">
              <a:off x="1032822" y="2597756"/>
              <a:ext cx="1036438" cy="307777"/>
            </a:xfrm>
            <a:prstGeom prst="rect">
              <a:avLst/>
            </a:prstGeom>
            <a:noFill/>
          </p:spPr>
          <p:txBody>
            <a:bodyPr wrap="none" rtlCol="0">
              <a:spAutoFit/>
            </a:bodyPr>
            <a:lstStyle/>
            <a:p>
              <a:r>
                <a:rPr lang="en-US" sz="1400" dirty="0"/>
                <a:t>s</a:t>
              </a:r>
              <a:r>
                <a:rPr lang="en-US" sz="1400" dirty="0" smtClean="0"/>
                <a:t>wap colors</a:t>
              </a:r>
              <a:endParaRPr lang="en-US" sz="1400" dirty="0"/>
            </a:p>
          </p:txBody>
        </p:sp>
      </p:grpSp>
      <p:sp>
        <p:nvSpPr>
          <p:cNvPr id="68" name="Right Arrow 6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mc:AlternateContent xmlns:mc="http://schemas.openxmlformats.org/markup-compatibility/2006" xmlns:a14="http://schemas.microsoft.com/office/drawing/2010/main">
        <mc:Choice Requires="a14">
          <p:sp>
            <p:nvSpPr>
              <p:cNvPr id="69" name="TextBox 68"/>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nvGrpSpPr>
          <p:cNvPr id="8" name="Group 7"/>
          <p:cNvGrpSpPr/>
          <p:nvPr/>
        </p:nvGrpSpPr>
        <p:grpSpPr>
          <a:xfrm>
            <a:off x="149102" y="1916668"/>
            <a:ext cx="3160954" cy="3188732"/>
            <a:chOff x="149102" y="1916668"/>
            <a:chExt cx="3160954" cy="3188732"/>
          </a:xfrm>
        </p:grpSpPr>
        <p:grpSp>
          <p:nvGrpSpPr>
            <p:cNvPr id="5" name="Group 4"/>
            <p:cNvGrpSpPr/>
            <p:nvPr/>
          </p:nvGrpSpPr>
          <p:grpSpPr>
            <a:xfrm>
              <a:off x="149102" y="1916668"/>
              <a:ext cx="3160954" cy="3188732"/>
              <a:chOff x="-413060" y="1916668"/>
              <a:chExt cx="3160954" cy="3188732"/>
            </a:xfrm>
          </p:grpSpPr>
          <p:sp>
            <p:nvSpPr>
              <p:cNvPr id="41" name="Oval 40"/>
              <p:cNvSpPr/>
              <p:nvPr/>
            </p:nvSpPr>
            <p:spPr>
              <a:xfrm>
                <a:off x="1594917" y="272641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2" name="Straight Arrow Connector 41"/>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6" name="Group 45"/>
              <p:cNvGrpSpPr/>
              <p:nvPr/>
            </p:nvGrpSpPr>
            <p:grpSpPr>
              <a:xfrm>
                <a:off x="76200" y="2754868"/>
                <a:ext cx="1094492" cy="2350532"/>
                <a:chOff x="2415116" y="3288268"/>
                <a:chExt cx="1094492" cy="2350532"/>
              </a:xfrm>
            </p:grpSpPr>
            <p:sp>
              <p:nvSpPr>
                <p:cNvPr id="47" name="Oval 4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48" name="Isosceles Triangle 47"/>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9" name="Group 48"/>
                <p:cNvGrpSpPr/>
                <p:nvPr/>
              </p:nvGrpSpPr>
              <p:grpSpPr>
                <a:xfrm>
                  <a:off x="2415116" y="3288268"/>
                  <a:ext cx="785284" cy="750332"/>
                  <a:chOff x="914400" y="2116877"/>
                  <a:chExt cx="785284" cy="750332"/>
                </a:xfrm>
              </p:grpSpPr>
              <p:cxnSp>
                <p:nvCxnSpPr>
                  <p:cNvPr id="50" name="Straight Arrow Connector 4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4400" y="2116877"/>
                    <a:ext cx="266420" cy="369332"/>
                  </a:xfrm>
                  <a:prstGeom prst="rect">
                    <a:avLst/>
                  </a:prstGeom>
                  <a:noFill/>
                </p:spPr>
                <p:txBody>
                  <a:bodyPr wrap="none" rtlCol="0">
                    <a:spAutoFit/>
                  </a:bodyPr>
                  <a:lstStyle/>
                  <a:p>
                    <a:r>
                      <a:rPr lang="en-US" b="1" dirty="0" smtClean="0"/>
                      <a:t>r</a:t>
                    </a:r>
                    <a:endParaRPr lang="en-US" b="1" dirty="0"/>
                  </a:p>
                </p:txBody>
              </p:sp>
            </p:grpSp>
          </p:grpSp>
          <p:sp>
            <p:nvSpPr>
              <p:cNvPr id="52" name="TextBox 51"/>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53" name="Straight Arrow Connector 52"/>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457200" y="3505200"/>
                <a:ext cx="2290694" cy="1579536"/>
                <a:chOff x="2209800" y="3276600"/>
                <a:chExt cx="2290694" cy="1579536"/>
              </a:xfrm>
            </p:grpSpPr>
            <p:sp>
              <p:nvSpPr>
                <p:cNvPr id="55" name="Isosceles Triangle 54"/>
                <p:cNvSpPr/>
                <p:nvPr/>
              </p:nvSpPr>
              <p:spPr>
                <a:xfrm>
                  <a:off x="38862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Oval 55"/>
                <p:cNvSpPr/>
                <p:nvPr/>
              </p:nvSpPr>
              <p:spPr>
                <a:xfrm>
                  <a:off x="40386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7" name="Isosceles Triangle 56"/>
                <p:cNvSpPr/>
                <p:nvPr/>
              </p:nvSpPr>
              <p:spPr>
                <a:xfrm>
                  <a:off x="29718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8" name="Oval 57"/>
                <p:cNvSpPr/>
                <p:nvPr/>
              </p:nvSpPr>
              <p:spPr>
                <a:xfrm>
                  <a:off x="31242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9" name="Straight Arrow Connector 58"/>
                <p:cNvCxnSpPr>
                  <a:stCxn id="47" idx="3"/>
                </p:cNvCxnSpPr>
                <p:nvPr/>
              </p:nvCxnSpPr>
              <p:spPr>
                <a:xfrm flipH="1">
                  <a:off x="2209800" y="34367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895600"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4902" y="1916668"/>
                <a:ext cx="788582" cy="750332"/>
                <a:chOff x="3730502" y="1764268"/>
                <a:chExt cx="788582" cy="750332"/>
              </a:xfrm>
            </p:grpSpPr>
            <p:cxnSp>
              <p:nvCxnSpPr>
                <p:cNvPr id="62" name="Straight Arrow Connector 61"/>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70" name="TextBox 69"/>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sp>
        <p:nvSpPr>
          <p:cNvPr id="64" name="Down Ribbon 63"/>
          <p:cNvSpPr/>
          <p:nvPr/>
        </p:nvSpPr>
        <p:spPr>
          <a:xfrm>
            <a:off x="609600" y="5160936"/>
            <a:ext cx="4460004" cy="1316064"/>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The new sibling of </a:t>
            </a:r>
            <a:r>
              <a:rPr lang="en-US" sz="1600" b="1" dirty="0" smtClean="0">
                <a:solidFill>
                  <a:schemeClr val="tx1"/>
                </a:solidFill>
              </a:rPr>
              <a:t>q</a:t>
            </a:r>
            <a:r>
              <a:rPr lang="en-US" sz="1600" dirty="0" smtClean="0">
                <a:solidFill>
                  <a:schemeClr val="tx1"/>
                </a:solidFill>
              </a:rPr>
              <a:t> is now a black node. But the number of black nodes to leaves of tree 2 have reduced by one. What to do ?</a:t>
            </a:r>
            <a:endParaRPr lang="en-US" sz="1600" dirty="0">
              <a:solidFill>
                <a:schemeClr val="tx1"/>
              </a:solidFill>
            </a:endParaRPr>
          </a:p>
        </p:txBody>
      </p:sp>
    </p:spTree>
    <p:extLst>
      <p:ext uri="{BB962C8B-B14F-4D97-AF65-F5344CB8AC3E}">
        <p14:creationId xmlns:p14="http://schemas.microsoft.com/office/powerpoint/2010/main" val="362711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1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4"/>
                                        </p:tgtEl>
                                      </p:cBhvr>
                                    </p:animEffect>
                                    <p:set>
                                      <p:cBhvr>
                                        <p:cTn id="29" dur="1" fill="hold">
                                          <p:stCondLst>
                                            <p:cond delay="499"/>
                                          </p:stCondLst>
                                        </p:cTn>
                                        <p:tgtEl>
                                          <p:spTgt spid="6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circle(in)">
                                      <p:cBhvr>
                                        <p:cTn id="3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4" grpId="0" animBg="1"/>
      <p:bldP spid="6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 is </a:t>
            </a:r>
            <a:r>
              <a:rPr lang="en-US" sz="3200" b="1" dirty="0" smtClean="0">
                <a:solidFill>
                  <a:srgbClr val="FF0000"/>
                </a:solidFill>
              </a:rPr>
              <a:t>red</a:t>
            </a:r>
            <a:r>
              <a:rPr lang="en-US" sz="3200" b="1" dirty="0" smtClean="0"/>
              <a:t>”                  “s is black” </a:t>
            </a:r>
            <a:endParaRPr lang="en-US" sz="3200" b="1" dirty="0"/>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49102" y="1916668"/>
            <a:ext cx="3160954" cy="3188732"/>
            <a:chOff x="-413060" y="1916668"/>
            <a:chExt cx="3160954" cy="3188732"/>
          </a:xfrm>
        </p:grpSpPr>
        <p:sp>
          <p:nvSpPr>
            <p:cNvPr id="41" name="Oval 40"/>
            <p:cNvSpPr/>
            <p:nvPr/>
          </p:nvSpPr>
          <p:spPr>
            <a:xfrm>
              <a:off x="1594917" y="27264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2" name="Straight Arrow Connector 41"/>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6" name="Group 45"/>
            <p:cNvGrpSpPr/>
            <p:nvPr/>
          </p:nvGrpSpPr>
          <p:grpSpPr>
            <a:xfrm>
              <a:off x="76200" y="2754868"/>
              <a:ext cx="1094492" cy="2350532"/>
              <a:chOff x="2415116" y="3288268"/>
              <a:chExt cx="1094492" cy="2350532"/>
            </a:xfrm>
          </p:grpSpPr>
          <p:sp>
            <p:nvSpPr>
              <p:cNvPr id="47" name="Oval 46"/>
              <p:cNvSpPr/>
              <p:nvPr/>
            </p:nvSpPr>
            <p:spPr>
              <a:xfrm>
                <a:off x="3200400" y="4017937"/>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48" name="Isosceles Triangle 47"/>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9" name="Group 48"/>
              <p:cNvGrpSpPr/>
              <p:nvPr/>
            </p:nvGrpSpPr>
            <p:grpSpPr>
              <a:xfrm>
                <a:off x="2415116" y="3288268"/>
                <a:ext cx="785284" cy="750332"/>
                <a:chOff x="914400" y="2116877"/>
                <a:chExt cx="785284" cy="750332"/>
              </a:xfrm>
            </p:grpSpPr>
            <p:cxnSp>
              <p:nvCxnSpPr>
                <p:cNvPr id="50" name="Straight Arrow Connector 4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4400" y="2116877"/>
                  <a:ext cx="266420" cy="369332"/>
                </a:xfrm>
                <a:prstGeom prst="rect">
                  <a:avLst/>
                </a:prstGeom>
                <a:noFill/>
              </p:spPr>
              <p:txBody>
                <a:bodyPr wrap="none" rtlCol="0">
                  <a:spAutoFit/>
                </a:bodyPr>
                <a:lstStyle/>
                <a:p>
                  <a:r>
                    <a:rPr lang="en-US" b="1" dirty="0" smtClean="0"/>
                    <a:t>r</a:t>
                  </a:r>
                  <a:endParaRPr lang="en-US" b="1" dirty="0"/>
                </a:p>
              </p:txBody>
            </p:sp>
          </p:grpSp>
        </p:grpSp>
        <p:sp>
          <p:nvSpPr>
            <p:cNvPr id="52" name="TextBox 51"/>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53" name="Straight Arrow Connector 52"/>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457200" y="3505200"/>
              <a:ext cx="2290694" cy="1579536"/>
              <a:chOff x="2209800" y="3276600"/>
              <a:chExt cx="2290694" cy="1579536"/>
            </a:xfrm>
          </p:grpSpPr>
          <p:sp>
            <p:nvSpPr>
              <p:cNvPr id="55" name="Isosceles Triangle 54"/>
              <p:cNvSpPr/>
              <p:nvPr/>
            </p:nvSpPr>
            <p:spPr>
              <a:xfrm>
                <a:off x="38862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6" name="Oval 55"/>
              <p:cNvSpPr/>
              <p:nvPr/>
            </p:nvSpPr>
            <p:spPr>
              <a:xfrm>
                <a:off x="40386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7" name="Isosceles Triangle 56"/>
              <p:cNvSpPr/>
              <p:nvPr/>
            </p:nvSpPr>
            <p:spPr>
              <a:xfrm>
                <a:off x="29718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8" name="Oval 57"/>
              <p:cNvSpPr/>
              <p:nvPr/>
            </p:nvSpPr>
            <p:spPr>
              <a:xfrm>
                <a:off x="31242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9" name="Straight Arrow Connector 58"/>
              <p:cNvCxnSpPr>
                <a:stCxn id="47" idx="3"/>
              </p:cNvCxnSpPr>
              <p:nvPr/>
            </p:nvCxnSpPr>
            <p:spPr>
              <a:xfrm flipH="1">
                <a:off x="2209800" y="34367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895600"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4902" y="1916668"/>
              <a:ext cx="788582" cy="750332"/>
              <a:chOff x="3730502" y="1764268"/>
              <a:chExt cx="788582" cy="750332"/>
            </a:xfrm>
          </p:grpSpPr>
          <p:cxnSp>
            <p:nvCxnSpPr>
              <p:cNvPr id="62" name="Straight Arrow Connector 61"/>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730502" y="1764268"/>
                <a:ext cx="276038" cy="369332"/>
              </a:xfrm>
              <a:prstGeom prst="rect">
                <a:avLst/>
              </a:prstGeom>
              <a:noFill/>
            </p:spPr>
            <p:txBody>
              <a:bodyPr wrap="none" rtlCol="0">
                <a:spAutoFit/>
              </a:bodyPr>
              <a:lstStyle/>
              <a:p>
                <a:r>
                  <a:rPr lang="en-US" b="1" dirty="0"/>
                  <a:t>s</a:t>
                </a:r>
              </a:p>
            </p:txBody>
          </p:sp>
        </p:grpSp>
      </p:grpSp>
      <p:sp>
        <p:nvSpPr>
          <p:cNvPr id="64" name="Right Arrow 63"/>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mc:AlternateContent xmlns:mc="http://schemas.openxmlformats.org/markup-compatibility/2006" xmlns:a14="http://schemas.microsoft.com/office/drawing/2010/main">
        <mc:Choice Requires="a14">
          <p:sp>
            <p:nvSpPr>
              <p:cNvPr id="66" name="TextBox 65"/>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sp>
        <p:nvSpPr>
          <p:cNvPr id="65" name="Down Ribbon 64"/>
          <p:cNvSpPr/>
          <p:nvPr/>
        </p:nvSpPr>
        <p:spPr>
          <a:xfrm>
            <a:off x="609600" y="5160936"/>
            <a:ext cx="4460004" cy="1468464"/>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Convince yourself that the number of black nodes to any leaf of </a:t>
            </a:r>
            <a:r>
              <a:rPr lang="en-US" sz="1600" dirty="0" err="1" smtClean="0">
                <a:solidFill>
                  <a:schemeClr val="tx1"/>
                </a:solidFill>
              </a:rPr>
              <a:t>subtree</a:t>
            </a:r>
            <a:r>
              <a:rPr lang="en-US" sz="1600" dirty="0" smtClean="0">
                <a:solidFill>
                  <a:schemeClr val="tx1"/>
                </a:solidFill>
              </a:rPr>
              <a:t>(</a:t>
            </a:r>
            <a:r>
              <a:rPr lang="en-US" sz="1600" b="1" dirty="0" smtClean="0">
                <a:solidFill>
                  <a:schemeClr val="tx1"/>
                </a:solidFill>
              </a:rPr>
              <a:t>q</a:t>
            </a:r>
            <a:r>
              <a:rPr lang="en-US" sz="1600" dirty="0" smtClean="0">
                <a:solidFill>
                  <a:schemeClr val="tx1"/>
                </a:solidFill>
              </a:rPr>
              <a:t>) or </a:t>
            </a:r>
            <a:r>
              <a:rPr lang="en-US" sz="1600" dirty="0" err="1" smtClean="0">
                <a:solidFill>
                  <a:schemeClr val="tx1"/>
                </a:solidFill>
              </a:rPr>
              <a:t>subtrees</a:t>
            </a:r>
            <a:r>
              <a:rPr lang="en-US" sz="1600" dirty="0" smtClean="0">
                <a:solidFill>
                  <a:schemeClr val="tx1"/>
                </a:solidFill>
              </a:rPr>
              <a:t> 1 and 2 is now the same as before the rotation.  And now the sibling of </a:t>
            </a:r>
            <a:r>
              <a:rPr lang="en-US" sz="1600" b="1" dirty="0" smtClean="0">
                <a:solidFill>
                  <a:schemeClr val="tx1"/>
                </a:solidFill>
              </a:rPr>
              <a:t>q</a:t>
            </a:r>
            <a:r>
              <a:rPr lang="en-US" sz="1600" dirty="0" smtClean="0">
                <a:solidFill>
                  <a:schemeClr val="tx1"/>
                </a:solidFill>
              </a:rPr>
              <a:t> is black. So we are done.</a:t>
            </a:r>
            <a:endParaRPr lang="en-US" sz="1600" dirty="0">
              <a:solidFill>
                <a:schemeClr val="tx1"/>
              </a:solidFill>
            </a:endParaRPr>
          </a:p>
        </p:txBody>
      </p:sp>
    </p:spTree>
    <p:extLst>
      <p:ext uri="{BB962C8B-B14F-4D97-AF65-F5344CB8AC3E}">
        <p14:creationId xmlns:p14="http://schemas.microsoft.com/office/powerpoint/2010/main" val="213596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65"/>
                                        </p:tgtEl>
                                      </p:cBhvr>
                                    </p:animEffect>
                                    <p:set>
                                      <p:cBhvr>
                                        <p:cTn id="14"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smtClean="0">
                <a:solidFill>
                  <a:srgbClr val="7030A0"/>
                </a:solidFill>
              </a:rPr>
              <a:t>We just need to handle the case</a:t>
            </a:r>
            <a:br>
              <a:rPr lang="en-US" sz="3600" b="1" dirty="0" smtClean="0">
                <a:solidFill>
                  <a:srgbClr val="7030A0"/>
                </a:solidFill>
              </a:rPr>
            </a:br>
            <a:r>
              <a:rPr lang="en-US" sz="3600" b="1" dirty="0" smtClean="0">
                <a:solidFill>
                  <a:srgbClr val="7030A0"/>
                </a:solidFill>
              </a:rPr>
              <a:t> </a:t>
            </a:r>
            <a:endParaRPr lang="en-US" sz="3600" dirty="0"/>
          </a:p>
        </p:txBody>
      </p:sp>
      <p:sp>
        <p:nvSpPr>
          <p:cNvPr id="6" name="Subtitle 5"/>
          <p:cNvSpPr>
            <a:spLocks noGrp="1"/>
          </p:cNvSpPr>
          <p:nvPr>
            <p:ph type="subTitle" idx="1"/>
          </p:nvPr>
        </p:nvSpPr>
        <p:spPr/>
        <p:txBody>
          <a:bodyPr/>
          <a:lstStyle/>
          <a:p>
            <a:r>
              <a:rPr lang="en-US" b="1" dirty="0">
                <a:solidFill>
                  <a:schemeClr val="tx1"/>
                </a:solidFill>
              </a:rPr>
              <a:t>“s </a:t>
            </a:r>
            <a:r>
              <a:rPr lang="en-US" dirty="0">
                <a:solidFill>
                  <a:schemeClr val="tx1"/>
                </a:solidFill>
              </a:rPr>
              <a:t>is</a:t>
            </a:r>
            <a:r>
              <a:rPr lang="en-US" b="1" dirty="0">
                <a:solidFill>
                  <a:schemeClr val="tx1"/>
                </a:solidFill>
              </a:rPr>
              <a:t> black”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spTree>
    <p:extLst>
      <p:ext uri="{BB962C8B-B14F-4D97-AF65-F5344CB8AC3E}">
        <p14:creationId xmlns:p14="http://schemas.microsoft.com/office/powerpoint/2010/main" val="292681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Handling the case:</a:t>
            </a:r>
            <a:r>
              <a:rPr lang="en-US" sz="3600" b="1" dirty="0" smtClean="0"/>
              <a:t> s</a:t>
            </a:r>
            <a:r>
              <a:rPr lang="en-US" sz="3600" b="1" dirty="0" smtClean="0">
                <a:solidFill>
                  <a:srgbClr val="7030A0"/>
                </a:solidFill>
              </a:rPr>
              <a:t> </a:t>
            </a:r>
            <a:r>
              <a:rPr lang="en-US" sz="3600" dirty="0" smtClean="0"/>
              <a:t>is</a:t>
            </a:r>
            <a:r>
              <a:rPr lang="en-US" sz="3600" b="1" dirty="0" smtClean="0">
                <a:solidFill>
                  <a:srgbClr val="7030A0"/>
                </a:solidFill>
              </a:rPr>
              <a:t> </a:t>
            </a:r>
            <a:r>
              <a:rPr lang="en-US" sz="3600" b="1" dirty="0" smtClean="0"/>
              <a:t>black</a:t>
            </a:r>
            <a:endParaRPr lang="en-US" sz="3600" b="1" dirty="0"/>
          </a:p>
        </p:txBody>
      </p:sp>
      <p:sp>
        <p:nvSpPr>
          <p:cNvPr id="3" name="Content Placeholder 2"/>
          <p:cNvSpPr>
            <a:spLocks noGrp="1"/>
          </p:cNvSpPr>
          <p:nvPr>
            <p:ph idx="1"/>
          </p:nvPr>
        </p:nvSpPr>
        <p:spPr/>
        <p:txBody>
          <a:bodyPr/>
          <a:lstStyle/>
          <a:p>
            <a:pPr marL="0" indent="0">
              <a:buNone/>
            </a:pPr>
            <a:r>
              <a:rPr lang="en-US" sz="2400" b="1" dirty="0" smtClean="0">
                <a:solidFill>
                  <a:srgbClr val="7030A0"/>
                </a:solidFill>
              </a:rPr>
              <a:t>Case 1:</a:t>
            </a:r>
            <a:r>
              <a:rPr lang="en-US" sz="2400" dirty="0" smtClean="0"/>
              <a:t> </a:t>
            </a:r>
            <a:r>
              <a:rPr lang="en-US" sz="2000" dirty="0" smtClean="0"/>
              <a:t>both children of </a:t>
            </a:r>
            <a:r>
              <a:rPr lang="en-US" sz="2000" b="1" dirty="0" smtClean="0"/>
              <a:t>s</a:t>
            </a:r>
            <a:r>
              <a:rPr lang="en-US" sz="2000" dirty="0" smtClean="0"/>
              <a:t> are </a:t>
            </a:r>
            <a:r>
              <a:rPr lang="en-US" sz="2000" b="1" dirty="0" smtClean="0"/>
              <a:t>black</a:t>
            </a:r>
            <a:endParaRPr lang="en-US" sz="2400" b="1" dirty="0" smtClean="0"/>
          </a:p>
          <a:p>
            <a:pPr marL="0" indent="0">
              <a:buNone/>
            </a:pPr>
            <a:endParaRPr lang="en-US" sz="2400" dirty="0"/>
          </a:p>
          <a:p>
            <a:pPr marL="0" indent="0">
              <a:buNone/>
            </a:pPr>
            <a:endParaRPr lang="en-US" sz="2400" dirty="0" smtClean="0"/>
          </a:p>
          <a:p>
            <a:pPr marL="0" indent="0">
              <a:buNone/>
            </a:pPr>
            <a:r>
              <a:rPr lang="en-US" sz="2400" b="1" dirty="0" smtClean="0">
                <a:solidFill>
                  <a:srgbClr val="7030A0"/>
                </a:solidFill>
              </a:rPr>
              <a:t>Case 2:</a:t>
            </a:r>
            <a:r>
              <a:rPr lang="en-US" sz="2400" dirty="0" smtClean="0"/>
              <a:t> </a:t>
            </a:r>
            <a:r>
              <a:rPr lang="en-US" sz="2000" dirty="0" smtClean="0"/>
              <a:t>at least one child of </a:t>
            </a:r>
            <a:r>
              <a:rPr lang="en-US" sz="2000" b="1" dirty="0" smtClean="0"/>
              <a:t>s</a:t>
            </a:r>
            <a:r>
              <a:rPr lang="en-US" sz="2000" dirty="0" smtClean="0"/>
              <a:t> is </a:t>
            </a:r>
            <a:r>
              <a:rPr lang="en-US" sz="2000" b="1" dirty="0" smtClean="0">
                <a:solidFill>
                  <a:srgbClr val="C00000"/>
                </a:solidFill>
              </a:rPr>
              <a:t>red</a:t>
            </a:r>
            <a:endParaRPr lang="en-US" sz="2000" b="1"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
        <p:nvSpPr>
          <p:cNvPr id="101" name="Oval 100"/>
          <p:cNvSpPr/>
          <p:nvPr/>
        </p:nvSpPr>
        <p:spPr>
          <a:xfrm>
            <a:off x="61669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7308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4308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08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9297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6482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8486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2390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4008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4069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mc:AlternateContent xmlns:mc="http://schemas.openxmlformats.org/markup-compatibility/2006" xmlns:a14="http://schemas.microsoft.com/office/drawing/2010/main">
        <mc:Choice Requires="a14">
          <p:sp>
            <p:nvSpPr>
              <p:cNvPr id="28" name="TextBox 27"/>
              <p:cNvSpPr txBox="1"/>
              <p:nvPr/>
            </p:nvSpPr>
            <p:spPr>
              <a:xfrm>
                <a:off x="5411849" y="3990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411849" y="3990201"/>
                <a:ext cx="303151" cy="276999"/>
              </a:xfrm>
              <a:prstGeom prst="rect">
                <a:avLst/>
              </a:prstGeom>
              <a:blipFill rotWithShape="1">
                <a:blip r:embed="rId2"/>
                <a:stretch>
                  <a:fillRect r="-7692" b="-14894"/>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8985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a:solidFill>
                  <a:srgbClr val="7030A0"/>
                </a:solidFill>
              </a:rPr>
              <a:t>Handling the case: </a:t>
            </a:r>
            <a:br>
              <a:rPr lang="en-US" sz="3200" b="1" dirty="0">
                <a:solidFill>
                  <a:srgbClr val="7030A0"/>
                </a:solidFill>
              </a:rPr>
            </a:br>
            <a:r>
              <a:rPr lang="en-US" sz="3200" b="1" dirty="0"/>
              <a:t>s </a:t>
            </a:r>
            <a:r>
              <a:rPr lang="en-US" sz="3200" dirty="0"/>
              <a:t>is</a:t>
            </a:r>
            <a:r>
              <a:rPr lang="en-US" sz="3200" b="1" dirty="0"/>
              <a:t> </a:t>
            </a:r>
            <a:r>
              <a:rPr lang="en-US" sz="3200" b="1" u="sng" dirty="0"/>
              <a:t>black</a:t>
            </a:r>
            <a:r>
              <a:rPr lang="en-US" sz="3200" b="1" dirty="0"/>
              <a:t> </a:t>
            </a:r>
            <a:r>
              <a:rPr lang="en-US" sz="3200" dirty="0"/>
              <a:t>and </a:t>
            </a:r>
            <a:r>
              <a:rPr lang="en-US" sz="3200" u="sng" dirty="0"/>
              <a:t>both children</a:t>
            </a:r>
            <a:r>
              <a:rPr lang="en-US" sz="3200" dirty="0"/>
              <a:t> of </a:t>
            </a:r>
            <a:r>
              <a:rPr lang="en-US" sz="3200" b="1" dirty="0"/>
              <a:t>s </a:t>
            </a:r>
            <a:r>
              <a:rPr lang="en-US" sz="3200" dirty="0"/>
              <a:t>are</a:t>
            </a:r>
            <a:r>
              <a:rPr lang="en-US" sz="3200" b="1" dirty="0"/>
              <a:t> </a:t>
            </a:r>
            <a:r>
              <a:rPr lang="en-US" sz="3200" b="1" u="sng" dirty="0"/>
              <a:t>black</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896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 </a:t>
            </a:r>
            <a:r>
              <a:rPr lang="en-US" sz="3600" b="1" dirty="0" smtClean="0">
                <a:solidFill>
                  <a:srgbClr val="FF0000"/>
                </a:solidFill>
              </a:rPr>
              <a:t>red</a:t>
            </a:r>
            <a:r>
              <a:rPr lang="en-US" sz="3600" b="1" dirty="0" smtClean="0">
                <a:solidFill>
                  <a:srgbClr val="7030A0"/>
                </a:solidFill>
              </a:rPr>
              <a:t>-</a:t>
            </a:r>
            <a:r>
              <a:rPr lang="en-US" sz="3600" b="1" dirty="0" smtClean="0"/>
              <a:t>black</a:t>
            </a:r>
            <a:r>
              <a:rPr lang="en-US" sz="3600" b="1" dirty="0" smtClean="0">
                <a:solidFill>
                  <a:srgbClr val="7030A0"/>
                </a:solidFill>
              </a:rPr>
              <a:t> tree</a:t>
            </a:r>
            <a:endParaRPr lang="en-US" sz="3600" b="1" dirty="0">
              <a:solidFill>
                <a:srgbClr val="7030A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43390"/>
            <a:ext cx="502924" cy="578167"/>
            <a:chOff x="1203952" y="3914001"/>
            <a:chExt cx="502924" cy="57816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914001"/>
              <a:ext cx="502924" cy="276999"/>
            </a:xfrm>
            <a:prstGeom prst="rect">
              <a:avLst/>
            </a:prstGeom>
            <a:noFill/>
            <a:ln>
              <a:solidFill>
                <a:srgbClr val="002060"/>
              </a:solidFill>
            </a:ln>
          </p:spPr>
          <p:txBody>
            <a:bodyPr wrap="square" rtlCol="0">
              <a:spAutoFit/>
            </a:bodyPr>
            <a:lstStyle/>
            <a:p>
              <a:r>
                <a:rPr lang="en-US" sz="1200" dirty="0" smtClean="0"/>
                <a:t>root</a:t>
              </a:r>
              <a:endParaRPr lang="en-US" sz="1200"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71664"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smtClean="0">
                <a:solidFill>
                  <a:schemeClr val="bg2"/>
                </a:solidFill>
              </a:rPr>
              <a:t>31</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spTree>
    <p:extLst>
      <p:ext uri="{BB962C8B-B14F-4D97-AF65-F5344CB8AC3E}">
        <p14:creationId xmlns:p14="http://schemas.microsoft.com/office/powerpoint/2010/main" val="249401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Handling the case: </a:t>
            </a:r>
            <a:br>
              <a:rPr lang="en-US" sz="3600" b="1" dirty="0" smtClean="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smtClean="0"/>
              <a:t>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
        <p:nvSpPr>
          <p:cNvPr id="8" name="Up Arrow Callout 7"/>
          <p:cNvSpPr/>
          <p:nvPr/>
        </p:nvSpPr>
        <p:spPr>
          <a:xfrm>
            <a:off x="992249" y="5334000"/>
            <a:ext cx="2573699" cy="7620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if we swap colors of </a:t>
            </a:r>
            <a:r>
              <a:rPr lang="en-US" b="1" dirty="0" smtClean="0">
                <a:solidFill>
                  <a:schemeClr val="tx1"/>
                </a:solidFill>
              </a:rPr>
              <a:t>s</a:t>
            </a:r>
            <a:r>
              <a:rPr lang="en-US" dirty="0" smtClean="0">
                <a:solidFill>
                  <a:schemeClr val="tx1"/>
                </a:solidFill>
              </a:rPr>
              <a:t> and </a:t>
            </a:r>
            <a:r>
              <a:rPr lang="en-US" b="1" dirty="0" smtClean="0">
                <a:solidFill>
                  <a:schemeClr val="tx1"/>
                </a:solidFill>
              </a:rPr>
              <a:t>r</a:t>
            </a:r>
            <a:endParaRPr lang="en-US" b="1" dirty="0">
              <a:solidFill>
                <a:schemeClr val="tx1"/>
              </a:solidFill>
            </a:endParaRPr>
          </a:p>
        </p:txBody>
      </p:sp>
      <p:grpSp>
        <p:nvGrpSpPr>
          <p:cNvPr id="14" name="Group 13"/>
          <p:cNvGrpSpPr/>
          <p:nvPr/>
        </p:nvGrpSpPr>
        <p:grpSpPr>
          <a:xfrm>
            <a:off x="838200" y="1535668"/>
            <a:ext cx="3476438" cy="3481864"/>
            <a:chOff x="838200" y="1535668"/>
            <a:chExt cx="3476438" cy="3481864"/>
          </a:xfrm>
        </p:grpSpPr>
        <p:grpSp>
          <p:nvGrpSpPr>
            <p:cNvPr id="11" name="Group 10"/>
            <p:cNvGrpSpPr/>
            <p:nvPr/>
          </p:nvGrpSpPr>
          <p:grpSpPr>
            <a:xfrm>
              <a:off x="838200" y="1535668"/>
              <a:ext cx="3476438" cy="3481864"/>
              <a:chOff x="838200" y="1535668"/>
              <a:chExt cx="3476438" cy="3481864"/>
            </a:xfrm>
          </p:grpSpPr>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9" name="TextBox 8"/>
              <p:cNvSpPr txBox="1"/>
              <p:nvPr/>
            </p:nvSpPr>
            <p:spPr>
              <a:xfrm>
                <a:off x="1907981" y="1535668"/>
                <a:ext cx="1444819" cy="369332"/>
              </a:xfrm>
              <a:prstGeom prst="rect">
                <a:avLst/>
              </a:prstGeom>
              <a:noFill/>
              <a:ln>
                <a:solidFill>
                  <a:schemeClr val="tx1"/>
                </a:solidFill>
              </a:ln>
            </p:spPr>
            <p:txBody>
              <a:bodyPr wrap="none" rtlCol="0">
                <a:spAutoFit/>
              </a:bodyPr>
              <a:lstStyle/>
              <a:p>
                <a:r>
                  <a:rPr lang="en-US" dirty="0" smtClean="0"/>
                  <a:t>When </a:t>
                </a:r>
                <a:r>
                  <a:rPr lang="en-US" b="1" dirty="0" smtClean="0"/>
                  <a:t>r</a:t>
                </a:r>
                <a:r>
                  <a:rPr lang="en-US" dirty="0" smtClean="0"/>
                  <a:t> is </a:t>
                </a:r>
                <a:r>
                  <a:rPr lang="en-US" b="1" dirty="0" smtClean="0">
                    <a:solidFill>
                      <a:srgbClr val="FF0000"/>
                    </a:solidFill>
                  </a:rPr>
                  <a:t>red</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13" name="TextBox 12"/>
                <p:cNvSpPr txBox="1"/>
                <p:nvPr/>
              </p:nvSpPr>
              <p:spPr>
                <a:xfrm>
                  <a:off x="16018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601849" y="40386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grpSp>
      <p:grpSp>
        <p:nvGrpSpPr>
          <p:cNvPr id="15" name="Group 14"/>
          <p:cNvGrpSpPr/>
          <p:nvPr/>
        </p:nvGrpSpPr>
        <p:grpSpPr>
          <a:xfrm>
            <a:off x="4724400" y="1535668"/>
            <a:ext cx="3810000" cy="3874532"/>
            <a:chOff x="4724400" y="1535668"/>
            <a:chExt cx="3810000" cy="3874532"/>
          </a:xfrm>
        </p:grpSpPr>
        <p:grpSp>
          <p:nvGrpSpPr>
            <p:cNvPr id="10" name="Group 9"/>
            <p:cNvGrpSpPr/>
            <p:nvPr/>
          </p:nvGrpSpPr>
          <p:grpSpPr>
            <a:xfrm>
              <a:off x="4724400" y="1535668"/>
              <a:ext cx="3810000" cy="3874532"/>
              <a:chOff x="4724400" y="1535668"/>
              <a:chExt cx="3810000" cy="3874532"/>
            </a:xfrm>
          </p:grpSpPr>
          <p:grpSp>
            <p:nvGrpSpPr>
              <p:cNvPr id="12" name="Group 11"/>
              <p:cNvGrpSpPr/>
              <p:nvPr/>
            </p:nvGrpSpPr>
            <p:grpSpPr>
              <a:xfrm>
                <a:off x="5057962" y="1535668"/>
                <a:ext cx="3476438" cy="3493532"/>
                <a:chOff x="5057962" y="1535668"/>
                <a:chExt cx="3476438" cy="3493532"/>
              </a:xfrm>
            </p:grpSpPr>
            <p:grpSp>
              <p:nvGrpSpPr>
                <p:cNvPr id="30" name="Group 29"/>
                <p:cNvGrpSpPr/>
                <p:nvPr/>
              </p:nvGrpSpPr>
              <p:grpSpPr>
                <a:xfrm>
                  <a:off x="5057962" y="1840468"/>
                  <a:ext cx="3476438" cy="3188732"/>
                  <a:chOff x="3048000" y="1764268"/>
                  <a:chExt cx="3476438" cy="3188732"/>
                </a:xfrm>
              </p:grpSpPr>
              <p:sp>
                <p:nvSpPr>
                  <p:cNvPr id="31" name="Oval 3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0" name="Straight Arrow Connector 39"/>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4" name="Group 43"/>
                  <p:cNvGrpSpPr/>
                  <p:nvPr/>
                </p:nvGrpSpPr>
                <p:grpSpPr>
                  <a:xfrm>
                    <a:off x="3048000" y="2602468"/>
                    <a:ext cx="1242484" cy="1664732"/>
                    <a:chOff x="2415116" y="3288268"/>
                    <a:chExt cx="1242484" cy="1664732"/>
                  </a:xfrm>
                </p:grpSpPr>
                <p:sp>
                  <p:nvSpPr>
                    <p:cNvPr id="57" name="Oval 5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8" name="Isosceles Triangle 57"/>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9" name="Group 58"/>
                    <p:cNvGrpSpPr/>
                    <p:nvPr/>
                  </p:nvGrpSpPr>
                  <p:grpSpPr>
                    <a:xfrm>
                      <a:off x="2415116" y="3288268"/>
                      <a:ext cx="785284" cy="750332"/>
                      <a:chOff x="914400" y="2116877"/>
                      <a:chExt cx="785284" cy="750332"/>
                    </a:xfrm>
                  </p:grpSpPr>
                  <p:cxnSp>
                    <p:nvCxnSpPr>
                      <p:cNvPr id="60" name="Straight Arrow Connector 5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5" name="TextBox 44"/>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6" name="Straight Arrow Connector 45"/>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800600" y="3474181"/>
                    <a:ext cx="1452494" cy="1478819"/>
                    <a:chOff x="3581400" y="3397981"/>
                    <a:chExt cx="1452494" cy="1478819"/>
                  </a:xfrm>
                </p:grpSpPr>
                <p:sp>
                  <p:nvSpPr>
                    <p:cNvPr id="51" name="Isosceles Triangle 50"/>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2" name="Oval 51"/>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3" name="Isosceles Triangle 5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4" name="Oval 53"/>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5" name="Straight Arrow Connector 54"/>
                    <p:cNvCxnSpPr>
                      <a:endCxn id="54"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3806702" y="1764268"/>
                    <a:ext cx="788582" cy="750332"/>
                    <a:chOff x="3730502" y="1764268"/>
                    <a:chExt cx="788582" cy="750332"/>
                  </a:xfrm>
                </p:grpSpPr>
                <p:cxnSp>
                  <p:nvCxnSpPr>
                    <p:cNvPr id="49" name="Straight Arrow Connector 48"/>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63" name="TextBox 62"/>
                <p:cNvSpPr txBox="1"/>
                <p:nvPr/>
              </p:nvSpPr>
              <p:spPr>
                <a:xfrm>
                  <a:off x="6172200" y="1535668"/>
                  <a:ext cx="1617751" cy="369332"/>
                </a:xfrm>
                <a:prstGeom prst="rect">
                  <a:avLst/>
                </a:prstGeom>
                <a:noFill/>
                <a:ln>
                  <a:solidFill>
                    <a:schemeClr val="tx1"/>
                  </a:solidFill>
                </a:ln>
              </p:spPr>
              <p:txBody>
                <a:bodyPr wrap="none" rtlCol="0">
                  <a:spAutoFit/>
                </a:bodyPr>
                <a:lstStyle/>
                <a:p>
                  <a:r>
                    <a:rPr lang="en-US" dirty="0" smtClean="0"/>
                    <a:t>When </a:t>
                  </a:r>
                  <a:r>
                    <a:rPr lang="en-US" b="1" dirty="0" smtClean="0"/>
                    <a:t>r</a:t>
                  </a:r>
                  <a:r>
                    <a:rPr lang="en-US" dirty="0" smtClean="0"/>
                    <a:t> is </a:t>
                  </a:r>
                  <a:r>
                    <a:rPr lang="en-US" b="1" dirty="0" smtClean="0"/>
                    <a:t>black</a:t>
                  </a:r>
                  <a:endParaRPr lang="en-US" b="1" dirty="0">
                    <a:solidFill>
                      <a:srgbClr val="FF0000"/>
                    </a:solidFill>
                  </a:endParaRPr>
                </a:p>
              </p:txBody>
            </p:sp>
          </p:grpSp>
          <p:cxnSp>
            <p:nvCxnSpPr>
              <p:cNvPr id="62" name="Straight Connector 61"/>
              <p:cNvCxnSpPr/>
              <p:nvPr/>
            </p:nvCxnSpPr>
            <p:spPr>
              <a:xfrm>
                <a:off x="4724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TextBox 63"/>
                <p:cNvSpPr txBox="1"/>
                <p:nvPr/>
              </p:nvSpPr>
              <p:spPr>
                <a:xfrm>
                  <a:off x="5791200" y="4066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791200" y="4066401"/>
                  <a:ext cx="303151" cy="276999"/>
                </a:xfrm>
                <a:prstGeom prst="rect">
                  <a:avLst/>
                </a:prstGeom>
                <a:blipFill rotWithShape="1">
                  <a:blip r:embed="rId3"/>
                  <a:stretch>
                    <a:fillRect r="-7692" b="-12500"/>
                  </a:stretch>
                </a:blipFill>
                <a:ln>
                  <a:solidFill>
                    <a:schemeClr val="tx1"/>
                  </a:solidFill>
                </a:ln>
              </p:spPr>
              <p:txBody>
                <a:bodyPr/>
                <a:lstStyle/>
                <a:p>
                  <a:r>
                    <a:rPr lang="en-IN">
                      <a:noFill/>
                    </a:rPr>
                    <a:t> </a:t>
                  </a:r>
                </a:p>
              </p:txBody>
            </p:sp>
          </mc:Fallback>
        </mc:AlternateContent>
      </p:grpSp>
      <p:sp>
        <p:nvSpPr>
          <p:cNvPr id="65" name="Down Ribbon 64"/>
          <p:cNvSpPr/>
          <p:nvPr/>
        </p:nvSpPr>
        <p:spPr>
          <a:xfrm>
            <a:off x="381000" y="5377934"/>
            <a:ext cx="3810000" cy="1022866"/>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handle this case ?</a:t>
            </a:r>
            <a:endParaRPr lang="en-US" dirty="0">
              <a:solidFill>
                <a:schemeClr val="tx1"/>
              </a:solidFill>
            </a:endParaRPr>
          </a:p>
        </p:txBody>
      </p:sp>
    </p:spTree>
    <p:extLst>
      <p:ext uri="{BB962C8B-B14F-4D97-AF65-F5344CB8AC3E}">
        <p14:creationId xmlns:p14="http://schemas.microsoft.com/office/powerpoint/2010/main" val="21802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1000"/>
                                        <p:tgtEl>
                                          <p:spTgt spid="65"/>
                                        </p:tgtEl>
                                      </p:cBhvr>
                                    </p:animEffect>
                                    <p:anim calcmode="lin" valueType="num">
                                      <p:cBhvr>
                                        <p:cTn id="23" dur="1000" fill="hold"/>
                                        <p:tgtEl>
                                          <p:spTgt spid="65"/>
                                        </p:tgtEl>
                                        <p:attrNameLst>
                                          <p:attrName>ppt_x</p:attrName>
                                        </p:attrNameLst>
                                      </p:cBhvr>
                                      <p:tavLst>
                                        <p:tav tm="0">
                                          <p:val>
                                            <p:strVal val="#ppt_x"/>
                                          </p:val>
                                        </p:tav>
                                        <p:tav tm="100000">
                                          <p:val>
                                            <p:strVal val="#ppt_x"/>
                                          </p:val>
                                        </p:tav>
                                      </p:tavLst>
                                    </p:anim>
                                    <p:anim calcmode="lin" valueType="num">
                                      <p:cBhvr>
                                        <p:cTn id="2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5"/>
                                        </p:tgtEl>
                                      </p:cBhvr>
                                    </p:animEffect>
                                    <p:set>
                                      <p:cBhvr>
                                        <p:cTn id="29" dur="1" fill="hold">
                                          <p:stCondLst>
                                            <p:cond delay="499"/>
                                          </p:stCondLst>
                                        </p:cTn>
                                        <p:tgtEl>
                                          <p:spTgt spid="6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65" grpId="0" animBg="1"/>
      <p:bldP spid="6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7030A0"/>
                </a:solidFill>
              </a:rPr>
              <a:t>Handling the case: </a:t>
            </a:r>
            <a:br>
              <a:rPr lang="en-US" sz="3600" b="1" dirty="0" smtClean="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smtClean="0"/>
              <a:t>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0" name="Group 29"/>
          <p:cNvGrpSpPr/>
          <p:nvPr/>
        </p:nvGrpSpPr>
        <p:grpSpPr>
          <a:xfrm>
            <a:off x="5057962" y="1840468"/>
            <a:ext cx="3476438" cy="3188732"/>
            <a:chOff x="3048000" y="1764268"/>
            <a:chExt cx="3476438" cy="3188732"/>
          </a:xfrm>
        </p:grpSpPr>
        <p:sp>
          <p:nvSpPr>
            <p:cNvPr id="31" name="Oval 3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0" name="Straight Arrow Connector 39"/>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4" name="Group 43"/>
            <p:cNvGrpSpPr/>
            <p:nvPr/>
          </p:nvGrpSpPr>
          <p:grpSpPr>
            <a:xfrm>
              <a:off x="3048000" y="2602468"/>
              <a:ext cx="1242484" cy="1664732"/>
              <a:chOff x="2415116" y="3288268"/>
              <a:chExt cx="1242484" cy="1664732"/>
            </a:xfrm>
          </p:grpSpPr>
          <p:sp>
            <p:nvSpPr>
              <p:cNvPr id="57" name="Oval 5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8" name="Isosceles Triangle 57"/>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9" name="Group 58"/>
              <p:cNvGrpSpPr/>
              <p:nvPr/>
            </p:nvGrpSpPr>
            <p:grpSpPr>
              <a:xfrm>
                <a:off x="2415116" y="3288268"/>
                <a:ext cx="785284" cy="750332"/>
                <a:chOff x="914400" y="2116877"/>
                <a:chExt cx="785284" cy="750332"/>
              </a:xfrm>
            </p:grpSpPr>
            <p:cxnSp>
              <p:nvCxnSpPr>
                <p:cNvPr id="60" name="Straight Arrow Connector 5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5" name="TextBox 44"/>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6" name="Straight Arrow Connector 45"/>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800600" y="3474181"/>
              <a:ext cx="1452494" cy="1478819"/>
              <a:chOff x="3581400" y="3397981"/>
              <a:chExt cx="1452494" cy="1478819"/>
            </a:xfrm>
          </p:grpSpPr>
          <p:sp>
            <p:nvSpPr>
              <p:cNvPr id="51" name="Isosceles Triangle 50"/>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2" name="Oval 51"/>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3" name="Isosceles Triangle 5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4" name="Oval 53"/>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5" name="Straight Arrow Connector 54"/>
              <p:cNvCxnSpPr>
                <a:endCxn id="54"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3806702" y="1764268"/>
              <a:ext cx="788582" cy="750332"/>
              <a:chOff x="3730502" y="1764268"/>
              <a:chExt cx="788582" cy="750332"/>
            </a:xfrm>
          </p:grpSpPr>
          <p:cxnSp>
            <p:nvCxnSpPr>
              <p:cNvPr id="49" name="Straight Arrow Connector 48"/>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62" name="Up Arrow Callout 61"/>
          <p:cNvSpPr/>
          <p:nvPr/>
        </p:nvSpPr>
        <p:spPr>
          <a:xfrm>
            <a:off x="5808301" y="5334000"/>
            <a:ext cx="2573699" cy="7620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if we change color of </a:t>
            </a:r>
            <a:r>
              <a:rPr lang="en-US" b="1" dirty="0" smtClean="0">
                <a:solidFill>
                  <a:schemeClr val="tx1"/>
                </a:solidFill>
              </a:rPr>
              <a:t>s </a:t>
            </a:r>
            <a:r>
              <a:rPr lang="en-US" dirty="0">
                <a:solidFill>
                  <a:schemeClr val="tx1"/>
                </a:solidFill>
              </a:rPr>
              <a:t>t</a:t>
            </a:r>
            <a:r>
              <a:rPr lang="en-US" dirty="0" smtClean="0">
                <a:solidFill>
                  <a:schemeClr val="tx1"/>
                </a:solidFill>
              </a:rPr>
              <a:t>o </a:t>
            </a:r>
            <a:r>
              <a:rPr lang="en-US" b="1" dirty="0" smtClean="0">
                <a:solidFill>
                  <a:srgbClr val="FF0000"/>
                </a:solidFill>
              </a:rPr>
              <a:t>red</a:t>
            </a:r>
            <a:endParaRPr lang="en-US" b="1" dirty="0">
              <a:solidFill>
                <a:srgbClr val="FF0000"/>
              </a:solidFill>
            </a:endParaRPr>
          </a:p>
        </p:txBody>
      </p:sp>
      <p:sp>
        <p:nvSpPr>
          <p:cNvPr id="9" name="TextBox 8"/>
          <p:cNvSpPr txBox="1"/>
          <p:nvPr/>
        </p:nvSpPr>
        <p:spPr>
          <a:xfrm>
            <a:off x="1907981" y="1535668"/>
            <a:ext cx="1444819" cy="369332"/>
          </a:xfrm>
          <a:prstGeom prst="rect">
            <a:avLst/>
          </a:prstGeom>
          <a:noFill/>
          <a:ln>
            <a:solidFill>
              <a:schemeClr val="tx1"/>
            </a:solidFill>
          </a:ln>
        </p:spPr>
        <p:txBody>
          <a:bodyPr wrap="none" rtlCol="0">
            <a:spAutoFit/>
          </a:bodyPr>
          <a:lstStyle/>
          <a:p>
            <a:r>
              <a:rPr lang="en-US" dirty="0" smtClean="0"/>
              <a:t>When r is </a:t>
            </a:r>
            <a:r>
              <a:rPr lang="en-US" b="1" dirty="0" smtClean="0">
                <a:solidFill>
                  <a:srgbClr val="FF0000"/>
                </a:solidFill>
              </a:rPr>
              <a:t>red</a:t>
            </a:r>
            <a:endParaRPr lang="en-US" b="1" dirty="0">
              <a:solidFill>
                <a:srgbClr val="FF0000"/>
              </a:solidFill>
            </a:endParaRPr>
          </a:p>
        </p:txBody>
      </p:sp>
      <p:sp>
        <p:nvSpPr>
          <p:cNvPr id="63" name="TextBox 62"/>
          <p:cNvSpPr txBox="1"/>
          <p:nvPr/>
        </p:nvSpPr>
        <p:spPr>
          <a:xfrm>
            <a:off x="6172200" y="1535668"/>
            <a:ext cx="1617751" cy="369332"/>
          </a:xfrm>
          <a:prstGeom prst="rect">
            <a:avLst/>
          </a:prstGeom>
          <a:noFill/>
          <a:ln>
            <a:solidFill>
              <a:schemeClr val="tx1"/>
            </a:solidFill>
          </a:ln>
        </p:spPr>
        <p:txBody>
          <a:bodyPr wrap="none" rtlCol="0">
            <a:spAutoFit/>
          </a:bodyPr>
          <a:lstStyle/>
          <a:p>
            <a:r>
              <a:rPr lang="en-US" dirty="0" smtClean="0"/>
              <a:t>When r is </a:t>
            </a:r>
            <a:r>
              <a:rPr lang="en-US" b="1" dirty="0" smtClean="0"/>
              <a:t>black</a:t>
            </a:r>
            <a:endParaRPr lang="en-US" b="1" dirty="0">
              <a:solidFill>
                <a:srgbClr val="FF0000"/>
              </a:solidFill>
            </a:endParaRPr>
          </a:p>
        </p:txBody>
      </p:sp>
      <p:cxnSp>
        <p:nvCxnSpPr>
          <p:cNvPr id="64" name="Straight Connector 63"/>
          <p:cNvCxnSpPr/>
          <p:nvPr/>
        </p:nvCxnSpPr>
        <p:spPr>
          <a:xfrm>
            <a:off x="4724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p:cNvSpPr txBox="1"/>
              <p:nvPr/>
            </p:nvSpPr>
            <p:spPr>
              <a:xfrm>
                <a:off x="5791200" y="4066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5791200" y="4066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018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1601849" y="4038600"/>
                <a:ext cx="303151" cy="276999"/>
              </a:xfrm>
              <a:prstGeom prst="rect">
                <a:avLst/>
              </a:prstGeom>
              <a:blipFill rotWithShape="1">
                <a:blip r:embed="rId3"/>
                <a:stretch>
                  <a:fillRect r="-7692" b="-12766"/>
                </a:stretch>
              </a:blipFill>
              <a:ln>
                <a:solidFill>
                  <a:schemeClr val="tx1"/>
                </a:solidFill>
              </a:ln>
            </p:spPr>
            <p:txBody>
              <a:bodyPr/>
              <a:lstStyle/>
              <a:p>
                <a:r>
                  <a:rPr lang="en-IN">
                    <a:noFill/>
                  </a:rPr>
                  <a:t> </a:t>
                </a:r>
              </a:p>
            </p:txBody>
          </p:sp>
        </mc:Fallback>
      </mc:AlternateContent>
      <p:sp>
        <p:nvSpPr>
          <p:cNvPr id="8" name="TextBox 7"/>
          <p:cNvSpPr txBox="1"/>
          <p:nvPr/>
        </p:nvSpPr>
        <p:spPr>
          <a:xfrm>
            <a:off x="2080684" y="5638800"/>
            <a:ext cx="1555682" cy="369332"/>
          </a:xfrm>
          <a:prstGeom prst="rect">
            <a:avLst/>
          </a:prstGeom>
          <a:solidFill>
            <a:schemeClr val="accent1">
              <a:lumMod val="20000"/>
              <a:lumOff val="80000"/>
            </a:schemeClr>
          </a:solidFill>
        </p:spPr>
        <p:txBody>
          <a:bodyPr wrap="none" rtlCol="0">
            <a:spAutoFit/>
          </a:bodyPr>
          <a:lstStyle/>
          <a:p>
            <a:r>
              <a:rPr lang="en-US" b="1" dirty="0" smtClean="0">
                <a:solidFill>
                  <a:srgbClr val="006C31"/>
                </a:solidFill>
              </a:rPr>
              <a:t>Are we done ?</a:t>
            </a:r>
            <a:endParaRPr lang="en-IN" b="1" dirty="0">
              <a:solidFill>
                <a:srgbClr val="006C31"/>
              </a:solidFill>
            </a:endParaRPr>
          </a:p>
        </p:txBody>
      </p:sp>
      <p:sp>
        <p:nvSpPr>
          <p:cNvPr id="67" name="Down Ribbon 66"/>
          <p:cNvSpPr/>
          <p:nvPr/>
        </p:nvSpPr>
        <p:spPr>
          <a:xfrm>
            <a:off x="381000" y="5029200"/>
            <a:ext cx="4114800" cy="18288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YES</a:t>
            </a:r>
            <a:r>
              <a:rPr lang="en-US" sz="1400" dirty="0" smtClean="0">
                <a:solidFill>
                  <a:schemeClr val="tx1"/>
                </a:solidFill>
              </a:rPr>
              <a:t>.</a:t>
            </a:r>
          </a:p>
          <a:p>
            <a:pPr algn="ctr"/>
            <a:r>
              <a:rPr lang="en-US" sz="1400" dirty="0" smtClean="0">
                <a:solidFill>
                  <a:schemeClr val="tx1"/>
                </a:solidFill>
              </a:rPr>
              <a:t>As a result of swapping </a:t>
            </a:r>
            <a:r>
              <a:rPr lang="en-US" sz="1400" dirty="0" smtClean="0">
                <a:solidFill>
                  <a:schemeClr val="tx1"/>
                </a:solidFill>
              </a:rPr>
              <a:t>the </a:t>
            </a:r>
            <a:r>
              <a:rPr lang="en-US" sz="1400" dirty="0" smtClean="0">
                <a:solidFill>
                  <a:schemeClr val="tx1"/>
                </a:solidFill>
              </a:rPr>
              <a:t>colors,  the </a:t>
            </a:r>
            <a:r>
              <a:rPr lang="en-US" sz="1400" dirty="0" smtClean="0">
                <a:solidFill>
                  <a:schemeClr val="tx1"/>
                </a:solidFill>
              </a:rPr>
              <a:t>number of black nodes to the leaves of trees 1 and 2 unchanged. Interestingly, the deficiency of one black node on the path to the leaves of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is also compensated. So we </a:t>
            </a:r>
            <a:r>
              <a:rPr lang="en-US" sz="1400" dirty="0" smtClean="0">
                <a:solidFill>
                  <a:schemeClr val="tx1"/>
                </a:solidFill>
              </a:rPr>
              <a:t>are done</a:t>
            </a:r>
            <a:r>
              <a:rPr lang="en-US" sz="1400" dirty="0" smtClean="0">
                <a:solidFill>
                  <a:schemeClr val="tx1"/>
                </a:solidFill>
                <a:sym typeface="Wingdings" pitchFamily="2" charset="2"/>
              </a:rPr>
              <a:t></a:t>
            </a:r>
            <a:endParaRPr lang="en-US" sz="1400" dirty="0"/>
          </a:p>
        </p:txBody>
      </p:sp>
      <p:sp>
        <p:nvSpPr>
          <p:cNvPr id="68" name="Down Ribbon 67"/>
          <p:cNvSpPr/>
          <p:nvPr/>
        </p:nvSpPr>
        <p:spPr>
          <a:xfrm>
            <a:off x="5029200" y="5377934"/>
            <a:ext cx="3810000" cy="1022866"/>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handle this case ?</a:t>
            </a:r>
            <a:endParaRPr lang="en-US" dirty="0">
              <a:solidFill>
                <a:schemeClr val="tx1"/>
              </a:solidFill>
            </a:endParaRPr>
          </a:p>
        </p:txBody>
      </p:sp>
    </p:spTree>
    <p:extLst>
      <p:ext uri="{BB962C8B-B14F-4D97-AF65-F5344CB8AC3E}">
        <p14:creationId xmlns:p14="http://schemas.microsoft.com/office/powerpoint/2010/main" val="79024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7"/>
                                        </p:tgtEl>
                                      </p:cBhvr>
                                    </p:animEffect>
                                    <p:set>
                                      <p:cBhvr>
                                        <p:cTn id="24" dur="1" fill="hold">
                                          <p:stCondLst>
                                            <p:cond delay="499"/>
                                          </p:stCondLst>
                                        </p:cTn>
                                        <p:tgtEl>
                                          <p:spTgt spid="6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grpId="0" nodeType="clickEffect">
                                  <p:stCondLst>
                                    <p:cond delay="0"/>
                                  </p:stCondLst>
                                  <p:childTnLst>
                                    <p:animEffect transition="out" filter="fade">
                                      <p:cBhvr>
                                        <p:cTn id="28" dur="1000"/>
                                        <p:tgtEl>
                                          <p:spTgt spid="66"/>
                                        </p:tgtEl>
                                      </p:cBhvr>
                                    </p:animEffect>
                                    <p:anim calcmode="lin" valueType="num">
                                      <p:cBhvr>
                                        <p:cTn id="29" dur="1000"/>
                                        <p:tgtEl>
                                          <p:spTgt spid="66"/>
                                        </p:tgtEl>
                                        <p:attrNameLst>
                                          <p:attrName>ppt_x</p:attrName>
                                        </p:attrNameLst>
                                      </p:cBhvr>
                                      <p:tavLst>
                                        <p:tav tm="0">
                                          <p:val>
                                            <p:strVal val="ppt_x"/>
                                          </p:val>
                                        </p:tav>
                                        <p:tav tm="100000">
                                          <p:val>
                                            <p:strVal val="ppt_x"/>
                                          </p:val>
                                        </p:tav>
                                      </p:tavLst>
                                    </p:anim>
                                    <p:anim calcmode="lin" valueType="num">
                                      <p:cBhvr>
                                        <p:cTn id="30" dur="1000"/>
                                        <p:tgtEl>
                                          <p:spTgt spid="66"/>
                                        </p:tgtEl>
                                        <p:attrNameLst>
                                          <p:attrName>ppt_y</p:attrName>
                                        </p:attrNameLst>
                                      </p:cBhvr>
                                      <p:tavLst>
                                        <p:tav tm="0">
                                          <p:val>
                                            <p:strVal val="ppt_y"/>
                                          </p:val>
                                        </p:tav>
                                        <p:tav tm="100000">
                                          <p:val>
                                            <p:strVal val="ppt_y+.1"/>
                                          </p:val>
                                        </p:tav>
                                      </p:tavLst>
                                    </p:anim>
                                    <p:set>
                                      <p:cBhvr>
                                        <p:cTn id="31" dur="1" fill="hold">
                                          <p:stCondLst>
                                            <p:cond delay="999"/>
                                          </p:stCondLst>
                                        </p:cTn>
                                        <p:tgtEl>
                                          <p:spTgt spid="6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1000"/>
                                        <p:tgtEl>
                                          <p:spTgt spid="68"/>
                                        </p:tgtEl>
                                      </p:cBhvr>
                                    </p:animEffect>
                                    <p:anim calcmode="lin" valueType="num">
                                      <p:cBhvr>
                                        <p:cTn id="37" dur="1000" fill="hold"/>
                                        <p:tgtEl>
                                          <p:spTgt spid="68"/>
                                        </p:tgtEl>
                                        <p:attrNameLst>
                                          <p:attrName>ppt_x</p:attrName>
                                        </p:attrNameLst>
                                      </p:cBhvr>
                                      <p:tavLst>
                                        <p:tav tm="0">
                                          <p:val>
                                            <p:strVal val="#ppt_x"/>
                                          </p:val>
                                        </p:tav>
                                        <p:tav tm="100000">
                                          <p:val>
                                            <p:strVal val="#ppt_x"/>
                                          </p:val>
                                        </p:tav>
                                      </p:tavLst>
                                    </p:anim>
                                    <p:anim calcmode="lin" valueType="num">
                                      <p:cBhvr>
                                        <p:cTn id="38"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8"/>
                                        </p:tgtEl>
                                      </p:cBhvr>
                                    </p:animEffect>
                                    <p:set>
                                      <p:cBhvr>
                                        <p:cTn id="43" dur="1" fill="hold">
                                          <p:stCondLst>
                                            <p:cond delay="499"/>
                                          </p:stCondLst>
                                        </p:cTn>
                                        <p:tgtEl>
                                          <p:spTgt spid="6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up)">
                                      <p:cBhvr>
                                        <p:cTn id="4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6" grpId="0" animBg="1"/>
      <p:bldP spid="8" grpId="0" animBg="1"/>
      <p:bldP spid="8" grpId="1" animBg="1"/>
      <p:bldP spid="67" grpId="0" animBg="1"/>
      <p:bldP spid="67" grpId="1" animBg="1"/>
      <p:bldP spid="68" grpId="0" animBg="1"/>
      <p:bldP spid="6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a:t>
            </a:r>
            <a:br>
              <a:rPr lang="en-US" sz="3600" b="1" dirty="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smtClean="0"/>
              <a:t>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0" name="Group 29"/>
          <p:cNvGrpSpPr/>
          <p:nvPr/>
        </p:nvGrpSpPr>
        <p:grpSpPr>
          <a:xfrm>
            <a:off x="5686152" y="2438400"/>
            <a:ext cx="2576904" cy="2590800"/>
            <a:chOff x="3676190" y="2362200"/>
            <a:chExt cx="2576904" cy="2590800"/>
          </a:xfrm>
        </p:grpSpPr>
        <p:sp>
          <p:nvSpPr>
            <p:cNvPr id="31" name="Oval 3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0" name="Straight Arrow Connector 39"/>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4" name="Group 43"/>
            <p:cNvGrpSpPr/>
            <p:nvPr/>
          </p:nvGrpSpPr>
          <p:grpSpPr>
            <a:xfrm>
              <a:off x="3676190" y="3332137"/>
              <a:ext cx="614294" cy="935063"/>
              <a:chOff x="3043306" y="4017937"/>
              <a:chExt cx="614294" cy="935063"/>
            </a:xfrm>
          </p:grpSpPr>
          <p:sp>
            <p:nvSpPr>
              <p:cNvPr id="57" name="Oval 5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8" name="Isosceles Triangle 57"/>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7" name="Group 46"/>
            <p:cNvGrpSpPr/>
            <p:nvPr/>
          </p:nvGrpSpPr>
          <p:grpSpPr>
            <a:xfrm>
              <a:off x="4800600" y="3474181"/>
              <a:ext cx="1452494" cy="1478819"/>
              <a:chOff x="3581400" y="3397981"/>
              <a:chExt cx="1452494" cy="1478819"/>
            </a:xfrm>
          </p:grpSpPr>
          <p:sp>
            <p:nvSpPr>
              <p:cNvPr id="51" name="Isosceles Triangle 50"/>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3" name="Isosceles Triangle 5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Oval 53"/>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5" name="Straight Arrow Connector 54"/>
              <p:cNvCxnSpPr>
                <a:endCxn id="54"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9" name="TextBox 8"/>
          <p:cNvSpPr txBox="1"/>
          <p:nvPr/>
        </p:nvSpPr>
        <p:spPr>
          <a:xfrm>
            <a:off x="1907981" y="1535668"/>
            <a:ext cx="1444819" cy="369332"/>
          </a:xfrm>
          <a:prstGeom prst="rect">
            <a:avLst/>
          </a:prstGeom>
          <a:noFill/>
          <a:ln>
            <a:solidFill>
              <a:schemeClr val="tx1"/>
            </a:solidFill>
          </a:ln>
        </p:spPr>
        <p:txBody>
          <a:bodyPr wrap="none" rtlCol="0">
            <a:spAutoFit/>
          </a:bodyPr>
          <a:lstStyle/>
          <a:p>
            <a:r>
              <a:rPr lang="en-US" dirty="0" smtClean="0"/>
              <a:t>When r is </a:t>
            </a:r>
            <a:r>
              <a:rPr lang="en-US" b="1" dirty="0" smtClean="0">
                <a:solidFill>
                  <a:srgbClr val="FF0000"/>
                </a:solidFill>
              </a:rPr>
              <a:t>red</a:t>
            </a:r>
            <a:endParaRPr lang="en-US" b="1" dirty="0">
              <a:solidFill>
                <a:srgbClr val="FF0000"/>
              </a:solidFill>
            </a:endParaRPr>
          </a:p>
        </p:txBody>
      </p:sp>
      <p:sp>
        <p:nvSpPr>
          <p:cNvPr id="63" name="TextBox 62"/>
          <p:cNvSpPr txBox="1"/>
          <p:nvPr/>
        </p:nvSpPr>
        <p:spPr>
          <a:xfrm>
            <a:off x="6172200" y="1535668"/>
            <a:ext cx="1617751" cy="369332"/>
          </a:xfrm>
          <a:prstGeom prst="rect">
            <a:avLst/>
          </a:prstGeom>
          <a:noFill/>
          <a:ln>
            <a:solidFill>
              <a:schemeClr val="tx1"/>
            </a:solidFill>
          </a:ln>
        </p:spPr>
        <p:txBody>
          <a:bodyPr wrap="none" rtlCol="0">
            <a:spAutoFit/>
          </a:bodyPr>
          <a:lstStyle/>
          <a:p>
            <a:r>
              <a:rPr lang="en-US" dirty="0" smtClean="0"/>
              <a:t>When r is </a:t>
            </a:r>
            <a:r>
              <a:rPr lang="en-US" b="1" dirty="0" smtClean="0"/>
              <a:t>black</a:t>
            </a:r>
            <a:endParaRPr lang="en-US" b="1" dirty="0">
              <a:solidFill>
                <a:srgbClr val="FF0000"/>
              </a:solidFill>
            </a:endParaRPr>
          </a:p>
        </p:txBody>
      </p:sp>
      <p:cxnSp>
        <p:nvCxnSpPr>
          <p:cNvPr id="65" name="Straight Connector 64"/>
          <p:cNvCxnSpPr/>
          <p:nvPr/>
        </p:nvCxnSpPr>
        <p:spPr>
          <a:xfrm>
            <a:off x="4724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5791200" y="4066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5791200" y="4066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6934200" y="47244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6934200" y="4724400"/>
                <a:ext cx="303151" cy="276999"/>
              </a:xfrm>
              <a:prstGeom prst="rect">
                <a:avLst/>
              </a:prstGeom>
              <a:blipFill rotWithShape="1">
                <a:blip r:embed="rId3"/>
                <a:stretch>
                  <a:fillRect r="-9804" b="-14894"/>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772400" y="4752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772400" y="4752201"/>
                <a:ext cx="303151" cy="276999"/>
              </a:xfrm>
              <a:prstGeom prst="rect">
                <a:avLst/>
              </a:prstGeom>
              <a:blipFill rotWithShape="1">
                <a:blip r:embed="rId4"/>
                <a:stretch>
                  <a:fillRect r="-7692" b="-14894"/>
                </a:stretch>
              </a:blipFill>
              <a:ln>
                <a:solidFill>
                  <a:schemeClr val="tx1"/>
                </a:solidFill>
              </a:ln>
            </p:spPr>
            <p:txBody>
              <a:bodyPr/>
              <a:lstStyle/>
              <a:p>
                <a:r>
                  <a:rPr lang="en-IN">
                    <a:noFill/>
                  </a:rPr>
                  <a:t> </a:t>
                </a:r>
              </a:p>
            </p:txBody>
          </p:sp>
        </mc:Fallback>
      </mc:AlternateContent>
      <p:grpSp>
        <p:nvGrpSpPr>
          <p:cNvPr id="10" name="Group 9"/>
          <p:cNvGrpSpPr/>
          <p:nvPr/>
        </p:nvGrpSpPr>
        <p:grpSpPr>
          <a:xfrm>
            <a:off x="5057962" y="2678668"/>
            <a:ext cx="785284" cy="750332"/>
            <a:chOff x="5057962" y="2678668"/>
            <a:chExt cx="785284" cy="750332"/>
          </a:xfrm>
        </p:grpSpPr>
        <p:cxnSp>
          <p:nvCxnSpPr>
            <p:cNvPr id="71" name="Straight Arrow Connector 70"/>
            <p:cNvCxnSpPr/>
            <p:nvPr/>
          </p:nvCxnSpPr>
          <p:spPr>
            <a:xfrm>
              <a:off x="5362762" y="29239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57962" y="2678668"/>
              <a:ext cx="308098" cy="369332"/>
            </a:xfrm>
            <a:prstGeom prst="rect">
              <a:avLst/>
            </a:prstGeom>
            <a:noFill/>
          </p:spPr>
          <p:txBody>
            <a:bodyPr wrap="none" rtlCol="0">
              <a:spAutoFit/>
            </a:bodyPr>
            <a:lstStyle/>
            <a:p>
              <a:r>
                <a:rPr lang="en-US" b="1" dirty="0"/>
                <a:t>q</a:t>
              </a:r>
            </a:p>
          </p:txBody>
        </p:sp>
      </p:grpSp>
      <p:grpSp>
        <p:nvGrpSpPr>
          <p:cNvPr id="8" name="Group 7"/>
          <p:cNvGrpSpPr/>
          <p:nvPr/>
        </p:nvGrpSpPr>
        <p:grpSpPr>
          <a:xfrm>
            <a:off x="5816664" y="1840468"/>
            <a:ext cx="2717736" cy="1588532"/>
            <a:chOff x="5816664" y="1840468"/>
            <a:chExt cx="2717736" cy="1588532"/>
          </a:xfrm>
        </p:grpSpPr>
        <p:cxnSp>
          <p:nvCxnSpPr>
            <p:cNvPr id="73" name="Straight Arrow Connector 72"/>
            <p:cNvCxnSpPr/>
            <p:nvPr/>
          </p:nvCxnSpPr>
          <p:spPr>
            <a:xfrm>
              <a:off x="6124762" y="20857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816664" y="1840468"/>
              <a:ext cx="266420" cy="369332"/>
            </a:xfrm>
            <a:prstGeom prst="rect">
              <a:avLst/>
            </a:prstGeom>
            <a:noFill/>
          </p:spPr>
          <p:txBody>
            <a:bodyPr wrap="none" rtlCol="0">
              <a:spAutoFit/>
            </a:bodyPr>
            <a:lstStyle/>
            <a:p>
              <a:r>
                <a:rPr lang="en-US" b="1" dirty="0" smtClean="0"/>
                <a:t>r</a:t>
              </a:r>
              <a:endParaRPr lang="en-US" b="1" dirty="0"/>
            </a:p>
          </p:txBody>
        </p:sp>
        <p:sp>
          <p:nvSpPr>
            <p:cNvPr id="75" name="TextBox 74"/>
            <p:cNvSpPr txBox="1"/>
            <p:nvPr/>
          </p:nvSpPr>
          <p:spPr>
            <a:xfrm>
              <a:off x="8258362" y="2678668"/>
              <a:ext cx="276038" cy="369332"/>
            </a:xfrm>
            <a:prstGeom prst="rect">
              <a:avLst/>
            </a:prstGeom>
            <a:noFill/>
          </p:spPr>
          <p:txBody>
            <a:bodyPr wrap="none" rtlCol="0">
              <a:spAutoFit/>
            </a:bodyPr>
            <a:lstStyle/>
            <a:p>
              <a:r>
                <a:rPr lang="en-US" b="1" dirty="0"/>
                <a:t>s</a:t>
              </a:r>
            </a:p>
          </p:txBody>
        </p:sp>
        <p:cxnSp>
          <p:nvCxnSpPr>
            <p:cNvPr id="76" name="Straight Arrow Connector 75"/>
            <p:cNvCxnSpPr/>
            <p:nvPr/>
          </p:nvCxnSpPr>
          <p:spPr>
            <a:xfrm flipH="1">
              <a:off x="7648762" y="29239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61" name="Down Ribbon 60"/>
          <p:cNvSpPr/>
          <p:nvPr/>
        </p:nvSpPr>
        <p:spPr>
          <a:xfrm>
            <a:off x="4981762" y="5017532"/>
            <a:ext cx="4009838" cy="1535668"/>
          </a:xfrm>
          <a:prstGeom prst="ribbon">
            <a:avLst>
              <a:gd name="adj1" fmla="val 8618"/>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Changing color of </a:t>
            </a:r>
            <a:r>
              <a:rPr lang="en-US" sz="1400" b="1" dirty="0" smtClean="0">
                <a:solidFill>
                  <a:schemeClr val="tx1"/>
                </a:solidFill>
              </a:rPr>
              <a:t>s</a:t>
            </a:r>
            <a:r>
              <a:rPr lang="en-US" sz="1400" dirty="0" smtClean="0">
                <a:solidFill>
                  <a:schemeClr val="tx1"/>
                </a:solidFill>
              </a:rPr>
              <a:t> to </a:t>
            </a:r>
            <a:r>
              <a:rPr lang="en-US" sz="1400" b="1" dirty="0" smtClean="0">
                <a:solidFill>
                  <a:srgbClr val="FF0000"/>
                </a:solidFill>
              </a:rPr>
              <a:t>red</a:t>
            </a:r>
            <a:r>
              <a:rPr lang="en-US" sz="1400" dirty="0" smtClean="0">
                <a:solidFill>
                  <a:schemeClr val="tx1"/>
                </a:solidFill>
              </a:rPr>
              <a:t>  has reduced the number of black nodes on the path to the root of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s</a:t>
            </a:r>
            <a:r>
              <a:rPr lang="en-US" sz="1400" dirty="0" smtClean="0">
                <a:solidFill>
                  <a:schemeClr val="tx1"/>
                </a:solidFill>
              </a:rPr>
              <a:t>) by one. As a result the imbalance of black height has </a:t>
            </a:r>
            <a:r>
              <a:rPr lang="en-US" sz="1400" i="1" dirty="0" smtClean="0">
                <a:solidFill>
                  <a:schemeClr val="tx1"/>
                </a:solidFill>
              </a:rPr>
              <a:t>propagated</a:t>
            </a:r>
            <a:r>
              <a:rPr lang="en-US" sz="1400" dirty="0" smtClean="0">
                <a:solidFill>
                  <a:schemeClr val="tx1"/>
                </a:solidFill>
              </a:rPr>
              <a:t> upward. So we process the new </a:t>
            </a:r>
            <a:r>
              <a:rPr lang="en-US" sz="1400" b="1" dirty="0" smtClean="0">
                <a:solidFill>
                  <a:schemeClr val="tx1"/>
                </a:solidFill>
              </a:rPr>
              <a:t>q</a:t>
            </a:r>
            <a:r>
              <a:rPr lang="en-US" sz="1400" dirty="0" smtClean="0">
                <a:solidFill>
                  <a:schemeClr val="tx1"/>
                </a:solidFill>
              </a:rPr>
              <a:t>.</a:t>
            </a:r>
            <a:endParaRPr lang="en-US" sz="1400" dirty="0"/>
          </a:p>
        </p:txBody>
      </p:sp>
    </p:spTree>
    <p:extLst>
      <p:ext uri="{BB962C8B-B14F-4D97-AF65-F5344CB8AC3E}">
        <p14:creationId xmlns:p14="http://schemas.microsoft.com/office/powerpoint/2010/main" val="15337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3.05556E-6 1.11111E-6 L 0.08732 -0.11181 " pathEditMode="relative" rAng="0" ptsTypes="AA">
                                      <p:cBhvr>
                                        <p:cTn id="30" dur="2000" fill="hold"/>
                                        <p:tgtEl>
                                          <p:spTgt spid="10"/>
                                        </p:tgtEl>
                                        <p:attrNameLst>
                                          <p:attrName>ppt_x</p:attrName>
                                          <p:attrName>ppt_y</p:attrName>
                                        </p:attrNameLst>
                                      </p:cBhvr>
                                      <p:rCtr x="4358" y="-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a:solidFill>
                  <a:srgbClr val="7030A0"/>
                </a:solidFill>
              </a:rPr>
              <a:t>Handling the case: </a:t>
            </a:r>
            <a:br>
              <a:rPr lang="en-US" sz="3200" b="1" dirty="0">
                <a:solidFill>
                  <a:srgbClr val="7030A0"/>
                </a:solidFill>
              </a:rPr>
            </a:br>
            <a:r>
              <a:rPr lang="en-US" sz="3200" b="1" dirty="0"/>
              <a:t>s </a:t>
            </a:r>
            <a:r>
              <a:rPr lang="en-US" sz="3200" dirty="0"/>
              <a:t>is</a:t>
            </a:r>
            <a:r>
              <a:rPr lang="en-US" sz="3200" b="1" dirty="0"/>
              <a:t> black </a:t>
            </a:r>
            <a:r>
              <a:rPr lang="en-US" sz="3200" dirty="0"/>
              <a:t>and </a:t>
            </a:r>
            <a:r>
              <a:rPr lang="en-US" sz="3200" u="sng" dirty="0" smtClean="0"/>
              <a:t>one</a:t>
            </a:r>
            <a:r>
              <a:rPr lang="en-US" sz="3200" dirty="0" smtClean="0"/>
              <a:t> of its </a:t>
            </a:r>
            <a:r>
              <a:rPr lang="en-US" sz="3200" dirty="0"/>
              <a:t>children </a:t>
            </a:r>
            <a:r>
              <a:rPr lang="en-US" sz="3200" dirty="0" smtClean="0"/>
              <a:t>is</a:t>
            </a:r>
            <a:r>
              <a:rPr lang="en-US" sz="3200" dirty="0" smtClean="0">
                <a:solidFill>
                  <a:srgbClr val="7030A0"/>
                </a:solidFill>
              </a:rPr>
              <a:t> </a:t>
            </a:r>
            <a:r>
              <a:rPr lang="en-US" sz="3200" b="1" dirty="0" smtClean="0">
                <a:solidFill>
                  <a:srgbClr val="FF0000"/>
                </a:solidFill>
              </a:rPr>
              <a:t>red</a:t>
            </a:r>
            <a:endParaRPr lang="en-US" sz="3200" b="1" dirty="0">
              <a:solidFill>
                <a:srgbClr val="FF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562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7030A0"/>
                </a:solidFill>
              </a:rPr>
              <a:t>There are two cases</a:t>
            </a:r>
            <a:endParaRPr lang="en-US" sz="4000" b="1" dirty="0">
              <a:solidFill>
                <a:srgbClr val="7030A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sp>
        <p:nvSpPr>
          <p:cNvPr id="59" name="Right Arrow 58"/>
          <p:cNvSpPr/>
          <p:nvPr/>
        </p:nvSpPr>
        <p:spPr>
          <a:xfrm flipH="1">
            <a:off x="3366259" y="1905000"/>
            <a:ext cx="1281941" cy="47296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reduction</a:t>
            </a:r>
            <a:endParaRPr lang="en-US" dirty="0"/>
          </a:p>
        </p:txBody>
      </p:sp>
      <p:grpSp>
        <p:nvGrpSpPr>
          <p:cNvPr id="63" name="Group 62"/>
          <p:cNvGrpSpPr/>
          <p:nvPr/>
        </p:nvGrpSpPr>
        <p:grpSpPr>
          <a:xfrm>
            <a:off x="4724400" y="1992868"/>
            <a:ext cx="3962400" cy="3950732"/>
            <a:chOff x="4724400" y="1992868"/>
            <a:chExt cx="3962400" cy="3950732"/>
          </a:xfrm>
        </p:grpSpPr>
        <p:grpSp>
          <p:nvGrpSpPr>
            <p:cNvPr id="29" name="Group 28"/>
            <p:cNvGrpSpPr/>
            <p:nvPr/>
          </p:nvGrpSpPr>
          <p:grpSpPr>
            <a:xfrm>
              <a:off x="4724400" y="1992868"/>
              <a:ext cx="3962400" cy="3950732"/>
              <a:chOff x="4724400" y="1992868"/>
              <a:chExt cx="3962400" cy="3950732"/>
            </a:xfrm>
          </p:grpSpPr>
          <p:grpSp>
            <p:nvGrpSpPr>
              <p:cNvPr id="32" name="Group 31"/>
              <p:cNvGrpSpPr/>
              <p:nvPr/>
            </p:nvGrpSpPr>
            <p:grpSpPr>
              <a:xfrm>
                <a:off x="4860047" y="1992868"/>
                <a:ext cx="3826753" cy="3569732"/>
                <a:chOff x="564085" y="1992868"/>
                <a:chExt cx="3826753" cy="3569732"/>
              </a:xfrm>
            </p:grpSpPr>
            <p:grpSp>
              <p:nvGrpSpPr>
                <p:cNvPr id="5" name="Group 4"/>
                <p:cNvGrpSpPr/>
                <p:nvPr/>
              </p:nvGrpSpPr>
              <p:grpSpPr>
                <a:xfrm>
                  <a:off x="838200" y="2373868"/>
                  <a:ext cx="3476438" cy="3188732"/>
                  <a:chOff x="3048000" y="1764268"/>
                  <a:chExt cx="3476438" cy="3188732"/>
                </a:xfrm>
              </p:grpSpPr>
              <p:sp>
                <p:nvSpPr>
                  <p:cNvPr id="6" name="Oval 5"/>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7" name="Straight Arrow Connector 6"/>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1" name="Group 10"/>
                  <p:cNvGrpSpPr/>
                  <p:nvPr/>
                </p:nvGrpSpPr>
                <p:grpSpPr>
                  <a:xfrm>
                    <a:off x="3048000" y="2602468"/>
                    <a:ext cx="1242484" cy="1664732"/>
                    <a:chOff x="2415116" y="3288268"/>
                    <a:chExt cx="1242484" cy="1664732"/>
                  </a:xfrm>
                </p:grpSpPr>
                <p:sp>
                  <p:nvSpPr>
                    <p:cNvPr id="24" name="Oval 23"/>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5" name="Isosceles Triangle 24"/>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6" name="Group 25"/>
                    <p:cNvGrpSpPr/>
                    <p:nvPr/>
                  </p:nvGrpSpPr>
                  <p:grpSpPr>
                    <a:xfrm>
                      <a:off x="2415116" y="3288268"/>
                      <a:ext cx="785284" cy="750332"/>
                      <a:chOff x="914400" y="2116877"/>
                      <a:chExt cx="785284" cy="750332"/>
                    </a:xfrm>
                  </p:grpSpPr>
                  <p:cxnSp>
                    <p:nvCxnSpPr>
                      <p:cNvPr id="27" name="Straight Arrow Connector 2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2" name="TextBox 11"/>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3" name="Straight Arrow Connector 12"/>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800600" y="3474181"/>
                    <a:ext cx="1452494" cy="1478819"/>
                    <a:chOff x="3581400" y="3397981"/>
                    <a:chExt cx="1452494" cy="1478819"/>
                  </a:xfrm>
                </p:grpSpPr>
                <p:sp>
                  <p:nvSpPr>
                    <p:cNvPr id="18" name="Isosceles Triangle 17"/>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0" name="Isosceles Triangle 19"/>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2" name="Straight Arrow Connector 21"/>
                    <p:cNvCxnSpPr>
                      <a:endCxn id="21"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06702" y="1764268"/>
                    <a:ext cx="788582" cy="750332"/>
                    <a:chOff x="3730502" y="1764268"/>
                    <a:chExt cx="788582" cy="750332"/>
                  </a:xfrm>
                </p:grpSpPr>
                <p:cxnSp>
                  <p:nvCxnSpPr>
                    <p:cNvPr id="16" name="Straight Arrow Connector 1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1" name="TextBox 30"/>
                <p:cNvSpPr txBox="1"/>
                <p:nvPr/>
              </p:nvSpPr>
              <p:spPr>
                <a:xfrm>
                  <a:off x="564085" y="1992868"/>
                  <a:ext cx="3826753" cy="369332"/>
                </a:xfrm>
                <a:prstGeom prst="rect">
                  <a:avLst/>
                </a:prstGeom>
                <a:noFill/>
                <a:ln>
                  <a:solidFill>
                    <a:schemeClr val="tx1"/>
                  </a:solidFill>
                </a:ln>
              </p:spPr>
              <p:txBody>
                <a:bodyPr wrap="none" rtlCol="0">
                  <a:spAutoFit/>
                </a:bodyPr>
                <a:lstStyle/>
                <a:p>
                  <a:r>
                    <a:rPr lang="en-US" dirty="0" smtClean="0"/>
                    <a:t>When </a:t>
                  </a:r>
                  <a:r>
                    <a:rPr lang="en-US" b="1" dirty="0" smtClean="0"/>
                    <a:t>left</a:t>
                  </a:r>
                  <a:r>
                    <a:rPr lang="en-US" dirty="0" smtClean="0"/>
                    <a:t>(s) is </a:t>
                  </a:r>
                  <a:r>
                    <a:rPr lang="en-US" b="1" dirty="0" smtClean="0">
                      <a:solidFill>
                        <a:srgbClr val="FF0000"/>
                      </a:solidFill>
                    </a:rPr>
                    <a:t>red </a:t>
                  </a:r>
                  <a:r>
                    <a:rPr lang="en-US" dirty="0" smtClean="0"/>
                    <a:t>and</a:t>
                  </a:r>
                  <a:r>
                    <a:rPr lang="en-US" b="1" dirty="0" smtClean="0">
                      <a:solidFill>
                        <a:srgbClr val="FF0000"/>
                      </a:solidFill>
                    </a:rPr>
                    <a:t> </a:t>
                  </a:r>
                  <a:r>
                    <a:rPr lang="en-US" b="1" dirty="0" smtClean="0"/>
                    <a:t>right(</a:t>
                  </a:r>
                  <a:r>
                    <a:rPr lang="en-US" dirty="0" smtClean="0"/>
                    <a:t>s</a:t>
                  </a:r>
                  <a:r>
                    <a:rPr lang="en-US" b="1" dirty="0" smtClean="0"/>
                    <a:t>) </a:t>
                  </a:r>
                  <a:r>
                    <a:rPr lang="en-US" dirty="0" smtClean="0"/>
                    <a:t>is</a:t>
                  </a:r>
                  <a:r>
                    <a:rPr lang="en-US" b="1" dirty="0" smtClean="0"/>
                    <a:t> black</a:t>
                  </a:r>
                  <a:endParaRPr lang="en-US" b="1" dirty="0"/>
                </a:p>
              </p:txBody>
            </p:sp>
          </p:grpSp>
          <p:cxnSp>
            <p:nvCxnSpPr>
              <p:cNvPr id="60" name="Straight Connector 59"/>
              <p:cNvCxnSpPr/>
              <p:nvPr/>
            </p:nvCxnSpPr>
            <p:spPr>
              <a:xfrm>
                <a:off x="4724400" y="24384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p:cNvSpPr txBox="1"/>
                <p:nvPr/>
              </p:nvSpPr>
              <p:spPr>
                <a:xfrm>
                  <a:off x="5867400" y="4599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5867400" y="4599801"/>
                  <a:ext cx="303151" cy="276999"/>
                </a:xfrm>
                <a:prstGeom prst="rect">
                  <a:avLst/>
                </a:prstGeom>
                <a:blipFill rotWithShape="1">
                  <a:blip r:embed="rId2"/>
                  <a:stretch>
                    <a:fillRect r="-9804" b="-14894"/>
                  </a:stretch>
                </a:blipFill>
                <a:ln>
                  <a:solidFill>
                    <a:schemeClr val="tx1"/>
                  </a:solidFill>
                </a:ln>
              </p:spPr>
              <p:txBody>
                <a:bodyPr/>
                <a:lstStyle/>
                <a:p>
                  <a:r>
                    <a:rPr lang="en-IN">
                      <a:noFill/>
                    </a:rPr>
                    <a:t> </a:t>
                  </a:r>
                </a:p>
              </p:txBody>
            </p:sp>
          </mc:Fallback>
        </mc:AlternateContent>
      </p:grpSp>
      <p:grpSp>
        <p:nvGrpSpPr>
          <p:cNvPr id="30" name="Group 29"/>
          <p:cNvGrpSpPr/>
          <p:nvPr/>
        </p:nvGrpSpPr>
        <p:grpSpPr>
          <a:xfrm>
            <a:off x="333562" y="1981200"/>
            <a:ext cx="3476438" cy="3569732"/>
            <a:chOff x="333562" y="1981200"/>
            <a:chExt cx="3476438" cy="3569732"/>
          </a:xfrm>
        </p:grpSpPr>
        <p:grpSp>
          <p:nvGrpSpPr>
            <p:cNvPr id="33" name="Group 32"/>
            <p:cNvGrpSpPr/>
            <p:nvPr/>
          </p:nvGrpSpPr>
          <p:grpSpPr>
            <a:xfrm>
              <a:off x="333562" y="1981200"/>
              <a:ext cx="3476438" cy="3569732"/>
              <a:chOff x="838200" y="1992868"/>
              <a:chExt cx="3476438" cy="3569732"/>
            </a:xfrm>
          </p:grpSpPr>
          <p:grpSp>
            <p:nvGrpSpPr>
              <p:cNvPr id="34" name="Group 33"/>
              <p:cNvGrpSpPr/>
              <p:nvPr/>
            </p:nvGrpSpPr>
            <p:grpSpPr>
              <a:xfrm>
                <a:off x="838200" y="2373868"/>
                <a:ext cx="3476438" cy="3188732"/>
                <a:chOff x="3048000" y="1764268"/>
                <a:chExt cx="3476438" cy="3188732"/>
              </a:xfrm>
            </p:grpSpPr>
            <p:sp>
              <p:nvSpPr>
                <p:cNvPr id="36" name="Oval 35"/>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7" name="Straight Arrow Connector 36"/>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1" name="Group 40"/>
                <p:cNvGrpSpPr/>
                <p:nvPr/>
              </p:nvGrpSpPr>
              <p:grpSpPr>
                <a:xfrm>
                  <a:off x="3048000" y="2602468"/>
                  <a:ext cx="1242484" cy="1664732"/>
                  <a:chOff x="2415116" y="3288268"/>
                  <a:chExt cx="1242484" cy="1664732"/>
                </a:xfrm>
              </p:grpSpPr>
              <p:sp>
                <p:nvSpPr>
                  <p:cNvPr id="54" name="Oval 53"/>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5" name="Isosceles Triangle 54"/>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6" name="Group 55"/>
                  <p:cNvGrpSpPr/>
                  <p:nvPr/>
                </p:nvGrpSpPr>
                <p:grpSpPr>
                  <a:xfrm>
                    <a:off x="2415116" y="3288268"/>
                    <a:ext cx="785284" cy="750332"/>
                    <a:chOff x="914400" y="2116877"/>
                    <a:chExt cx="785284" cy="750332"/>
                  </a:xfrm>
                </p:grpSpPr>
                <p:cxnSp>
                  <p:nvCxnSpPr>
                    <p:cNvPr id="57" name="Straight Arrow Connector 5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2" name="TextBox 41"/>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3" name="Straight Arrow Connector 42"/>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4800600" y="3474181"/>
                  <a:ext cx="1452494" cy="1478819"/>
                  <a:chOff x="3581400" y="3397981"/>
                  <a:chExt cx="1452494" cy="1478819"/>
                </a:xfrm>
              </p:grpSpPr>
              <p:sp>
                <p:nvSpPr>
                  <p:cNvPr id="48" name="Isosceles Triangle 47"/>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Oval 48"/>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0" name="Isosceles Triangle 49"/>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Oval 50"/>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2" name="Straight Arrow Connector 51"/>
                  <p:cNvCxnSpPr>
                    <a:endCxn id="51"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806702" y="1764268"/>
                  <a:ext cx="788582" cy="750332"/>
                  <a:chOff x="3730502" y="1764268"/>
                  <a:chExt cx="788582" cy="750332"/>
                </a:xfrm>
              </p:grpSpPr>
              <p:cxnSp>
                <p:nvCxnSpPr>
                  <p:cNvPr id="46" name="Straight Arrow Connector 4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5" name="TextBox 34"/>
              <p:cNvSpPr txBox="1"/>
              <p:nvPr/>
            </p:nvSpPr>
            <p:spPr>
              <a:xfrm>
                <a:off x="1647638" y="1992868"/>
                <a:ext cx="2047484" cy="369332"/>
              </a:xfrm>
              <a:prstGeom prst="rect">
                <a:avLst/>
              </a:prstGeom>
              <a:noFill/>
              <a:ln>
                <a:solidFill>
                  <a:schemeClr val="tx1"/>
                </a:solidFill>
              </a:ln>
            </p:spPr>
            <p:txBody>
              <a:bodyPr wrap="none" rtlCol="0">
                <a:spAutoFit/>
              </a:bodyPr>
              <a:lstStyle/>
              <a:p>
                <a:r>
                  <a:rPr lang="en-US" dirty="0" smtClean="0"/>
                  <a:t>When </a:t>
                </a:r>
                <a:r>
                  <a:rPr lang="en-US" b="1" dirty="0" smtClean="0"/>
                  <a:t>right</a:t>
                </a:r>
                <a:r>
                  <a:rPr lang="en-US" dirty="0" smtClean="0"/>
                  <a:t>(s) is </a:t>
                </a:r>
                <a:r>
                  <a:rPr lang="en-US" b="1" dirty="0" smtClean="0">
                    <a:solidFill>
                      <a:srgbClr val="FF0000"/>
                    </a:solidFill>
                  </a:rPr>
                  <a:t>red</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62" name="TextBox 61"/>
                <p:cNvSpPr txBox="1"/>
                <p:nvPr/>
              </p:nvSpPr>
              <p:spPr>
                <a:xfrm>
                  <a:off x="1066800" y="45720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1066800" y="4572000"/>
                  <a:ext cx="303151" cy="276999"/>
                </a:xfrm>
                <a:prstGeom prst="rect">
                  <a:avLst/>
                </a:prstGeom>
                <a:blipFill rotWithShape="1">
                  <a:blip r:embed="rId3"/>
                  <a:stretch>
                    <a:fillRect r="-7692" b="-14894"/>
                  </a:stretch>
                </a:blipFill>
                <a:ln>
                  <a:solidFill>
                    <a:schemeClr val="tx1"/>
                  </a:solidFill>
                </a:ln>
              </p:spPr>
              <p:txBody>
                <a:bodyPr/>
                <a:lstStyle/>
                <a:p>
                  <a:r>
                    <a:rPr lang="en-IN">
                      <a:noFill/>
                    </a:rPr>
                    <a:t> </a:t>
                  </a:r>
                </a:p>
              </p:txBody>
            </p:sp>
          </mc:Fallback>
        </mc:AlternateContent>
      </p:grpSp>
    </p:spTree>
    <p:extLst>
      <p:ext uri="{BB962C8B-B14F-4D97-AF65-F5344CB8AC3E}">
        <p14:creationId xmlns:p14="http://schemas.microsoft.com/office/powerpoint/2010/main" val="20723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a:t>Handling the case</a:t>
            </a:r>
            <a:r>
              <a:rPr lang="en-US" sz="3200" b="1" dirty="0">
                <a:solidFill>
                  <a:srgbClr val="7030A0"/>
                </a:solidFill>
              </a:rPr>
              <a:t>: </a:t>
            </a:r>
            <a:r>
              <a:rPr lang="en-US" sz="3200" b="1" dirty="0" smtClean="0">
                <a:solidFill>
                  <a:srgbClr val="7030A0"/>
                </a:solidFill>
              </a:rPr>
              <a:t>right(s) is </a:t>
            </a:r>
            <a:r>
              <a:rPr lang="en-US" sz="3200" b="1" dirty="0" smtClean="0">
                <a:solidFill>
                  <a:srgbClr val="FF0000"/>
                </a:solidFill>
              </a:rPr>
              <a:t>red</a:t>
            </a:r>
            <a:endParaRPr lang="en-US" sz="3200" b="1" dirty="0">
              <a:solidFill>
                <a:srgbClr val="FF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286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a:t>
            </a:r>
            <a:r>
              <a:rPr lang="en-US" sz="3200" b="1" dirty="0" smtClean="0">
                <a:solidFill>
                  <a:srgbClr val="7030A0"/>
                </a:solidFill>
              </a:rPr>
              <a:t>right(s</a:t>
            </a:r>
            <a:r>
              <a:rPr lang="en-US" sz="3200" b="1" dirty="0">
                <a:solidFill>
                  <a:srgbClr val="7030A0"/>
                </a:solidFill>
              </a:rPr>
              <a:t>)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36</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2" name="Down Ribbon 1"/>
          <p:cNvSpPr/>
          <p:nvPr/>
        </p:nvSpPr>
        <p:spPr>
          <a:xfrm>
            <a:off x="2133600" y="5410200"/>
            <a:ext cx="2438400" cy="765048"/>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Let </a:t>
            </a:r>
            <a:r>
              <a:rPr lang="en-US" b="1" dirty="0" smtClean="0">
                <a:solidFill>
                  <a:schemeClr val="tx1"/>
                </a:solidFill>
              </a:rPr>
              <a:t>color</a:t>
            </a:r>
            <a:r>
              <a:rPr lang="en-US" dirty="0" smtClean="0">
                <a:solidFill>
                  <a:schemeClr val="tx1"/>
                </a:solidFill>
              </a:rPr>
              <a:t>(</a:t>
            </a:r>
            <a:r>
              <a:rPr lang="en-US" b="1" dirty="0" smtClean="0">
                <a:solidFill>
                  <a:schemeClr val="tx1"/>
                </a:solidFill>
              </a:rPr>
              <a:t>r</a:t>
            </a:r>
            <a:r>
              <a:rPr lang="en-US" dirty="0" smtClean="0">
                <a:solidFill>
                  <a:schemeClr val="tx1"/>
                </a:solidFill>
              </a:rPr>
              <a:t>) be </a:t>
            </a:r>
            <a:r>
              <a:rPr lang="en-US" dirty="0" smtClean="0"/>
              <a:t>c</a:t>
            </a:r>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5638800" y="4371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5638800" y="43712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27666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a:t>
            </a:r>
            <a:r>
              <a:rPr lang="en-US" sz="3200" b="1" dirty="0" smtClean="0">
                <a:solidFill>
                  <a:srgbClr val="7030A0"/>
                </a:solidFill>
              </a:rPr>
              <a:t>right(s</a:t>
            </a:r>
            <a:r>
              <a:rPr lang="en-US" sz="3200" b="1" dirty="0">
                <a:solidFill>
                  <a:srgbClr val="7030A0"/>
                </a:solidFill>
              </a:rPr>
              <a:t>)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37</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smtClean="0"/>
                <a:t>r</a:t>
              </a:r>
              <a:endParaRPr lang="en-US" b="1" dirty="0"/>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Oval 49"/>
              <p:cNvSpPr/>
              <p:nvPr/>
            </p:nvSpPr>
            <p:spPr>
              <a:xfrm>
                <a:off x="4114800" y="32766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p:grpSp>
        <p:nvGrpSpPr>
          <p:cNvPr id="61" name="Group 60"/>
          <p:cNvGrpSpPr/>
          <p:nvPr/>
        </p:nvGrpSpPr>
        <p:grpSpPr>
          <a:xfrm>
            <a:off x="562419" y="2885150"/>
            <a:ext cx="1776553" cy="1258514"/>
            <a:chOff x="1032822" y="2597756"/>
            <a:chExt cx="1776553" cy="1258514"/>
          </a:xfrm>
        </p:grpSpPr>
        <p:sp>
          <p:nvSpPr>
            <p:cNvPr id="62" name="Arc 61"/>
            <p:cNvSpPr/>
            <p:nvPr/>
          </p:nvSpPr>
          <p:spPr>
            <a:xfrm rot="15905415">
              <a:off x="1625457" y="2672352"/>
              <a:ext cx="1171864" cy="11959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p:cNvSpPr txBox="1"/>
            <p:nvPr/>
          </p:nvSpPr>
          <p:spPr>
            <a:xfrm rot="19024107">
              <a:off x="1032822" y="2597756"/>
              <a:ext cx="1036438" cy="307777"/>
            </a:xfrm>
            <a:prstGeom prst="rect">
              <a:avLst/>
            </a:prstGeom>
            <a:noFill/>
          </p:spPr>
          <p:txBody>
            <a:bodyPr wrap="none" rtlCol="0">
              <a:spAutoFit/>
            </a:bodyPr>
            <a:lstStyle/>
            <a:p>
              <a:r>
                <a:rPr lang="en-US" sz="1400" dirty="0"/>
                <a:t>s</a:t>
              </a:r>
              <a:r>
                <a:rPr lang="en-US" sz="1400" dirty="0" smtClean="0"/>
                <a:t>wap colors</a:t>
              </a:r>
              <a:endParaRPr lang="en-US" sz="1400" dirty="0"/>
            </a:p>
          </p:txBody>
        </p:sp>
      </p:grpSp>
      <mc:AlternateContent xmlns:mc="http://schemas.openxmlformats.org/markup-compatibility/2006" xmlns:a14="http://schemas.microsoft.com/office/drawing/2010/main">
        <mc:Choice Requires="a14">
          <p:sp>
            <p:nvSpPr>
              <p:cNvPr id="64" name="TextBox 63"/>
              <p:cNvSpPr txBox="1"/>
              <p:nvPr/>
            </p:nvSpPr>
            <p:spPr>
              <a:xfrm>
                <a:off x="5638800" y="4371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638800" y="43712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11249" y="51054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611249" y="5105400"/>
                <a:ext cx="303151" cy="276999"/>
              </a:xfrm>
              <a:prstGeom prst="rect">
                <a:avLst/>
              </a:prstGeom>
              <a:blipFill rotWithShape="1">
                <a:blip r:embed="rId3"/>
                <a:stretch>
                  <a:fillRect r="-9615" b="-12766"/>
                </a:stretch>
              </a:blipFill>
              <a:ln>
                <a:solidFill>
                  <a:schemeClr val="tx1"/>
                </a:solidFill>
              </a:ln>
            </p:spPr>
            <p:txBody>
              <a:bodyPr/>
              <a:lstStyle/>
              <a:p>
                <a:r>
                  <a:rPr lang="en-IN">
                    <a:noFill/>
                  </a:rPr>
                  <a:t> </a:t>
                </a:r>
              </a:p>
            </p:txBody>
          </p:sp>
        </mc:Fallback>
      </mc:AlternateContent>
      <p:sp>
        <p:nvSpPr>
          <p:cNvPr id="65" name="Down Ribbon 64"/>
          <p:cNvSpPr/>
          <p:nvPr/>
        </p:nvSpPr>
        <p:spPr>
          <a:xfrm>
            <a:off x="304800" y="5486400"/>
            <a:ext cx="5386046"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 number of black nodes on the path from root to any leaf node of </a:t>
            </a:r>
            <a:r>
              <a:rPr lang="en-US" sz="1400" dirty="0" err="1" smtClean="0">
                <a:solidFill>
                  <a:schemeClr val="tx1"/>
                </a:solidFill>
              </a:rPr>
              <a:t>subtree</a:t>
            </a:r>
            <a:r>
              <a:rPr lang="en-US" sz="1400" dirty="0" smtClean="0">
                <a:solidFill>
                  <a:schemeClr val="tx1"/>
                </a:solidFill>
              </a:rPr>
              <a:t>(</a:t>
            </a:r>
            <a:r>
              <a:rPr lang="en-US" sz="1400" b="1" dirty="0" smtClean="0">
                <a:solidFill>
                  <a:schemeClr val="tx1"/>
                </a:solidFill>
              </a:rPr>
              <a:t>q</a:t>
            </a:r>
            <a:r>
              <a:rPr lang="en-US" sz="1400" dirty="0" smtClean="0">
                <a:solidFill>
                  <a:schemeClr val="tx1"/>
                </a:solidFill>
              </a:rPr>
              <a:t>) has increased by one (this is good!), has remained unchanged for leaves of tree 1, and is uncertain for leaves of tree 2(depends upon c). How to get rid of this uncertainty ?</a:t>
            </a:r>
            <a:endParaRPr lang="en-US" sz="1400" dirty="0">
              <a:solidFill>
                <a:schemeClr val="tx1"/>
              </a:solidFill>
            </a:endParaRPr>
          </a:p>
        </p:txBody>
      </p:sp>
    </p:spTree>
    <p:extLst>
      <p:ext uri="{BB962C8B-B14F-4D97-AF65-F5344CB8AC3E}">
        <p14:creationId xmlns:p14="http://schemas.microsoft.com/office/powerpoint/2010/main" val="50805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right)">
                                      <p:cBhvr>
                                        <p:cTn id="17" dur="500"/>
                                        <p:tgtEl>
                                          <p:spTgt spid="36"/>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1000"/>
                                        <p:tgtEl>
                                          <p:spTgt spid="65"/>
                                        </p:tgtEl>
                                      </p:cBhvr>
                                    </p:animEffect>
                                    <p:anim calcmode="lin" valueType="num">
                                      <p:cBhvr>
                                        <p:cTn id="27" dur="1000" fill="hold"/>
                                        <p:tgtEl>
                                          <p:spTgt spid="65"/>
                                        </p:tgtEl>
                                        <p:attrNameLst>
                                          <p:attrName>ppt_x</p:attrName>
                                        </p:attrNameLst>
                                      </p:cBhvr>
                                      <p:tavLst>
                                        <p:tav tm="0">
                                          <p:val>
                                            <p:strVal val="#ppt_x"/>
                                          </p:val>
                                        </p:tav>
                                        <p:tav tm="100000">
                                          <p:val>
                                            <p:strVal val="#ppt_x"/>
                                          </p:val>
                                        </p:tav>
                                      </p:tavLst>
                                    </p:anim>
                                    <p:anim calcmode="lin" valueType="num">
                                      <p:cBhvr>
                                        <p:cTn id="2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grpId="1" nodeType="clickEffect">
                                  <p:stCondLst>
                                    <p:cond delay="0"/>
                                  </p:stCondLst>
                                  <p:childTnLst>
                                    <p:animEffect transition="out" filter="fade">
                                      <p:cBhvr>
                                        <p:cTn id="32" dur="1000"/>
                                        <p:tgtEl>
                                          <p:spTgt spid="66"/>
                                        </p:tgtEl>
                                      </p:cBhvr>
                                    </p:animEffect>
                                    <p:anim calcmode="lin" valueType="num">
                                      <p:cBhvr>
                                        <p:cTn id="33" dur="1000"/>
                                        <p:tgtEl>
                                          <p:spTgt spid="66"/>
                                        </p:tgtEl>
                                        <p:attrNameLst>
                                          <p:attrName>ppt_x</p:attrName>
                                        </p:attrNameLst>
                                      </p:cBhvr>
                                      <p:tavLst>
                                        <p:tav tm="0">
                                          <p:val>
                                            <p:strVal val="ppt_x"/>
                                          </p:val>
                                        </p:tav>
                                        <p:tav tm="100000">
                                          <p:val>
                                            <p:strVal val="ppt_x"/>
                                          </p:val>
                                        </p:tav>
                                      </p:tavLst>
                                    </p:anim>
                                    <p:anim calcmode="lin" valueType="num">
                                      <p:cBhvr>
                                        <p:cTn id="34" dur="1000"/>
                                        <p:tgtEl>
                                          <p:spTgt spid="66"/>
                                        </p:tgtEl>
                                        <p:attrNameLst>
                                          <p:attrName>ppt_y</p:attrName>
                                        </p:attrNameLst>
                                      </p:cBhvr>
                                      <p:tavLst>
                                        <p:tav tm="0">
                                          <p:val>
                                            <p:strVal val="ppt_y"/>
                                          </p:val>
                                        </p:tav>
                                        <p:tav tm="100000">
                                          <p:val>
                                            <p:strVal val="ppt_y+.1"/>
                                          </p:val>
                                        </p:tav>
                                      </p:tavLst>
                                    </p:anim>
                                    <p:set>
                                      <p:cBhvr>
                                        <p:cTn id="35" dur="1" fill="hold">
                                          <p:stCondLst>
                                            <p:cond delay="999"/>
                                          </p:stCondLst>
                                        </p:cTn>
                                        <p:tgtEl>
                                          <p:spTgt spid="6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circle(in)">
                                      <p:cBhvr>
                                        <p:cTn id="40"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animBg="1"/>
      <p:bldP spid="66" grpId="1" animBg="1"/>
      <p:bldP spid="6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a:t>
            </a:r>
            <a:r>
              <a:rPr lang="en-US" sz="3200" b="1" dirty="0" smtClean="0">
                <a:solidFill>
                  <a:srgbClr val="7030A0"/>
                </a:solidFill>
              </a:rPr>
              <a:t>right(s</a:t>
            </a:r>
            <a:r>
              <a:rPr lang="en-US" sz="3200" b="1" dirty="0">
                <a:solidFill>
                  <a:srgbClr val="7030A0"/>
                </a:solidFill>
              </a:rPr>
              <a:t>)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38</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smtClean="0"/>
                <a:t>r</a:t>
              </a:r>
              <a:endParaRPr lang="en-US" b="1" dirty="0"/>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Oval 49"/>
              <p:cNvSpPr/>
              <p:nvPr/>
            </p:nvSpPr>
            <p:spPr>
              <a:xfrm>
                <a:off x="4114800" y="32766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61" name="TextBox 60"/>
              <p:cNvSpPr txBox="1"/>
              <p:nvPr/>
            </p:nvSpPr>
            <p:spPr>
              <a:xfrm>
                <a:off x="2516249" y="44958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516249" y="44958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sp>
        <p:nvSpPr>
          <p:cNvPr id="60" name="Down Ribbon 59"/>
          <p:cNvSpPr/>
          <p:nvPr/>
        </p:nvSpPr>
        <p:spPr>
          <a:xfrm>
            <a:off x="304799" y="5486400"/>
            <a:ext cx="4754811"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 number of black nodes on the path from root to any leaf node of tree </a:t>
            </a:r>
            <a:r>
              <a:rPr lang="en-US" sz="1400" b="1" dirty="0" smtClean="0">
                <a:solidFill>
                  <a:schemeClr val="tx1"/>
                </a:solidFill>
              </a:rPr>
              <a:t>2</a:t>
            </a:r>
            <a:r>
              <a:rPr lang="en-US" sz="1400" dirty="0" smtClean="0">
                <a:solidFill>
                  <a:schemeClr val="tx1"/>
                </a:solidFill>
              </a:rPr>
              <a:t> is now less by one node. What to do ? (Hint: root of tree </a:t>
            </a:r>
            <a:r>
              <a:rPr lang="en-US" sz="1400" b="1" dirty="0" smtClean="0">
                <a:solidFill>
                  <a:schemeClr val="tx1"/>
                </a:solidFill>
              </a:rPr>
              <a:t>2</a:t>
            </a:r>
            <a:r>
              <a:rPr lang="en-US" sz="1400" dirty="0" smtClean="0">
                <a:solidFill>
                  <a:schemeClr val="tx1"/>
                </a:solidFill>
              </a:rPr>
              <a:t> is </a:t>
            </a:r>
            <a:r>
              <a:rPr lang="en-US" sz="1400" b="1" dirty="0" smtClean="0">
                <a:solidFill>
                  <a:srgbClr val="FF0000"/>
                </a:solidFill>
              </a:rPr>
              <a:t>red</a:t>
            </a:r>
            <a:r>
              <a:rPr lang="en-US" sz="1400" dirty="0" smtClean="0">
                <a:solidFill>
                  <a:schemeClr val="tx1"/>
                </a:solidFill>
              </a:rPr>
              <a:t>)</a:t>
            </a:r>
            <a:endParaRPr lang="en-US" sz="1400" dirty="0">
              <a:solidFill>
                <a:schemeClr val="tx1"/>
              </a:solidFill>
            </a:endParaRPr>
          </a:p>
        </p:txBody>
      </p:sp>
      <p:sp>
        <p:nvSpPr>
          <p:cNvPr id="62" name="Line Callout 1 61"/>
          <p:cNvSpPr/>
          <p:nvPr/>
        </p:nvSpPr>
        <p:spPr>
          <a:xfrm>
            <a:off x="3657600" y="5410200"/>
            <a:ext cx="1828800" cy="612648"/>
          </a:xfrm>
          <a:prstGeom prst="borderCallout1">
            <a:avLst>
              <a:gd name="adj1" fmla="val 33311"/>
              <a:gd name="adj2" fmla="val -1016"/>
              <a:gd name="adj3" fmla="val -233332"/>
              <a:gd name="adj4" fmla="val -46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Change color of root of tree 2 to </a:t>
            </a:r>
            <a:r>
              <a:rPr lang="en-US" sz="1400" b="1" dirty="0" smtClean="0">
                <a:solidFill>
                  <a:schemeClr val="tx1"/>
                </a:solidFill>
              </a:rPr>
              <a:t>black </a:t>
            </a:r>
            <a:r>
              <a:rPr lang="en-US" sz="1400" dirty="0" smtClean="0">
                <a:solidFill>
                  <a:schemeClr val="bg1"/>
                </a:solidFill>
              </a:rPr>
              <a:t>and we are done.</a:t>
            </a:r>
            <a:endParaRPr lang="en-US" sz="1400" dirty="0">
              <a:solidFill>
                <a:schemeClr val="bg1"/>
              </a:solidFill>
            </a:endParaRPr>
          </a:p>
        </p:txBody>
      </p:sp>
    </p:spTree>
    <p:extLst>
      <p:ext uri="{BB962C8B-B14F-4D97-AF65-F5344CB8AC3E}">
        <p14:creationId xmlns:p14="http://schemas.microsoft.com/office/powerpoint/2010/main" val="357347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0" grpId="1" animBg="1"/>
      <p:bldP spid="62" grpId="0" animBg="1"/>
      <p:bldP spid="6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a:t>
            </a:r>
            <a:r>
              <a:rPr lang="en-US" sz="3200" b="1" dirty="0" smtClean="0">
                <a:solidFill>
                  <a:srgbClr val="7030A0"/>
                </a:solidFill>
              </a:rPr>
              <a:t>right(s</a:t>
            </a:r>
            <a:r>
              <a:rPr lang="en-US" sz="3200" b="1" dirty="0">
                <a:solidFill>
                  <a:srgbClr val="7030A0"/>
                </a:solidFill>
              </a:rPr>
              <a:t>)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39</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smtClean="0">
                  <a:solidFill>
                    <a:srgbClr val="C00000"/>
                  </a:solidFill>
                </a:rPr>
                <a:t>Left rotation</a:t>
              </a:r>
              <a:endParaRPr lang="en-US" sz="1400" b="1" dirty="0">
                <a:solidFill>
                  <a:srgbClr val="C00000"/>
                </a:solidFill>
              </a:endParaRP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smtClean="0"/>
                <a:t>r</a:t>
              </a:r>
              <a:endParaRPr lang="en-US" b="1" dirty="0"/>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0" name="Oval 49"/>
              <p:cNvSpPr/>
              <p:nvPr/>
            </p:nvSpPr>
            <p:spPr>
              <a:xfrm>
                <a:off x="41148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61" name="TextBox 60"/>
              <p:cNvSpPr txBox="1"/>
              <p:nvPr/>
            </p:nvSpPr>
            <p:spPr>
              <a:xfrm>
                <a:off x="2516249" y="44958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516249" y="44958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sp>
        <p:nvSpPr>
          <p:cNvPr id="60" name="Down Ribbon 59"/>
          <p:cNvSpPr/>
          <p:nvPr/>
        </p:nvSpPr>
        <p:spPr>
          <a:xfrm>
            <a:off x="304799" y="5486400"/>
            <a:ext cx="4908861" cy="13716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Convince yourself that </a:t>
            </a:r>
            <a:r>
              <a:rPr lang="en-US" sz="1400" dirty="0">
                <a:solidFill>
                  <a:schemeClr val="tx1"/>
                </a:solidFill>
              </a:rPr>
              <a:t>l</a:t>
            </a:r>
            <a:r>
              <a:rPr lang="en-US" sz="1400" dirty="0" smtClean="0">
                <a:solidFill>
                  <a:schemeClr val="tx1"/>
                </a:solidFill>
              </a:rPr>
              <a:t>eft rotation at </a:t>
            </a:r>
            <a:r>
              <a:rPr lang="en-US" sz="1400" b="1" dirty="0" smtClean="0">
                <a:solidFill>
                  <a:schemeClr val="tx1"/>
                </a:solidFill>
              </a:rPr>
              <a:t>r</a:t>
            </a:r>
            <a:r>
              <a:rPr lang="en-US" sz="1400" dirty="0" smtClean="0">
                <a:solidFill>
                  <a:schemeClr val="tx1"/>
                </a:solidFill>
              </a:rPr>
              <a:t>, followed by color swap of </a:t>
            </a:r>
            <a:r>
              <a:rPr lang="en-US" sz="1400" b="1" dirty="0" smtClean="0">
                <a:solidFill>
                  <a:schemeClr val="tx1"/>
                </a:solidFill>
              </a:rPr>
              <a:t>s</a:t>
            </a:r>
            <a:r>
              <a:rPr lang="en-US" sz="1400" dirty="0" smtClean="0">
                <a:solidFill>
                  <a:schemeClr val="tx1"/>
                </a:solidFill>
              </a:rPr>
              <a:t> and </a:t>
            </a:r>
            <a:r>
              <a:rPr lang="en-US" sz="1400" b="1" dirty="0" smtClean="0">
                <a:solidFill>
                  <a:schemeClr val="tx1"/>
                </a:solidFill>
              </a:rPr>
              <a:t>r</a:t>
            </a:r>
            <a:r>
              <a:rPr lang="en-US" sz="1400" dirty="0" smtClean="0">
                <a:solidFill>
                  <a:schemeClr val="tx1"/>
                </a:solidFill>
              </a:rPr>
              <a:t>, followed by change of color of root of tree </a:t>
            </a:r>
            <a:r>
              <a:rPr lang="en-US" sz="1400" b="1" dirty="0" smtClean="0">
                <a:solidFill>
                  <a:schemeClr val="tx1"/>
                </a:solidFill>
              </a:rPr>
              <a:t>2 </a:t>
            </a:r>
            <a:r>
              <a:rPr lang="en-US" sz="1400" dirty="0" smtClean="0">
                <a:solidFill>
                  <a:schemeClr val="tx1"/>
                </a:solidFill>
              </a:rPr>
              <a:t>removes the imbalance of black height for all leaf nodes of the </a:t>
            </a:r>
            <a:r>
              <a:rPr lang="en-US" sz="1400" dirty="0" err="1" smtClean="0">
                <a:solidFill>
                  <a:schemeClr val="tx1"/>
                </a:solidFill>
              </a:rPr>
              <a:t>subtrees</a:t>
            </a:r>
            <a:r>
              <a:rPr lang="en-US" sz="1400" dirty="0" smtClean="0">
                <a:solidFill>
                  <a:schemeClr val="tx1"/>
                </a:solidFill>
              </a:rPr>
              <a:t> shown.</a:t>
            </a:r>
            <a:endParaRPr lang="en-US" sz="1400" dirty="0">
              <a:solidFill>
                <a:schemeClr val="tx1"/>
              </a:solidFill>
            </a:endParaRPr>
          </a:p>
        </p:txBody>
      </p:sp>
    </p:spTree>
    <p:extLst>
      <p:ext uri="{BB962C8B-B14F-4D97-AF65-F5344CB8AC3E}">
        <p14:creationId xmlns:p14="http://schemas.microsoft.com/office/powerpoint/2010/main" val="8346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61"/>
                                        </p:tgtEl>
                                      </p:cBhvr>
                                    </p:animEffect>
                                    <p:anim calcmode="lin" valueType="num">
                                      <p:cBhvr>
                                        <p:cTn id="7" dur="1000"/>
                                        <p:tgtEl>
                                          <p:spTgt spid="61"/>
                                        </p:tgtEl>
                                        <p:attrNameLst>
                                          <p:attrName>ppt_x</p:attrName>
                                        </p:attrNameLst>
                                      </p:cBhvr>
                                      <p:tavLst>
                                        <p:tav tm="0">
                                          <p:val>
                                            <p:strVal val="ppt_x"/>
                                          </p:val>
                                        </p:tav>
                                        <p:tav tm="100000">
                                          <p:val>
                                            <p:strVal val="ppt_x"/>
                                          </p:val>
                                        </p:tav>
                                      </p:tavLst>
                                    </p:anim>
                                    <p:anim calcmode="lin" valueType="num">
                                      <p:cBhvr>
                                        <p:cTn id="8" dur="1000"/>
                                        <p:tgtEl>
                                          <p:spTgt spid="61"/>
                                        </p:tgtEl>
                                        <p:attrNameLst>
                                          <p:attrName>ppt_y</p:attrName>
                                        </p:attrNameLst>
                                      </p:cBhvr>
                                      <p:tavLst>
                                        <p:tav tm="0">
                                          <p:val>
                                            <p:strVal val="ppt_y"/>
                                          </p:val>
                                        </p:tav>
                                        <p:tav tm="100000">
                                          <p:val>
                                            <p:strVal val="ppt_y+.1"/>
                                          </p:val>
                                        </p:tav>
                                      </p:tavLst>
                                    </p:anim>
                                    <p:set>
                                      <p:cBhvr>
                                        <p:cTn id="9" dur="1" fill="hold">
                                          <p:stCondLst>
                                            <p:cond delay="999"/>
                                          </p:stCondLst>
                                        </p:cTn>
                                        <p:tgtEl>
                                          <p:spTgt spid="6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b="1" dirty="0" smtClean="0"/>
              <a:t> </a:t>
            </a:r>
            <a:r>
              <a:rPr lang="en-US" sz="2800" b="1" dirty="0" smtClean="0">
                <a:solidFill>
                  <a:srgbClr val="7030A0"/>
                </a:solidFill>
              </a:rPr>
              <a:t>Handling Deletion in a </a:t>
            </a:r>
            <a:r>
              <a:rPr lang="en-US" sz="2800" b="1" dirty="0" smtClean="0">
                <a:solidFill>
                  <a:srgbClr val="C00000"/>
                </a:solidFill>
              </a:rPr>
              <a:t>Red </a:t>
            </a:r>
            <a:r>
              <a:rPr lang="en-US" sz="2800" b="1" dirty="0" smtClean="0"/>
              <a:t>Black</a:t>
            </a:r>
            <a:r>
              <a:rPr lang="en-US" sz="2800" b="1" dirty="0" smtClean="0">
                <a:solidFill>
                  <a:srgbClr val="7030A0"/>
                </a:solidFill>
              </a:rPr>
              <a:t> Tree </a:t>
            </a: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488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smtClean="0"/>
              <a:t> </a:t>
            </a:r>
            <a:r>
              <a:rPr lang="en-US" sz="3200" b="1" dirty="0" smtClean="0">
                <a:solidFill>
                  <a:srgbClr val="7030A0"/>
                </a:solidFill>
              </a:rPr>
              <a:t>Handling the </a:t>
            </a:r>
            <a:r>
              <a:rPr lang="en-US" sz="2800" b="1" dirty="0" smtClean="0">
                <a:solidFill>
                  <a:srgbClr val="7030A0"/>
                </a:solidFill>
              </a:rPr>
              <a:t>case </a:t>
            </a:r>
            <a:br>
              <a:rPr lang="en-US" sz="2800" b="1" dirty="0" smtClean="0">
                <a:solidFill>
                  <a:srgbClr val="7030A0"/>
                </a:solidFill>
              </a:rPr>
            </a:br>
            <a:r>
              <a:rPr lang="en-US" sz="2800" b="1" dirty="0" smtClean="0"/>
              <a:t>“</a:t>
            </a:r>
            <a:r>
              <a:rPr lang="en-US" sz="2800" dirty="0" smtClean="0"/>
              <a:t>left(</a:t>
            </a:r>
            <a:r>
              <a:rPr lang="en-US" sz="2800" b="1" dirty="0" smtClean="0"/>
              <a:t>s</a:t>
            </a:r>
            <a:r>
              <a:rPr lang="en-US" sz="2800" dirty="0" smtClean="0"/>
              <a:t>) is </a:t>
            </a:r>
            <a:r>
              <a:rPr lang="en-US" sz="2800" b="1" dirty="0" smtClean="0">
                <a:solidFill>
                  <a:srgbClr val="FF0000"/>
                </a:solidFill>
              </a:rPr>
              <a:t>red</a:t>
            </a:r>
            <a:r>
              <a:rPr lang="en-US" sz="2800" b="1" dirty="0"/>
              <a:t> </a:t>
            </a:r>
            <a:r>
              <a:rPr lang="en-US" sz="2800" dirty="0" smtClean="0"/>
              <a:t>and right(</a:t>
            </a:r>
            <a:r>
              <a:rPr lang="en-US" sz="2800" b="1" dirty="0" smtClean="0"/>
              <a:t>s</a:t>
            </a:r>
            <a:r>
              <a:rPr lang="en-US" sz="2800" dirty="0" smtClean="0"/>
              <a:t>) is </a:t>
            </a:r>
            <a:r>
              <a:rPr lang="en-US" sz="2800" b="1" dirty="0" smtClean="0"/>
              <a:t>black”</a:t>
            </a:r>
            <a:endParaRPr lang="en-US" sz="28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40</a:t>
            </a:fld>
            <a:endParaRPr lang="en-US"/>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1124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Handling the case</a:t>
            </a:r>
            <a:r>
              <a:rPr lang="en-US" sz="2800" b="1" dirty="0">
                <a:solidFill>
                  <a:srgbClr val="7030A0"/>
                </a:solidFill>
              </a:rPr>
              <a:t>: </a:t>
            </a:r>
            <a:br>
              <a:rPr lang="en-US" sz="2800" b="1" dirty="0">
                <a:solidFill>
                  <a:srgbClr val="7030A0"/>
                </a:solidFill>
              </a:rPr>
            </a:br>
            <a:r>
              <a:rPr lang="en-US" sz="2800" b="1" dirty="0" smtClean="0">
                <a:solidFill>
                  <a:srgbClr val="7030A0"/>
                </a:solidFill>
              </a:rPr>
              <a:t>left(s</a:t>
            </a:r>
            <a:r>
              <a:rPr lang="en-US" sz="2800" b="1" dirty="0">
                <a:solidFill>
                  <a:srgbClr val="7030A0"/>
                </a:solidFill>
              </a:rPr>
              <a:t>) is </a:t>
            </a:r>
            <a:r>
              <a:rPr lang="en-US" sz="2800" b="1" dirty="0">
                <a:solidFill>
                  <a:srgbClr val="FF0000"/>
                </a:solidFill>
              </a:rPr>
              <a:t>red </a:t>
            </a:r>
            <a:r>
              <a:rPr lang="en-US" sz="2800" b="1" dirty="0">
                <a:solidFill>
                  <a:srgbClr val="7030A0"/>
                </a:solidFill>
              </a:rPr>
              <a:t>and right(s)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41</a:t>
            </a:fld>
            <a:endParaRPr lang="en-US"/>
          </a:p>
        </p:txBody>
      </p:sp>
      <p:grpSp>
        <p:nvGrpSpPr>
          <p:cNvPr id="6" name="Group 5"/>
          <p:cNvGrpSpPr/>
          <p:nvPr/>
        </p:nvGrpSpPr>
        <p:grpSpPr>
          <a:xfrm>
            <a:off x="638362" y="1828800"/>
            <a:ext cx="3476438" cy="3188732"/>
            <a:chOff x="3048000" y="1764268"/>
            <a:chExt cx="3476438" cy="3188732"/>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mc:AlternateContent xmlns:mc="http://schemas.openxmlformats.org/markup-compatibility/2006" xmlns:a14="http://schemas.microsoft.com/office/drawing/2010/main">
        <mc:Choice Requires="a14">
          <p:sp>
            <p:nvSpPr>
              <p:cNvPr id="31" name="TextBox 30"/>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2912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030A0"/>
                </a:solidFill>
              </a:rPr>
              <a:t>Handling the case: </a:t>
            </a:r>
            <a:br>
              <a:rPr lang="en-US" sz="2800" b="1" dirty="0">
                <a:solidFill>
                  <a:srgbClr val="7030A0"/>
                </a:solidFill>
              </a:rPr>
            </a:br>
            <a:r>
              <a:rPr lang="en-US" sz="2800" dirty="0" smtClean="0"/>
              <a:t>left(</a:t>
            </a:r>
            <a:r>
              <a:rPr lang="en-US" sz="2800" b="1" dirty="0" smtClean="0">
                <a:solidFill>
                  <a:srgbClr val="7030A0"/>
                </a:solidFill>
              </a:rPr>
              <a:t>s</a:t>
            </a:r>
            <a:r>
              <a:rPr lang="en-US" sz="2800" dirty="0"/>
              <a:t>) is </a:t>
            </a:r>
            <a:r>
              <a:rPr lang="en-US" sz="2800" b="1" dirty="0">
                <a:solidFill>
                  <a:srgbClr val="FF0000"/>
                </a:solidFill>
              </a:rPr>
              <a:t>red </a:t>
            </a:r>
            <a:r>
              <a:rPr lang="en-US" sz="2800" dirty="0"/>
              <a:t>and right(</a:t>
            </a:r>
            <a:r>
              <a:rPr lang="en-US" sz="2800" b="1" dirty="0">
                <a:solidFill>
                  <a:srgbClr val="7030A0"/>
                </a:solidFill>
              </a:rPr>
              <a:t>s</a:t>
            </a:r>
            <a:r>
              <a:rPr lang="en-US" sz="2800" dirty="0"/>
              <a:t>)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42</a:t>
            </a:fld>
            <a:endParaRPr lang="en-US"/>
          </a:p>
        </p:txBody>
      </p:sp>
      <p:grpSp>
        <p:nvGrpSpPr>
          <p:cNvPr id="6" name="Group 5"/>
          <p:cNvGrpSpPr/>
          <p:nvPr/>
        </p:nvGrpSpPr>
        <p:grpSpPr>
          <a:xfrm>
            <a:off x="638362" y="1828800"/>
            <a:ext cx="3476438" cy="3657600"/>
            <a:chOff x="3048000" y="1764268"/>
            <a:chExt cx="3476438" cy="3657600"/>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386144" y="3474181"/>
              <a:ext cx="1866950" cy="1947687"/>
              <a:chOff x="3166944" y="3397981"/>
              <a:chExt cx="1866950" cy="1947687"/>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166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1" name="Isosceles Triangle 30"/>
          <p:cNvSpPr/>
          <p:nvPr/>
        </p:nvSpPr>
        <p:spPr>
          <a:xfrm>
            <a:off x="26670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Oval 31"/>
          <p:cNvSpPr/>
          <p:nvPr/>
        </p:nvSpPr>
        <p:spPr>
          <a:xfrm>
            <a:off x="2133600" y="45720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33" name="Oval 32"/>
          <p:cNvSpPr/>
          <p:nvPr/>
        </p:nvSpPr>
        <p:spPr>
          <a:xfrm>
            <a:off x="2819400" y="45887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4" name="Straight Arrow Connector 33"/>
          <p:cNvCxnSpPr>
            <a:endCxn id="33" idx="0"/>
          </p:cNvCxnSpPr>
          <p:nvPr/>
        </p:nvCxnSpPr>
        <p:spPr>
          <a:xfrm>
            <a:off x="2747608"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p:cNvCxnSpPr>
          <p:nvPr/>
        </p:nvCxnSpPr>
        <p:spPr>
          <a:xfrm flipH="1">
            <a:off x="2314762" y="4224513"/>
            <a:ext cx="273882" cy="3474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6407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030A0"/>
                </a:solidFill>
              </a:rPr>
              <a:t>Handling the case: </a:t>
            </a:r>
            <a:br>
              <a:rPr lang="en-US" sz="2800" b="1" dirty="0">
                <a:solidFill>
                  <a:srgbClr val="7030A0"/>
                </a:solidFill>
              </a:rPr>
            </a:br>
            <a:r>
              <a:rPr lang="en-US" sz="2800" dirty="0" smtClean="0"/>
              <a:t>left(</a:t>
            </a:r>
            <a:r>
              <a:rPr lang="en-US" sz="2800" b="1" dirty="0" smtClean="0">
                <a:solidFill>
                  <a:srgbClr val="7030A0"/>
                </a:solidFill>
              </a:rPr>
              <a:t>s</a:t>
            </a:r>
            <a:r>
              <a:rPr lang="en-US" sz="2800" dirty="0"/>
              <a:t>) is </a:t>
            </a:r>
            <a:r>
              <a:rPr lang="en-US" sz="2800" b="1" dirty="0">
                <a:solidFill>
                  <a:srgbClr val="FF0000"/>
                </a:solidFill>
              </a:rPr>
              <a:t>red </a:t>
            </a:r>
            <a:r>
              <a:rPr lang="en-US" sz="2800" dirty="0"/>
              <a:t>and right(</a:t>
            </a:r>
            <a:r>
              <a:rPr lang="en-US" sz="2800" b="1" dirty="0">
                <a:solidFill>
                  <a:srgbClr val="7030A0"/>
                </a:solidFill>
              </a:rPr>
              <a:t>s</a:t>
            </a:r>
            <a:r>
              <a:rPr lang="en-US" sz="2800" dirty="0"/>
              <a:t>)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43</a:t>
            </a:fld>
            <a:endParaRPr lang="en-US"/>
          </a:p>
        </p:txBody>
      </p:sp>
      <p:grpSp>
        <p:nvGrpSpPr>
          <p:cNvPr id="5" name="Group 4"/>
          <p:cNvGrpSpPr/>
          <p:nvPr/>
        </p:nvGrpSpPr>
        <p:grpSpPr>
          <a:xfrm>
            <a:off x="638362" y="1828800"/>
            <a:ext cx="3476438" cy="3657600"/>
            <a:chOff x="638362" y="1828800"/>
            <a:chExt cx="3476438" cy="3657600"/>
          </a:xfrm>
        </p:grpSpPr>
        <p:grpSp>
          <p:nvGrpSpPr>
            <p:cNvPr id="6" name="Group 5"/>
            <p:cNvGrpSpPr/>
            <p:nvPr/>
          </p:nvGrpSpPr>
          <p:grpSpPr>
            <a:xfrm>
              <a:off x="638362" y="1828800"/>
              <a:ext cx="3476438" cy="3657600"/>
              <a:chOff x="3048000" y="1764268"/>
              <a:chExt cx="3476438" cy="3657600"/>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386144" y="3474181"/>
                <a:ext cx="1866950" cy="1947687"/>
                <a:chOff x="3166944" y="3397981"/>
                <a:chExt cx="1866950" cy="1947687"/>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166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1" name="Isosceles Triangle 30"/>
            <p:cNvSpPr/>
            <p:nvPr/>
          </p:nvSpPr>
          <p:spPr>
            <a:xfrm>
              <a:off x="26670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Oval 31"/>
            <p:cNvSpPr/>
            <p:nvPr/>
          </p:nvSpPr>
          <p:spPr>
            <a:xfrm>
              <a:off x="2133600" y="4572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33" name="Oval 32"/>
            <p:cNvSpPr/>
            <p:nvPr/>
          </p:nvSpPr>
          <p:spPr>
            <a:xfrm>
              <a:off x="2819400"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4" name="Straight Arrow Connector 33"/>
            <p:cNvCxnSpPr>
              <a:endCxn id="33" idx="0"/>
            </p:cNvCxnSpPr>
            <p:nvPr/>
          </p:nvCxnSpPr>
          <p:spPr>
            <a:xfrm>
              <a:off x="2747608"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p:cNvCxnSpPr>
            <p:nvPr/>
          </p:nvCxnSpPr>
          <p:spPr>
            <a:xfrm flipH="1">
              <a:off x="2314762" y="4224513"/>
              <a:ext cx="273882" cy="3474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Left Arrow 35"/>
          <p:cNvSpPr/>
          <p:nvPr/>
        </p:nvSpPr>
        <p:spPr>
          <a:xfrm flipH="1">
            <a:off x="4114800" y="3569732"/>
            <a:ext cx="1066800" cy="49630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flipH="1">
            <a:off x="2590800" y="2819400"/>
            <a:ext cx="1217769" cy="724138"/>
            <a:chOff x="5485462" y="1773038"/>
            <a:chExt cx="1851518" cy="1351162"/>
          </a:xfrm>
        </p:grpSpPr>
        <p:sp>
          <p:nvSpPr>
            <p:cNvPr id="38" name="Curved Down Arrow 37"/>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5485462" y="1773038"/>
              <a:ext cx="1851518" cy="574278"/>
            </a:xfrm>
            <a:prstGeom prst="rect">
              <a:avLst/>
            </a:prstGeom>
            <a:noFill/>
          </p:spPr>
          <p:txBody>
            <a:bodyPr wrap="none" rtlCol="0">
              <a:spAutoFit/>
            </a:bodyPr>
            <a:lstStyle/>
            <a:p>
              <a:r>
                <a:rPr lang="en-US" sz="1400" b="1" dirty="0" smtClean="0">
                  <a:solidFill>
                    <a:srgbClr val="C00000"/>
                  </a:solidFill>
                </a:rPr>
                <a:t>Right rotation</a:t>
              </a:r>
              <a:endParaRPr lang="en-US" sz="1400" b="1" dirty="0">
                <a:solidFill>
                  <a:srgbClr val="C00000"/>
                </a:solidFill>
              </a:endParaRPr>
            </a:p>
          </p:txBody>
        </p:sp>
      </p:grpSp>
      <p:grpSp>
        <p:nvGrpSpPr>
          <p:cNvPr id="72" name="Group 71"/>
          <p:cNvGrpSpPr/>
          <p:nvPr/>
        </p:nvGrpSpPr>
        <p:grpSpPr>
          <a:xfrm rot="6120774">
            <a:off x="6845768" y="2885150"/>
            <a:ext cx="1776553" cy="1258514"/>
            <a:chOff x="1032822" y="2597756"/>
            <a:chExt cx="1776553" cy="1258514"/>
          </a:xfrm>
        </p:grpSpPr>
        <p:sp>
          <p:nvSpPr>
            <p:cNvPr id="73" name="Arc 72"/>
            <p:cNvSpPr/>
            <p:nvPr/>
          </p:nvSpPr>
          <p:spPr>
            <a:xfrm rot="15905415">
              <a:off x="1625457" y="2672352"/>
              <a:ext cx="1171864" cy="11959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p:cNvSpPr txBox="1"/>
            <p:nvPr/>
          </p:nvSpPr>
          <p:spPr>
            <a:xfrm rot="19024107">
              <a:off x="1032822" y="2597756"/>
              <a:ext cx="1036438" cy="307777"/>
            </a:xfrm>
            <a:prstGeom prst="rect">
              <a:avLst/>
            </a:prstGeom>
            <a:noFill/>
          </p:spPr>
          <p:txBody>
            <a:bodyPr wrap="none" rtlCol="0">
              <a:spAutoFit/>
            </a:bodyPr>
            <a:lstStyle/>
            <a:p>
              <a:r>
                <a:rPr lang="en-US" sz="1400" dirty="0"/>
                <a:t>s</a:t>
              </a:r>
              <a:r>
                <a:rPr lang="en-US" sz="1400" dirty="0" smtClean="0"/>
                <a:t>wap colors</a:t>
              </a:r>
              <a:endParaRPr lang="en-US" sz="1400" dirty="0"/>
            </a:p>
          </p:txBody>
        </p:sp>
      </p:grpSp>
      <mc:AlternateContent xmlns:mc="http://schemas.openxmlformats.org/markup-compatibility/2006" xmlns:a14="http://schemas.microsoft.com/office/drawing/2010/main">
        <mc:Choice Requires="a14">
          <p:sp>
            <p:nvSpPr>
              <p:cNvPr id="75" name="TextBox 74"/>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p:grpSp>
        <p:nvGrpSpPr>
          <p:cNvPr id="7" name="Group 6"/>
          <p:cNvGrpSpPr/>
          <p:nvPr/>
        </p:nvGrpSpPr>
        <p:grpSpPr>
          <a:xfrm>
            <a:off x="5134162" y="1676400"/>
            <a:ext cx="3476438" cy="3657600"/>
            <a:chOff x="5134162" y="1676400"/>
            <a:chExt cx="3476438" cy="3657600"/>
          </a:xfrm>
        </p:grpSpPr>
        <p:grpSp>
          <p:nvGrpSpPr>
            <p:cNvPr id="77" name="Group 76"/>
            <p:cNvGrpSpPr/>
            <p:nvPr/>
          </p:nvGrpSpPr>
          <p:grpSpPr>
            <a:xfrm>
              <a:off x="5134162" y="1676400"/>
              <a:ext cx="3476438" cy="3657600"/>
              <a:chOff x="5134162" y="1676400"/>
              <a:chExt cx="3476438" cy="3657600"/>
            </a:xfrm>
          </p:grpSpPr>
          <p:grpSp>
            <p:nvGrpSpPr>
              <p:cNvPr id="40" name="Group 39"/>
              <p:cNvGrpSpPr/>
              <p:nvPr/>
            </p:nvGrpSpPr>
            <p:grpSpPr>
              <a:xfrm>
                <a:off x="5134162" y="1676400"/>
                <a:ext cx="3476438" cy="3657600"/>
                <a:chOff x="638362" y="1828800"/>
                <a:chExt cx="3476438" cy="3657600"/>
              </a:xfrm>
            </p:grpSpPr>
            <p:grpSp>
              <p:nvGrpSpPr>
                <p:cNvPr id="41" name="Group 40"/>
                <p:cNvGrpSpPr/>
                <p:nvPr/>
              </p:nvGrpSpPr>
              <p:grpSpPr>
                <a:xfrm>
                  <a:off x="638362" y="1828800"/>
                  <a:ext cx="3476438" cy="3657600"/>
                  <a:chOff x="3048000" y="1764268"/>
                  <a:chExt cx="3476438" cy="3657600"/>
                </a:xfrm>
              </p:grpSpPr>
              <p:sp>
                <p:nvSpPr>
                  <p:cNvPr id="47" name="Oval 46"/>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8" name="Straight Arrow Connector 47"/>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52" name="Group 51"/>
                  <p:cNvGrpSpPr/>
                  <p:nvPr/>
                </p:nvGrpSpPr>
                <p:grpSpPr>
                  <a:xfrm>
                    <a:off x="3048000" y="2602468"/>
                    <a:ext cx="1242484" cy="1664732"/>
                    <a:chOff x="2415116" y="3288268"/>
                    <a:chExt cx="1242484" cy="1664732"/>
                  </a:xfrm>
                </p:grpSpPr>
                <p:sp>
                  <p:nvSpPr>
                    <p:cNvPr id="65" name="Oval 64"/>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6" name="Isosceles Triangle 6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7" name="Group 66"/>
                    <p:cNvGrpSpPr/>
                    <p:nvPr/>
                  </p:nvGrpSpPr>
                  <p:grpSpPr>
                    <a:xfrm>
                      <a:off x="2415116" y="3288268"/>
                      <a:ext cx="785284" cy="750332"/>
                      <a:chOff x="914400" y="2116877"/>
                      <a:chExt cx="785284" cy="750332"/>
                    </a:xfrm>
                  </p:grpSpPr>
                  <p:cxnSp>
                    <p:nvCxnSpPr>
                      <p:cNvPr id="68" name="Straight Arrow Connector 67"/>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53" name="TextBox 52"/>
                  <p:cNvSpPr txBox="1"/>
                  <p:nvPr/>
                </p:nvSpPr>
                <p:spPr>
                  <a:xfrm>
                    <a:off x="6248400" y="3376136"/>
                    <a:ext cx="276038" cy="369332"/>
                  </a:xfrm>
                  <a:prstGeom prst="rect">
                    <a:avLst/>
                  </a:prstGeom>
                  <a:noFill/>
                </p:spPr>
                <p:txBody>
                  <a:bodyPr wrap="none" rtlCol="0">
                    <a:spAutoFit/>
                  </a:bodyPr>
                  <a:lstStyle/>
                  <a:p>
                    <a:r>
                      <a:rPr lang="en-US" b="1" dirty="0"/>
                      <a:t>s</a:t>
                    </a:r>
                  </a:p>
                </p:txBody>
              </p:sp>
              <p:cxnSp>
                <p:nvCxnSpPr>
                  <p:cNvPr id="54" name="Straight Arrow Connector 53"/>
                  <p:cNvCxnSpPr/>
                  <p:nvPr/>
                </p:nvCxnSpPr>
                <p:spPr>
                  <a:xfrm flipH="1">
                    <a:off x="5991038" y="3678264"/>
                    <a:ext cx="457200" cy="3436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614744" y="3469059"/>
                    <a:ext cx="1909694" cy="1952809"/>
                    <a:chOff x="3395544" y="3392859"/>
                    <a:chExt cx="1909694" cy="1952809"/>
                  </a:xfrm>
                </p:grpSpPr>
                <p:sp>
                  <p:nvSpPr>
                    <p:cNvPr id="59" name="Isosceles Triangle 58"/>
                    <p:cNvSpPr/>
                    <p:nvPr/>
                  </p:nvSpPr>
                  <p:spPr>
                    <a:xfrm>
                      <a:off x="4690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0" name="Oval 59"/>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1" name="Isosceles Triangle 60"/>
                    <p:cNvSpPr/>
                    <p:nvPr/>
                  </p:nvSpPr>
                  <p:spPr>
                    <a:xfrm>
                      <a:off x="3395544" y="3974068"/>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2" name="Oval 61"/>
                    <p:cNvSpPr/>
                    <p:nvPr/>
                  </p:nvSpPr>
                  <p:spPr>
                    <a:xfrm>
                      <a:off x="4843630" y="4448058"/>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63" name="Straight Arrow Connector 62"/>
                    <p:cNvCxnSpPr>
                      <a:endCxn id="43" idx="7"/>
                    </p:cNvCxnSpPr>
                    <p:nvPr/>
                  </p:nvCxnSpPr>
                  <p:spPr>
                    <a:xfrm flipH="1">
                      <a:off x="3816564" y="3392859"/>
                      <a:ext cx="310348" cy="4766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806702" y="1764268"/>
                    <a:ext cx="788582" cy="750332"/>
                    <a:chOff x="3730502" y="1764268"/>
                    <a:chExt cx="788582" cy="750332"/>
                  </a:xfrm>
                </p:grpSpPr>
                <p:cxnSp>
                  <p:nvCxnSpPr>
                    <p:cNvPr id="57" name="Straight Arrow Connector 5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42" name="Isosceles Triangle 41"/>
                <p:cNvSpPr/>
                <p:nvPr/>
              </p:nvSpPr>
              <p:spPr>
                <a:xfrm>
                  <a:off x="27432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3" name="Oval 42"/>
                <p:cNvSpPr/>
                <p:nvPr/>
              </p:nvSpPr>
              <p:spPr>
                <a:xfrm>
                  <a:off x="2362200" y="39791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44" name="Oval 43"/>
                <p:cNvSpPr/>
                <p:nvPr/>
              </p:nvSpPr>
              <p:spPr>
                <a:xfrm>
                  <a:off x="2891192"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5" name="Straight Arrow Connector 44"/>
                <p:cNvCxnSpPr/>
                <p:nvPr/>
              </p:nvCxnSpPr>
              <p:spPr>
                <a:xfrm>
                  <a:off x="3583604"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a:stCxn id="60" idx="3"/>
                <a:endCxn id="44" idx="7"/>
              </p:cNvCxnSpPr>
              <p:nvPr/>
            </p:nvCxnSpPr>
            <p:spPr>
              <a:xfrm flipH="1">
                <a:off x="7650918" y="4131523"/>
                <a:ext cx="283903" cy="3358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p:cNvSpPr txBox="1"/>
                <p:nvPr/>
              </p:nvSpPr>
              <p:spPr>
                <a:xfrm>
                  <a:off x="5867400" y="38862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5867400" y="3886200"/>
                  <a:ext cx="303151" cy="276999"/>
                </a:xfrm>
                <a:prstGeom prst="rect">
                  <a:avLst/>
                </a:prstGeom>
                <a:blipFill rotWithShape="1">
                  <a:blip r:embed="rId3"/>
                  <a:stretch>
                    <a:fillRect r="-9804" b="-12766"/>
                  </a:stretch>
                </a:blipFill>
                <a:ln>
                  <a:solidFill>
                    <a:schemeClr val="tx1"/>
                  </a:solidFill>
                </a:ln>
              </p:spPr>
              <p:txBody>
                <a:bodyPr/>
                <a:lstStyle/>
                <a:p>
                  <a:r>
                    <a:rPr lang="en-IN">
                      <a:noFill/>
                    </a:rPr>
                    <a:t> </a:t>
                  </a:r>
                </a:p>
              </p:txBody>
            </p:sp>
          </mc:Fallback>
        </mc:AlternateContent>
      </p:grpSp>
      <p:sp>
        <p:nvSpPr>
          <p:cNvPr id="78" name="Down Ribbon 77"/>
          <p:cNvSpPr/>
          <p:nvPr/>
        </p:nvSpPr>
        <p:spPr>
          <a:xfrm>
            <a:off x="3808570" y="5486400"/>
            <a:ext cx="4984842"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The number of black nodes on the path from root to any leaf node in tree 1 has now reduced by one </a:t>
            </a:r>
            <a:r>
              <a:rPr lang="en-US" sz="1400" dirty="0" smtClean="0">
                <a:solidFill>
                  <a:schemeClr val="tx1"/>
                </a:solidFill>
              </a:rPr>
              <a:t>although </a:t>
            </a:r>
            <a:r>
              <a:rPr lang="en-US" sz="1400" dirty="0" smtClean="0">
                <a:solidFill>
                  <a:schemeClr val="tx1"/>
                </a:solidFill>
              </a:rPr>
              <a:t>it is the same for trees 2 and 3. What should we do ? </a:t>
            </a:r>
            <a:endParaRPr lang="en-US" sz="1400" dirty="0">
              <a:solidFill>
                <a:schemeClr val="tx1"/>
              </a:solidFill>
            </a:endParaRPr>
          </a:p>
        </p:txBody>
      </p:sp>
    </p:spTree>
    <p:extLst>
      <p:ext uri="{BB962C8B-B14F-4D97-AF65-F5344CB8AC3E}">
        <p14:creationId xmlns:p14="http://schemas.microsoft.com/office/powerpoint/2010/main" val="392136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78"/>
                                        </p:tgtEl>
                                      </p:cBhvr>
                                    </p:animEffect>
                                    <p:set>
                                      <p:cBhvr>
                                        <p:cTn id="29" dur="1" fill="hold">
                                          <p:stCondLst>
                                            <p:cond delay="499"/>
                                          </p:stCondLst>
                                        </p:cTn>
                                        <p:tgtEl>
                                          <p:spTgt spid="7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circle(in)">
                                      <p:cBhvr>
                                        <p:cTn id="34" dur="2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8" grpId="0" animBg="1"/>
      <p:bldP spid="7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Handling the case</a:t>
            </a:r>
            <a:r>
              <a:rPr lang="en-US" sz="2800" b="1" dirty="0">
                <a:solidFill>
                  <a:srgbClr val="7030A0"/>
                </a:solidFill>
              </a:rPr>
              <a:t>: </a:t>
            </a:r>
            <a:r>
              <a:rPr lang="en-US" sz="2800" b="1" dirty="0" smtClean="0">
                <a:solidFill>
                  <a:srgbClr val="7030A0"/>
                </a:solidFill>
              </a:rPr>
              <a:t/>
            </a:r>
            <a:br>
              <a:rPr lang="en-US" sz="2800" b="1" dirty="0" smtClean="0">
                <a:solidFill>
                  <a:srgbClr val="7030A0"/>
                </a:solidFill>
              </a:rPr>
            </a:br>
            <a:r>
              <a:rPr lang="en-US" sz="2800" dirty="0" smtClean="0"/>
              <a:t>left(</a:t>
            </a:r>
            <a:r>
              <a:rPr lang="en-US" sz="2800" b="1" dirty="0" smtClean="0">
                <a:solidFill>
                  <a:srgbClr val="7030A0"/>
                </a:solidFill>
              </a:rPr>
              <a:t>s</a:t>
            </a:r>
            <a:r>
              <a:rPr lang="en-US" sz="2800" dirty="0"/>
              <a:t>) is </a:t>
            </a:r>
            <a:r>
              <a:rPr lang="en-US" sz="2800" b="1" dirty="0">
                <a:solidFill>
                  <a:srgbClr val="FF0000"/>
                </a:solidFill>
              </a:rPr>
              <a:t>red </a:t>
            </a:r>
            <a:r>
              <a:rPr lang="en-US" sz="2800" dirty="0"/>
              <a:t>and right(</a:t>
            </a:r>
            <a:r>
              <a:rPr lang="en-US" sz="2800" b="1" dirty="0">
                <a:solidFill>
                  <a:srgbClr val="7030A0"/>
                </a:solidFill>
              </a:rPr>
              <a:t>s</a:t>
            </a:r>
            <a:r>
              <a:rPr lang="en-US" sz="2800" dirty="0"/>
              <a:t>)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44</a:t>
            </a:fld>
            <a:endParaRPr lang="en-US"/>
          </a:p>
        </p:txBody>
      </p:sp>
      <p:grpSp>
        <p:nvGrpSpPr>
          <p:cNvPr id="5" name="Group 4"/>
          <p:cNvGrpSpPr/>
          <p:nvPr/>
        </p:nvGrpSpPr>
        <p:grpSpPr>
          <a:xfrm>
            <a:off x="638362" y="1828800"/>
            <a:ext cx="3476438" cy="3657600"/>
            <a:chOff x="638362" y="1828800"/>
            <a:chExt cx="3476438" cy="3657600"/>
          </a:xfrm>
        </p:grpSpPr>
        <p:grpSp>
          <p:nvGrpSpPr>
            <p:cNvPr id="6" name="Group 5"/>
            <p:cNvGrpSpPr/>
            <p:nvPr/>
          </p:nvGrpSpPr>
          <p:grpSpPr>
            <a:xfrm>
              <a:off x="638362" y="1828800"/>
              <a:ext cx="3476438" cy="3657600"/>
              <a:chOff x="3048000" y="1764268"/>
              <a:chExt cx="3476438" cy="3657600"/>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386144" y="3474181"/>
                <a:ext cx="1866950" cy="1947687"/>
                <a:chOff x="3166944" y="3397981"/>
                <a:chExt cx="1866950" cy="1947687"/>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166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31" name="Isosceles Triangle 30"/>
            <p:cNvSpPr/>
            <p:nvPr/>
          </p:nvSpPr>
          <p:spPr>
            <a:xfrm>
              <a:off x="26670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Oval 31"/>
            <p:cNvSpPr/>
            <p:nvPr/>
          </p:nvSpPr>
          <p:spPr>
            <a:xfrm>
              <a:off x="2133600" y="4572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33" name="Oval 32"/>
            <p:cNvSpPr/>
            <p:nvPr/>
          </p:nvSpPr>
          <p:spPr>
            <a:xfrm>
              <a:off x="2819400"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4" name="Straight Arrow Connector 33"/>
            <p:cNvCxnSpPr>
              <a:endCxn id="33" idx="0"/>
            </p:cNvCxnSpPr>
            <p:nvPr/>
          </p:nvCxnSpPr>
          <p:spPr>
            <a:xfrm>
              <a:off x="2747608"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p:cNvCxnSpPr>
            <p:nvPr/>
          </p:nvCxnSpPr>
          <p:spPr>
            <a:xfrm flipH="1">
              <a:off x="2314762" y="4224513"/>
              <a:ext cx="273882" cy="3474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Left Arrow 35"/>
          <p:cNvSpPr/>
          <p:nvPr/>
        </p:nvSpPr>
        <p:spPr>
          <a:xfrm flipH="1">
            <a:off x="4114800" y="3569732"/>
            <a:ext cx="1066800" cy="49630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flipH="1">
            <a:off x="2590800" y="2819400"/>
            <a:ext cx="1217769" cy="724138"/>
            <a:chOff x="5485462" y="1773038"/>
            <a:chExt cx="1851518" cy="1351162"/>
          </a:xfrm>
        </p:grpSpPr>
        <p:sp>
          <p:nvSpPr>
            <p:cNvPr id="38" name="Curved Down Arrow 37"/>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5485462" y="1773038"/>
              <a:ext cx="1851518" cy="574278"/>
            </a:xfrm>
            <a:prstGeom prst="rect">
              <a:avLst/>
            </a:prstGeom>
            <a:noFill/>
          </p:spPr>
          <p:txBody>
            <a:bodyPr wrap="none" rtlCol="0">
              <a:spAutoFit/>
            </a:bodyPr>
            <a:lstStyle/>
            <a:p>
              <a:r>
                <a:rPr lang="en-US" sz="1400" b="1" dirty="0" smtClean="0">
                  <a:solidFill>
                    <a:srgbClr val="C00000"/>
                  </a:solidFill>
                </a:rPr>
                <a:t>Right rotation</a:t>
              </a:r>
              <a:endParaRPr lang="en-US" sz="1400" b="1" dirty="0">
                <a:solidFill>
                  <a:srgbClr val="C00000"/>
                </a:solidFill>
              </a:endParaRPr>
            </a:p>
          </p:txBody>
        </p:sp>
      </p:grpSp>
      <p:grpSp>
        <p:nvGrpSpPr>
          <p:cNvPr id="40" name="Group 39"/>
          <p:cNvGrpSpPr/>
          <p:nvPr/>
        </p:nvGrpSpPr>
        <p:grpSpPr>
          <a:xfrm>
            <a:off x="5134162" y="1676400"/>
            <a:ext cx="3476438" cy="3657600"/>
            <a:chOff x="638362" y="1828800"/>
            <a:chExt cx="3476438" cy="3657600"/>
          </a:xfrm>
        </p:grpSpPr>
        <p:grpSp>
          <p:nvGrpSpPr>
            <p:cNvPr id="41" name="Group 40"/>
            <p:cNvGrpSpPr/>
            <p:nvPr/>
          </p:nvGrpSpPr>
          <p:grpSpPr>
            <a:xfrm>
              <a:off x="638362" y="1828800"/>
              <a:ext cx="3476438" cy="3657600"/>
              <a:chOff x="3048000" y="1764268"/>
              <a:chExt cx="3476438" cy="3657600"/>
            </a:xfrm>
          </p:grpSpPr>
          <p:sp>
            <p:nvSpPr>
              <p:cNvPr id="47" name="Oval 46"/>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8" name="Straight Arrow Connector 47"/>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52" name="Group 51"/>
              <p:cNvGrpSpPr/>
              <p:nvPr/>
            </p:nvGrpSpPr>
            <p:grpSpPr>
              <a:xfrm>
                <a:off x="3048000" y="2602468"/>
                <a:ext cx="1242484" cy="1664732"/>
                <a:chOff x="2415116" y="3288268"/>
                <a:chExt cx="1242484" cy="1664732"/>
              </a:xfrm>
            </p:grpSpPr>
            <p:sp>
              <p:nvSpPr>
                <p:cNvPr id="65" name="Oval 64"/>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6" name="Isosceles Triangle 6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7" name="Group 66"/>
                <p:cNvGrpSpPr/>
                <p:nvPr/>
              </p:nvGrpSpPr>
              <p:grpSpPr>
                <a:xfrm>
                  <a:off x="2415116" y="3288268"/>
                  <a:ext cx="785284" cy="750332"/>
                  <a:chOff x="914400" y="2116877"/>
                  <a:chExt cx="785284" cy="750332"/>
                </a:xfrm>
              </p:grpSpPr>
              <p:cxnSp>
                <p:nvCxnSpPr>
                  <p:cNvPr id="68" name="Straight Arrow Connector 67"/>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53" name="TextBox 52"/>
              <p:cNvSpPr txBox="1"/>
              <p:nvPr/>
            </p:nvSpPr>
            <p:spPr>
              <a:xfrm>
                <a:off x="6248400" y="3376136"/>
                <a:ext cx="276038" cy="369332"/>
              </a:xfrm>
              <a:prstGeom prst="rect">
                <a:avLst/>
              </a:prstGeom>
              <a:noFill/>
            </p:spPr>
            <p:txBody>
              <a:bodyPr wrap="none" rtlCol="0">
                <a:spAutoFit/>
              </a:bodyPr>
              <a:lstStyle/>
              <a:p>
                <a:r>
                  <a:rPr lang="en-US" b="1" dirty="0"/>
                  <a:t>s</a:t>
                </a:r>
              </a:p>
            </p:txBody>
          </p:sp>
          <p:cxnSp>
            <p:nvCxnSpPr>
              <p:cNvPr id="54" name="Straight Arrow Connector 53"/>
              <p:cNvCxnSpPr/>
              <p:nvPr/>
            </p:nvCxnSpPr>
            <p:spPr>
              <a:xfrm flipH="1">
                <a:off x="5991038" y="3678264"/>
                <a:ext cx="457200" cy="3436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614744" y="3474181"/>
                <a:ext cx="1909694" cy="1947687"/>
                <a:chOff x="3395544" y="3397981"/>
                <a:chExt cx="1909694" cy="1947687"/>
              </a:xfrm>
            </p:grpSpPr>
            <p:sp>
              <p:nvSpPr>
                <p:cNvPr id="59" name="Isosceles Triangle 58"/>
                <p:cNvSpPr/>
                <p:nvPr/>
              </p:nvSpPr>
              <p:spPr>
                <a:xfrm>
                  <a:off x="4690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0" name="Oval 59"/>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1" name="Isosceles Triangle 60"/>
                <p:cNvSpPr/>
                <p:nvPr/>
              </p:nvSpPr>
              <p:spPr>
                <a:xfrm>
                  <a:off x="3395544" y="3974068"/>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2" name="Oval 61"/>
                <p:cNvSpPr/>
                <p:nvPr/>
              </p:nvSpPr>
              <p:spPr>
                <a:xfrm>
                  <a:off x="4843630" y="4448058"/>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63" name="Straight Arrow Connector 62"/>
                <p:cNvCxnSpPr>
                  <a:endCxn id="43" idx="7"/>
                </p:cNvCxnSpPr>
                <p:nvPr/>
              </p:nvCxnSpPr>
              <p:spPr>
                <a:xfrm flipH="1">
                  <a:off x="3816564" y="3429000"/>
                  <a:ext cx="310348" cy="4404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806702" y="1764268"/>
                <a:ext cx="788582" cy="750332"/>
                <a:chOff x="3730502" y="1764268"/>
                <a:chExt cx="788582" cy="750332"/>
              </a:xfrm>
            </p:grpSpPr>
            <p:cxnSp>
              <p:nvCxnSpPr>
                <p:cNvPr id="57" name="Straight Arrow Connector 5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730502" y="1764268"/>
                  <a:ext cx="266420" cy="369332"/>
                </a:xfrm>
                <a:prstGeom prst="rect">
                  <a:avLst/>
                </a:prstGeom>
                <a:noFill/>
              </p:spPr>
              <p:txBody>
                <a:bodyPr wrap="none" rtlCol="0">
                  <a:spAutoFit/>
                </a:bodyPr>
                <a:lstStyle/>
                <a:p>
                  <a:r>
                    <a:rPr lang="en-US" b="1" dirty="0" smtClean="0"/>
                    <a:t>r</a:t>
                  </a:r>
                  <a:endParaRPr lang="en-US" b="1" dirty="0"/>
                </a:p>
              </p:txBody>
            </p:sp>
          </p:grpSp>
        </p:grpSp>
        <p:sp>
          <p:nvSpPr>
            <p:cNvPr id="42" name="Isosceles Triangle 41"/>
            <p:cNvSpPr/>
            <p:nvPr/>
          </p:nvSpPr>
          <p:spPr>
            <a:xfrm>
              <a:off x="27432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3" name="Oval 42"/>
            <p:cNvSpPr/>
            <p:nvPr/>
          </p:nvSpPr>
          <p:spPr>
            <a:xfrm>
              <a:off x="2362200" y="39791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44" name="Oval 43"/>
            <p:cNvSpPr/>
            <p:nvPr/>
          </p:nvSpPr>
          <p:spPr>
            <a:xfrm>
              <a:off x="2891192"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5" name="Straight Arrow Connector 44"/>
            <p:cNvCxnSpPr>
              <a:stCxn id="60" idx="5"/>
            </p:cNvCxnSpPr>
            <p:nvPr/>
          </p:nvCxnSpPr>
          <p:spPr>
            <a:xfrm>
              <a:off x="3657665" y="4283923"/>
              <a:ext cx="152335" cy="3048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a:stCxn id="60" idx="3"/>
            <a:endCxn id="44" idx="7"/>
          </p:cNvCxnSpPr>
          <p:nvPr/>
        </p:nvCxnSpPr>
        <p:spPr>
          <a:xfrm flipH="1">
            <a:off x="7650918" y="4131523"/>
            <a:ext cx="283903" cy="3358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5867400" y="38862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867400" y="3886200"/>
                <a:ext cx="303151" cy="276999"/>
              </a:xfrm>
              <a:prstGeom prst="rect">
                <a:avLst/>
              </a:prstGeom>
              <a:blipFill rotWithShape="1">
                <a:blip r:embed="rId3"/>
                <a:stretch>
                  <a:fillRect r="-9804" b="-12766"/>
                </a:stretch>
              </a:blipFill>
              <a:ln>
                <a:solidFill>
                  <a:schemeClr val="tx1"/>
                </a:solidFill>
              </a:ln>
            </p:spPr>
            <p:txBody>
              <a:bodyPr/>
              <a:lstStyle/>
              <a:p>
                <a:r>
                  <a:rPr lang="en-IN">
                    <a:noFill/>
                  </a:rPr>
                  <a:t> </a:t>
                </a:r>
              </a:p>
            </p:txBody>
          </p:sp>
        </mc:Fallback>
      </mc:AlternateContent>
      <p:sp>
        <p:nvSpPr>
          <p:cNvPr id="74" name="Down Ribbon 73"/>
          <p:cNvSpPr/>
          <p:nvPr/>
        </p:nvSpPr>
        <p:spPr>
          <a:xfrm>
            <a:off x="3808570" y="5486400"/>
            <a:ext cx="4984842"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Notice that now the new sibling of </a:t>
            </a:r>
            <a:r>
              <a:rPr lang="en-US" sz="1400" b="1" dirty="0" smtClean="0">
                <a:solidFill>
                  <a:schemeClr val="tx1"/>
                </a:solidFill>
              </a:rPr>
              <a:t>q</a:t>
            </a:r>
            <a:r>
              <a:rPr lang="en-US" sz="1400" dirty="0" smtClean="0">
                <a:solidFill>
                  <a:schemeClr val="tx1"/>
                </a:solidFill>
              </a:rPr>
              <a:t> has its right child </a:t>
            </a:r>
            <a:r>
              <a:rPr lang="en-US" sz="1400" b="1" dirty="0" smtClean="0">
                <a:solidFill>
                  <a:srgbClr val="FF0000"/>
                </a:solidFill>
              </a:rPr>
              <a:t>red</a:t>
            </a:r>
            <a:r>
              <a:rPr lang="en-US" sz="1400" b="1" dirty="0" smtClean="0">
                <a:solidFill>
                  <a:schemeClr val="tx1"/>
                </a:solidFill>
              </a:rPr>
              <a:t>. </a:t>
            </a:r>
            <a:r>
              <a:rPr lang="en-US" sz="1400" dirty="0" smtClean="0">
                <a:solidFill>
                  <a:schemeClr val="tx1"/>
                </a:solidFill>
              </a:rPr>
              <a:t>So we have effectively reduced the current case to the case which we know how to handle. </a:t>
            </a:r>
            <a:endParaRPr lang="en-US" sz="1400" b="1" dirty="0">
              <a:solidFill>
                <a:schemeClr val="tx1"/>
              </a:solidFill>
            </a:endParaRPr>
          </a:p>
        </p:txBody>
      </p:sp>
    </p:spTree>
    <p:extLst>
      <p:ext uri="{BB962C8B-B14F-4D97-AF65-F5344CB8AC3E}">
        <p14:creationId xmlns:p14="http://schemas.microsoft.com/office/powerpoint/2010/main" val="261565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74"/>
                                        </p:tgtEl>
                                      </p:cBhvr>
                                    </p:animEffect>
                                    <p:set>
                                      <p:cBhvr>
                                        <p:cTn id="14"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r>
                  <a:rPr lang="en-US" sz="2400" b="1" dirty="0" smtClean="0">
                    <a:solidFill>
                      <a:srgbClr val="C00000"/>
                    </a:solidFill>
                  </a:rPr>
                  <a:t>Theorem</a:t>
                </a:r>
                <a:r>
                  <a:rPr lang="en-US" sz="2400" b="1" dirty="0" smtClean="0"/>
                  <a:t>: </a:t>
                </a:r>
                <a:r>
                  <a:rPr lang="en-US" sz="2400" dirty="0" smtClean="0"/>
                  <a:t>We can maintain red-black trees </a:t>
                </a:r>
                <a:r>
                  <a:rPr lang="en-US" sz="2400" dirty="0" smtClean="0"/>
                  <a:t>in </a:t>
                </a:r>
                <a:r>
                  <a:rPr lang="en-US" sz="2400" b="1" dirty="0" smtClean="0">
                    <a:solidFill>
                      <a:srgbClr val="C00000"/>
                    </a:solidFill>
                  </a:rPr>
                  <a:t>O</a:t>
                </a:r>
                <a:r>
                  <a:rPr lang="en-US" sz="2400" dirty="0" smtClean="0"/>
                  <a:t>(log </a:t>
                </a:r>
                <a14:m>
                  <m:oMath xmlns:m="http://schemas.openxmlformats.org/officeDocument/2006/math">
                    <m:r>
                      <a:rPr lang="en-US" sz="2400" i="1" dirty="0" smtClean="0">
                        <a:solidFill>
                          <a:srgbClr val="0070C0"/>
                        </a:solidFill>
                        <a:latin typeface="Cambria Math"/>
                      </a:rPr>
                      <m:t>𝑛</m:t>
                    </m:r>
                  </m:oMath>
                </a14:m>
                <a:r>
                  <a:rPr lang="en-US" sz="2400" dirty="0" smtClean="0"/>
                  <a:t>) time per </a:t>
                </a:r>
                <a:r>
                  <a:rPr lang="en-US" sz="2400" u="sng" dirty="0" smtClean="0"/>
                  <a:t>insert/delete/search</a:t>
                </a:r>
                <a:r>
                  <a:rPr lang="en-US" sz="2400" dirty="0" smtClean="0"/>
                  <a:t> operation.</a:t>
                </a:r>
                <a:endParaRPr lang="en-US" sz="2400" dirty="0" smtClean="0"/>
              </a:p>
              <a:p>
                <a:pPr marL="0" indent="0">
                  <a:buNone/>
                </a:pPr>
                <a:r>
                  <a:rPr lang="en-US" sz="2400" dirty="0" smtClean="0"/>
                  <a:t>where </a:t>
                </a:r>
                <a14:m>
                  <m:oMath xmlns:m="http://schemas.openxmlformats.org/officeDocument/2006/math">
                    <m:r>
                      <a:rPr lang="en-US" sz="2400" i="1" dirty="0" smtClean="0">
                        <a:solidFill>
                          <a:srgbClr val="0070C0"/>
                        </a:solidFill>
                        <a:latin typeface="Cambria Math"/>
                      </a:rPr>
                      <m:t>𝑛</m:t>
                    </m:r>
                  </m:oMath>
                </a14:m>
                <a:r>
                  <a:rPr lang="en-US" sz="2400" dirty="0" smtClean="0"/>
                  <a:t> is the number of the nodes in the tree.</a:t>
                </a:r>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45</a:t>
            </a:fld>
            <a:endParaRPr lang="en-US"/>
          </a:p>
        </p:txBody>
      </p:sp>
    </p:spTree>
    <p:extLst>
      <p:ext uri="{BB962C8B-B14F-4D97-AF65-F5344CB8AC3E}">
        <p14:creationId xmlns:p14="http://schemas.microsoft.com/office/powerpoint/2010/main" val="215202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b="1" dirty="0" smtClean="0"/>
              <a:t> </a:t>
            </a:r>
            <a:r>
              <a:rPr lang="en-US" sz="3200" dirty="0" smtClean="0"/>
              <a:t>A</a:t>
            </a:r>
            <a:r>
              <a:rPr lang="en-US" sz="2800" dirty="0" smtClean="0"/>
              <a:t> </a:t>
            </a:r>
            <a:r>
              <a:rPr lang="en-US" sz="2800" b="1" dirty="0" smtClean="0">
                <a:solidFill>
                  <a:srgbClr val="C00000"/>
                </a:solidFill>
              </a:rPr>
              <a:t>Red </a:t>
            </a:r>
            <a:r>
              <a:rPr lang="en-US" sz="2800" b="1" dirty="0" smtClean="0"/>
              <a:t>Black</a:t>
            </a:r>
            <a:r>
              <a:rPr lang="en-US" sz="2800" b="1" dirty="0" smtClean="0">
                <a:solidFill>
                  <a:srgbClr val="7030A0"/>
                </a:solidFill>
              </a:rPr>
              <a:t> </a:t>
            </a:r>
            <a:r>
              <a:rPr lang="en-US" sz="2800" dirty="0" smtClean="0"/>
              <a:t>Tree is </a:t>
            </a:r>
            <a:r>
              <a:rPr lang="en-US" sz="2800" u="sng" dirty="0" smtClean="0"/>
              <a:t>height balanced</a:t>
            </a:r>
            <a:r>
              <a:rPr lang="en-US" sz="2800" dirty="0" smtClean="0"/>
              <a:t/>
            </a:r>
            <a:br>
              <a:rPr lang="en-US" sz="2800" dirty="0" smtClean="0"/>
            </a:br>
            <a:endParaRPr lang="en-US" sz="32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46</a:t>
            </a:fld>
            <a:endParaRPr lang="en-US"/>
          </a:p>
        </p:txBody>
      </p:sp>
      <p:sp>
        <p:nvSpPr>
          <p:cNvPr id="2" name="Subtitle 1"/>
          <p:cNvSpPr>
            <a:spLocks noGrp="1"/>
          </p:cNvSpPr>
          <p:nvPr>
            <p:ph type="subTitle" idx="1"/>
          </p:nvPr>
        </p:nvSpPr>
        <p:spPr/>
        <p:txBody>
          <a:bodyPr/>
          <a:lstStyle/>
          <a:p>
            <a:r>
              <a:rPr lang="en-US" dirty="0" smtClean="0">
                <a:solidFill>
                  <a:schemeClr val="tx1"/>
                </a:solidFill>
              </a:rPr>
              <a:t>A</a:t>
            </a:r>
            <a:r>
              <a:rPr lang="en-US" b="1" dirty="0" smtClean="0">
                <a:solidFill>
                  <a:srgbClr val="7030A0"/>
                </a:solidFill>
              </a:rPr>
              <a:t> detailed proof </a:t>
            </a:r>
            <a:r>
              <a:rPr lang="en-US" dirty="0" smtClean="0">
                <a:solidFill>
                  <a:schemeClr val="tx1"/>
                </a:solidFill>
              </a:rPr>
              <a:t>from</a:t>
            </a:r>
            <a:r>
              <a:rPr lang="en-US" b="1" dirty="0" smtClean="0">
                <a:solidFill>
                  <a:srgbClr val="7030A0"/>
                </a:solidFill>
              </a:rPr>
              <a:t> scratch</a:t>
            </a:r>
            <a:endParaRPr lang="en-US" b="1" dirty="0">
              <a:solidFill>
                <a:schemeClr val="tx1"/>
              </a:solidFill>
            </a:endParaRPr>
          </a:p>
        </p:txBody>
      </p:sp>
    </p:spTree>
    <p:extLst>
      <p:ext uri="{BB962C8B-B14F-4D97-AF65-F5344CB8AC3E}">
        <p14:creationId xmlns:p14="http://schemas.microsoft.com/office/powerpoint/2010/main" val="100157961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7030A0"/>
                </a:solidFill>
              </a:rPr>
              <a:t>Why is a </a:t>
            </a:r>
            <a:r>
              <a:rPr lang="en-US" sz="3200" b="1" dirty="0" smtClean="0">
                <a:solidFill>
                  <a:srgbClr val="C00000"/>
                </a:solidFill>
              </a:rPr>
              <a:t>red</a:t>
            </a:r>
            <a:r>
              <a:rPr lang="en-US" sz="3200" b="1" dirty="0" smtClean="0">
                <a:solidFill>
                  <a:srgbClr val="7030A0"/>
                </a:solidFill>
              </a:rPr>
              <a:t> </a:t>
            </a:r>
            <a:r>
              <a:rPr lang="en-US" sz="3200" b="1" dirty="0" smtClean="0"/>
              <a:t>black</a:t>
            </a:r>
            <a:r>
              <a:rPr lang="en-US" sz="3200" b="1" dirty="0" smtClean="0">
                <a:solidFill>
                  <a:srgbClr val="7030A0"/>
                </a:solidFill>
              </a:rPr>
              <a:t> tree height balanced ?</a:t>
            </a:r>
            <a:endParaRPr lang="en-US" sz="32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915400" cy="5181600"/>
              </a:xfrm>
            </p:spPr>
            <p:txBody>
              <a:bodyPr/>
              <a:lstStyle/>
              <a:p>
                <a:pPr marL="0" indent="0">
                  <a:buNone/>
                </a:pPr>
                <a:r>
                  <a:rPr lang="en-US" sz="2000" dirty="0" smtClean="0"/>
                  <a:t> </a:t>
                </a:r>
                <a14:m>
                  <m:oMath xmlns:m="http://schemas.openxmlformats.org/officeDocument/2006/math">
                    <m:r>
                      <a:rPr lang="en-US" sz="2000" b="1" i="1" dirty="0" smtClean="0">
                        <a:solidFill>
                          <a:srgbClr val="006C31"/>
                        </a:solidFill>
                        <a:latin typeface="Cambria Math"/>
                      </a:rPr>
                      <m:t>𝑻</m:t>
                    </m:r>
                  </m:oMath>
                </a14:m>
                <a:r>
                  <a:rPr lang="en-US" sz="2000" b="1" dirty="0" smtClean="0">
                    <a:solidFill>
                      <a:srgbClr val="006C31"/>
                    </a:solidFill>
                  </a:rPr>
                  <a:t> </a:t>
                </a:r>
                <a:r>
                  <a:rPr lang="en-US" sz="2000" dirty="0" smtClean="0"/>
                  <a:t>: a</a:t>
                </a:r>
                <a:r>
                  <a:rPr lang="en-US" sz="2000" b="1" dirty="0" smtClean="0">
                    <a:solidFill>
                      <a:srgbClr val="006C31"/>
                    </a:solidFill>
                  </a:rPr>
                  <a:t> </a:t>
                </a:r>
                <a:r>
                  <a:rPr lang="en-US" sz="2000" b="1" dirty="0">
                    <a:solidFill>
                      <a:srgbClr val="C00000"/>
                    </a:solidFill>
                  </a:rPr>
                  <a:t>red</a:t>
                </a:r>
                <a:r>
                  <a:rPr lang="en-US" sz="2000" b="1" dirty="0">
                    <a:solidFill>
                      <a:srgbClr val="7030A0"/>
                    </a:solidFill>
                  </a:rPr>
                  <a:t> </a:t>
                </a:r>
                <a:r>
                  <a:rPr lang="en-US" sz="2000" b="1" dirty="0"/>
                  <a:t>black</a:t>
                </a:r>
                <a:r>
                  <a:rPr lang="en-US" sz="2000" b="1" dirty="0">
                    <a:solidFill>
                      <a:srgbClr val="7030A0"/>
                    </a:solidFill>
                  </a:rPr>
                  <a:t> tree </a:t>
                </a:r>
                <a:endParaRPr lang="en-US" sz="2000" b="1" dirty="0" smtClean="0">
                  <a:solidFill>
                    <a:srgbClr val="006C31"/>
                  </a:solidFill>
                </a:endParaRPr>
              </a:p>
              <a:p>
                <a:pPr marL="0" indent="0">
                  <a:buNone/>
                </a:pPr>
                <a:r>
                  <a:rPr lang="en-US" sz="2000" dirty="0" smtClean="0"/>
                  <a:t> </a:t>
                </a:r>
                <a14:m>
                  <m:oMath xmlns:m="http://schemas.openxmlformats.org/officeDocument/2006/math">
                    <m:r>
                      <a:rPr lang="en-US" sz="2000" i="1" dirty="0" smtClean="0">
                        <a:solidFill>
                          <a:srgbClr val="0070C0"/>
                        </a:solidFill>
                        <a:latin typeface="Cambria Math"/>
                      </a:rPr>
                      <m:t>h</m:t>
                    </m:r>
                    <m:r>
                      <a:rPr lang="en-US" sz="2000" i="1" dirty="0" smtClean="0">
                        <a:solidFill>
                          <a:srgbClr val="0070C0"/>
                        </a:solidFill>
                        <a:latin typeface="Cambria Math"/>
                      </a:rPr>
                      <m:t> </m:t>
                    </m:r>
                  </m:oMath>
                </a14:m>
                <a:r>
                  <a:rPr lang="en-US" sz="2000" dirty="0" smtClean="0"/>
                  <a:t>: </a:t>
                </a:r>
                <a:r>
                  <a:rPr lang="en-US" sz="2000" b="1" dirty="0" smtClean="0"/>
                  <a:t>black</a:t>
                </a:r>
                <a:r>
                  <a:rPr lang="en-US" sz="2000" dirty="0" smtClean="0"/>
                  <a:t> height of </a:t>
                </a:r>
                <a14:m>
                  <m:oMath xmlns:m="http://schemas.openxmlformats.org/officeDocument/2006/math">
                    <m:r>
                      <a:rPr lang="en-US" sz="2000" b="1" i="1" dirty="0">
                        <a:solidFill>
                          <a:srgbClr val="006C31"/>
                        </a:solidFill>
                        <a:latin typeface="Cambria Math"/>
                      </a:rPr>
                      <m:t>𝑻</m:t>
                    </m:r>
                  </m:oMath>
                </a14:m>
                <a:r>
                  <a:rPr lang="en-US" sz="2000" dirty="0" smtClean="0"/>
                  <a:t>.</a:t>
                </a:r>
              </a:p>
              <a:p>
                <a:pPr marL="0" indent="0">
                  <a:buNone/>
                </a:pPr>
                <a:endParaRPr lang="en-US" sz="2000" dirty="0"/>
              </a:p>
              <a:p>
                <a:pPr marL="0" indent="0">
                  <a:buNone/>
                </a:pPr>
                <a:r>
                  <a:rPr lang="en-US" sz="2000" b="1" dirty="0" smtClean="0">
                    <a:solidFill>
                      <a:srgbClr val="C00000"/>
                    </a:solidFill>
                  </a:rPr>
                  <a:t>Question</a:t>
                </a:r>
                <a:r>
                  <a:rPr lang="en-US" sz="2000" dirty="0" smtClean="0"/>
                  <a:t>: What can be height of </a:t>
                </a:r>
                <a14:m>
                  <m:oMath xmlns:m="http://schemas.openxmlformats.org/officeDocument/2006/math">
                    <m:r>
                      <a:rPr lang="en-US" sz="2000" b="1" i="1" dirty="0">
                        <a:solidFill>
                          <a:srgbClr val="006C31"/>
                        </a:solidFill>
                        <a:latin typeface="Cambria Math"/>
                      </a:rPr>
                      <m:t>𝑻</m:t>
                    </m:r>
                  </m:oMath>
                </a14:m>
                <a:r>
                  <a:rPr lang="en-US" sz="2000" dirty="0" smtClean="0"/>
                  <a:t> ?</a:t>
                </a:r>
              </a:p>
              <a:p>
                <a:pPr marL="0" indent="0">
                  <a:buNone/>
                </a:pPr>
                <a:r>
                  <a:rPr lang="en-US" sz="2000" b="1" dirty="0" smtClean="0"/>
                  <a:t>Answer</a:t>
                </a:r>
                <a:r>
                  <a:rPr lang="en-US" sz="2000" dirty="0" smtClean="0"/>
                  <a:t>: </a:t>
                </a:r>
                <a14:m>
                  <m:oMath xmlns:m="http://schemas.openxmlformats.org/officeDocument/2006/math">
                    <m:r>
                      <a:rPr lang="en-US" sz="2000" b="0" i="1" dirty="0" smtClean="0">
                        <a:solidFill>
                          <a:srgbClr val="0070C0"/>
                        </a:solidFill>
                        <a:latin typeface="Cambria Math"/>
                      </a:rPr>
                      <m:t>≤</m:t>
                    </m:r>
                    <m:r>
                      <a:rPr lang="en-US" sz="2000" b="0" i="0" dirty="0" smtClean="0">
                        <a:solidFill>
                          <a:srgbClr val="0070C0"/>
                        </a:solidFill>
                        <a:latin typeface="Cambria Math"/>
                      </a:rPr>
                      <m:t>2</m:t>
                    </m:r>
                    <m:r>
                      <a:rPr lang="en-US" sz="2000" i="1" dirty="0">
                        <a:solidFill>
                          <a:srgbClr val="0070C0"/>
                        </a:solidFill>
                        <a:latin typeface="Cambria Math"/>
                      </a:rPr>
                      <m:t>h</m:t>
                    </m:r>
                    <m:r>
                      <a:rPr lang="en-US" sz="2000" b="0" i="1" dirty="0" smtClean="0">
                        <a:solidFill>
                          <a:srgbClr val="0070C0"/>
                        </a:solidFill>
                        <a:latin typeface="Cambria Math"/>
                      </a:rPr>
                      <m:t>−1</m:t>
                    </m:r>
                  </m:oMath>
                </a14:m>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b="1" dirty="0" smtClean="0">
                    <a:solidFill>
                      <a:srgbClr val="C00000"/>
                    </a:solidFill>
                  </a:rPr>
                  <a:t>Theorem</a:t>
                </a:r>
                <a:r>
                  <a:rPr lang="en-US" sz="2000" dirty="0" smtClean="0"/>
                  <a:t>: The shaded green tree is a complete binary tree &amp; so  has</a:t>
                </a:r>
                <a14:m>
                  <m:oMath xmlns:m="http://schemas.openxmlformats.org/officeDocument/2006/math">
                    <m:r>
                      <a:rPr lang="en-US" sz="2000" b="0" i="1" dirty="0" smtClean="0">
                        <a:solidFill>
                          <a:srgbClr val="0070C0"/>
                        </a:solidFill>
                        <a:latin typeface="Cambria Math"/>
                      </a:rPr>
                      <m:t>≥</m:t>
                    </m:r>
                    <m:sSup>
                      <m:sSupPr>
                        <m:ctrlPr>
                          <a:rPr lang="en-US" sz="2000" b="0" i="1" dirty="0" smtClean="0">
                            <a:solidFill>
                              <a:srgbClr val="0070C0"/>
                            </a:solidFill>
                            <a:latin typeface="Cambria Math"/>
                          </a:rPr>
                        </m:ctrlPr>
                      </m:sSupPr>
                      <m:e>
                        <m:r>
                          <a:rPr lang="en-US" sz="2000" dirty="0">
                            <a:solidFill>
                              <a:srgbClr val="0070C0"/>
                            </a:solidFill>
                            <a:latin typeface="Cambria Math"/>
                          </a:rPr>
                          <m:t>2</m:t>
                        </m:r>
                      </m:e>
                      <m:sup>
                        <m:r>
                          <a:rPr lang="en-US" sz="2000" i="1" dirty="0">
                            <a:solidFill>
                              <a:srgbClr val="0070C0"/>
                            </a:solidFill>
                            <a:latin typeface="Cambria Math"/>
                          </a:rPr>
                          <m:t>h</m:t>
                        </m:r>
                      </m:sup>
                    </m:sSup>
                    <m:r>
                      <a:rPr lang="en-US" sz="2000" i="1" dirty="0">
                        <a:solidFill>
                          <a:srgbClr val="0070C0"/>
                        </a:solidFill>
                        <a:latin typeface="Cambria Math"/>
                      </a:rPr>
                      <m:t> </m:t>
                    </m:r>
                  </m:oMath>
                </a14:m>
                <a:r>
                  <a:rPr lang="en-US" sz="2000" dirty="0" smtClean="0"/>
                  <a:t>elements.</a:t>
                </a:r>
                <a:endParaRPr lang="en-US" sz="2000" dirty="0"/>
              </a:p>
              <a:p>
                <a:pPr marL="0" indent="0">
                  <a:buNone/>
                </a:pPr>
                <a:endParaRPr lang="en-US" sz="2000" dirty="0" smtClean="0"/>
              </a:p>
              <a:p>
                <a:pPr marL="0" indent="0">
                  <a:buNone/>
                </a:pPr>
                <a:endParaRPr lang="en-US" sz="2000" dirty="0"/>
              </a:p>
              <a:p>
                <a:endParaRPr lang="en-US" sz="2000" dirty="0" smtClean="0"/>
              </a:p>
              <a:p>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915400" cy="5181600"/>
              </a:xfrm>
              <a:blipFill rotWithShape="1">
                <a:blip r:embed="rId2"/>
                <a:stretch>
                  <a:fillRect l="-752" t="-588" r="-205" b="-3682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47</a:t>
            </a:fld>
            <a:endParaRPr lang="en-US" dirty="0"/>
          </a:p>
        </p:txBody>
      </p:sp>
      <p:grpSp>
        <p:nvGrpSpPr>
          <p:cNvPr id="68" name="Group 67"/>
          <p:cNvGrpSpPr/>
          <p:nvPr/>
        </p:nvGrpSpPr>
        <p:grpSpPr>
          <a:xfrm>
            <a:off x="3063782" y="5105400"/>
            <a:ext cx="2270218" cy="936718"/>
            <a:chOff x="3063782" y="5105400"/>
            <a:chExt cx="2270218" cy="936718"/>
          </a:xfrm>
        </p:grpSpPr>
        <p:cxnSp>
          <p:nvCxnSpPr>
            <p:cNvPr id="16" name="Straight Connector 15"/>
            <p:cNvCxnSpPr>
              <a:stCxn id="60" idx="7"/>
            </p:cNvCxnSpPr>
            <p:nvPr/>
          </p:nvCxnSpPr>
          <p:spPr>
            <a:xfrm flipV="1">
              <a:off x="3063782" y="5501268"/>
              <a:ext cx="593818" cy="5408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57600" y="5486400"/>
              <a:ext cx="2667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924300" y="5486400"/>
              <a:ext cx="2667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191000" y="5486400"/>
              <a:ext cx="3048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495800" y="5486400"/>
              <a:ext cx="3048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00600" y="5486400"/>
              <a:ext cx="190500" cy="342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1100" y="5334000"/>
              <a:ext cx="57150" cy="495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019675" y="5334000"/>
              <a:ext cx="238125" cy="247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6" idx="4"/>
            </p:cNvCxnSpPr>
            <p:nvPr/>
          </p:nvCxnSpPr>
          <p:spPr>
            <a:xfrm flipH="1">
              <a:off x="5257800" y="5105400"/>
              <a:ext cx="76200" cy="476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Isosceles Triangle 69"/>
          <p:cNvSpPr/>
          <p:nvPr/>
        </p:nvSpPr>
        <p:spPr>
          <a:xfrm>
            <a:off x="3657600" y="3810000"/>
            <a:ext cx="1676400" cy="1219200"/>
          </a:xfrm>
          <a:prstGeom prst="triangle">
            <a:avLst>
              <a:gd name="adj" fmla="val 4757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p:cNvGrpSpPr/>
          <p:nvPr/>
        </p:nvGrpSpPr>
        <p:grpSpPr>
          <a:xfrm>
            <a:off x="4419600" y="3810000"/>
            <a:ext cx="990600" cy="1295400"/>
            <a:chOff x="4419600" y="3810000"/>
            <a:chExt cx="990600" cy="1295400"/>
          </a:xfrm>
        </p:grpSpPr>
        <p:cxnSp>
          <p:nvCxnSpPr>
            <p:cNvPr id="10" name="Straight Connector 9"/>
            <p:cNvCxnSpPr>
              <a:endCxn id="56" idx="1"/>
            </p:cNvCxnSpPr>
            <p:nvPr/>
          </p:nvCxnSpPr>
          <p:spPr>
            <a:xfrm>
              <a:off x="4419600" y="3810000"/>
              <a:ext cx="860518" cy="11653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4648200" y="4114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4876800" y="44196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a:off x="5105400" y="4724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257800" y="49530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1" name="Group 60"/>
          <p:cNvGrpSpPr/>
          <p:nvPr/>
        </p:nvGrpSpPr>
        <p:grpSpPr>
          <a:xfrm>
            <a:off x="2933700" y="3795132"/>
            <a:ext cx="1600200" cy="2377068"/>
            <a:chOff x="2895600" y="3810000"/>
            <a:chExt cx="1600200" cy="2377068"/>
          </a:xfrm>
        </p:grpSpPr>
        <p:cxnSp>
          <p:nvCxnSpPr>
            <p:cNvPr id="8" name="Straight Connector 7"/>
            <p:cNvCxnSpPr>
              <a:endCxn id="60" idx="0"/>
            </p:cNvCxnSpPr>
            <p:nvPr/>
          </p:nvCxnSpPr>
          <p:spPr>
            <a:xfrm flipH="1">
              <a:off x="2971800" y="3824868"/>
              <a:ext cx="1447800" cy="2209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4114800" y="408506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733800" y="46482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3429000" y="5105400"/>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a:off x="3081454" y="5673183"/>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4343400" y="38100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p:cNvSpPr/>
            <p:nvPr/>
          </p:nvSpPr>
          <p:spPr>
            <a:xfrm>
              <a:off x="3905250" y="43815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3581400" y="48768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3278459" y="538162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2895600" y="6034668"/>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69" name="TextBox 68"/>
              <p:cNvSpPr txBox="1"/>
              <p:nvPr/>
            </p:nvSpPr>
            <p:spPr>
              <a:xfrm>
                <a:off x="4343400" y="3364468"/>
                <a:ext cx="381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6C31"/>
                          </a:solidFill>
                          <a:latin typeface="Cambria Math"/>
                        </a:rPr>
                        <m:t>𝑻</m:t>
                      </m:r>
                    </m:oMath>
                  </m:oMathPara>
                </a14:m>
                <a:endParaRPr lang="en-IN" dirty="0"/>
              </a:p>
            </p:txBody>
          </p:sp>
        </mc:Choice>
        <mc:Fallback xmlns="">
          <p:sp>
            <p:nvSpPr>
              <p:cNvPr id="69" name="TextBox 68"/>
              <p:cNvSpPr txBox="1">
                <a:spLocks noRot="1" noChangeAspect="1" noMove="1" noResize="1" noEditPoints="1" noAdjustHandles="1" noChangeArrowheads="1" noChangeShapeType="1" noTextEdit="1"/>
              </p:cNvSpPr>
              <p:nvPr/>
            </p:nvSpPr>
            <p:spPr>
              <a:xfrm>
                <a:off x="4343400" y="3364468"/>
                <a:ext cx="381836" cy="369332"/>
              </a:xfrm>
              <a:prstGeom prst="rect">
                <a:avLst/>
              </a:prstGeom>
              <a:blipFill rotWithShape="1">
                <a:blip r:embed="rId3"/>
                <a:stretch>
                  <a:fillRect t="-8197" r="-20968" b="-24590"/>
                </a:stretch>
              </a:blipFill>
            </p:spPr>
            <p:txBody>
              <a:bodyPr/>
              <a:lstStyle/>
              <a:p>
                <a:r>
                  <a:rPr lang="en-IN">
                    <a:noFill/>
                  </a:rPr>
                  <a:t> </a:t>
                </a:r>
              </a:p>
            </p:txBody>
          </p:sp>
        </mc:Fallback>
      </mc:AlternateContent>
      <p:grpSp>
        <p:nvGrpSpPr>
          <p:cNvPr id="79" name="Group 78"/>
          <p:cNvGrpSpPr/>
          <p:nvPr/>
        </p:nvGrpSpPr>
        <p:grpSpPr>
          <a:xfrm>
            <a:off x="1295400" y="3871332"/>
            <a:ext cx="919611" cy="2300868"/>
            <a:chOff x="1295400" y="3871332"/>
            <a:chExt cx="919611" cy="2300868"/>
          </a:xfrm>
        </p:grpSpPr>
        <p:cxnSp>
          <p:nvCxnSpPr>
            <p:cNvPr id="72" name="Straight Arrow Connector 71"/>
            <p:cNvCxnSpPr/>
            <p:nvPr/>
          </p:nvCxnSpPr>
          <p:spPr>
            <a:xfrm>
              <a:off x="2133600" y="3871332"/>
              <a:ext cx="0" cy="230086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1295400" y="4800600"/>
                  <a:ext cx="9196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dirty="0" smtClean="0">
                            <a:solidFill>
                              <a:srgbClr val="0070C0"/>
                            </a:solidFill>
                            <a:latin typeface="Cambria Math"/>
                          </a:rPr>
                          <m:t>2</m:t>
                        </m:r>
                        <m:r>
                          <a:rPr lang="en-US" i="1" dirty="0">
                            <a:solidFill>
                              <a:srgbClr val="0070C0"/>
                            </a:solidFill>
                            <a:latin typeface="Cambria Math"/>
                          </a:rPr>
                          <m:t>h</m:t>
                        </m:r>
                        <m:r>
                          <a:rPr lang="en-US" b="0" i="1" dirty="0" smtClean="0">
                            <a:solidFill>
                              <a:srgbClr val="0070C0"/>
                            </a:solidFill>
                            <a:latin typeface="Cambria Math"/>
                          </a:rPr>
                          <m:t>−1</m:t>
                        </m:r>
                      </m:oMath>
                    </m:oMathPara>
                  </a14:m>
                  <a:endParaRPr lang="en-IN" dirty="0"/>
                </a:p>
              </p:txBody>
            </p:sp>
          </mc:Choice>
          <mc:Fallback xmlns="">
            <p:sp>
              <p:nvSpPr>
                <p:cNvPr id="77" name="TextBox 76"/>
                <p:cNvSpPr txBox="1">
                  <a:spLocks noRot="1" noChangeAspect="1" noMove="1" noResize="1" noEditPoints="1" noAdjustHandles="1" noChangeArrowheads="1" noChangeShapeType="1" noTextEdit="1"/>
                </p:cNvSpPr>
                <p:nvPr/>
              </p:nvSpPr>
              <p:spPr>
                <a:xfrm>
                  <a:off x="1295400" y="4800600"/>
                  <a:ext cx="919611" cy="369332"/>
                </a:xfrm>
                <a:prstGeom prst="rect">
                  <a:avLst/>
                </a:prstGeom>
                <a:blipFill rotWithShape="1">
                  <a:blip r:embed="rId4"/>
                  <a:stretch>
                    <a:fillRect t="-8333" r="-7333" b="-25000"/>
                  </a:stretch>
                </a:blipFill>
              </p:spPr>
              <p:txBody>
                <a:bodyPr/>
                <a:lstStyle/>
                <a:p>
                  <a:r>
                    <a:rPr lang="en-IN">
                      <a:noFill/>
                    </a:rPr>
                    <a:t> </a:t>
                  </a:r>
                </a:p>
              </p:txBody>
            </p:sp>
          </mc:Fallback>
        </mc:AlternateContent>
      </p:grpSp>
      <p:grpSp>
        <p:nvGrpSpPr>
          <p:cNvPr id="80" name="Group 79"/>
          <p:cNvGrpSpPr/>
          <p:nvPr/>
        </p:nvGrpSpPr>
        <p:grpSpPr>
          <a:xfrm>
            <a:off x="6248400" y="3886200"/>
            <a:ext cx="369781" cy="1143000"/>
            <a:chOff x="6248400" y="3886200"/>
            <a:chExt cx="369781" cy="1143000"/>
          </a:xfrm>
        </p:grpSpPr>
        <p:cxnSp>
          <p:nvCxnSpPr>
            <p:cNvPr id="75" name="Straight Arrow Connector 74"/>
            <p:cNvCxnSpPr/>
            <p:nvPr/>
          </p:nvCxnSpPr>
          <p:spPr>
            <a:xfrm>
              <a:off x="6248400" y="3886200"/>
              <a:ext cx="0" cy="11430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6248400" y="4267200"/>
                  <a:ext cx="369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solidFill>
                              <a:srgbClr val="0070C0"/>
                            </a:solidFill>
                            <a:latin typeface="Cambria Math"/>
                          </a:rPr>
                          <m:t>h</m:t>
                        </m:r>
                      </m:oMath>
                    </m:oMathPara>
                  </a14:m>
                  <a:endParaRPr lang="en-IN" dirty="0"/>
                </a:p>
              </p:txBody>
            </p:sp>
          </mc:Choice>
          <mc:Fallback xmlns="">
            <p:sp>
              <p:nvSpPr>
                <p:cNvPr id="78" name="TextBox 77"/>
                <p:cNvSpPr txBox="1">
                  <a:spLocks noRot="1" noChangeAspect="1" noMove="1" noResize="1" noEditPoints="1" noAdjustHandles="1" noChangeArrowheads="1" noChangeShapeType="1" noTextEdit="1"/>
                </p:cNvSpPr>
                <p:nvPr/>
              </p:nvSpPr>
              <p:spPr>
                <a:xfrm>
                  <a:off x="6248400" y="4267200"/>
                  <a:ext cx="369781" cy="369332"/>
                </a:xfrm>
                <a:prstGeom prst="rect">
                  <a:avLst/>
                </a:prstGeom>
                <a:blipFill rotWithShape="1">
                  <a:blip r:embed="rId5"/>
                  <a:stretch>
                    <a:fillRect t="-8197" r="-18033" b="-24590"/>
                  </a:stretch>
                </a:blipFill>
              </p:spPr>
              <p:txBody>
                <a:bodyPr/>
                <a:lstStyle/>
                <a:p>
                  <a:r>
                    <a:rPr lang="en-IN">
                      <a:noFill/>
                    </a:rPr>
                    <a:t> </a:t>
                  </a:r>
                </a:p>
              </p:txBody>
            </p:sp>
          </mc:Fallback>
        </mc:AlternateContent>
      </p:grpSp>
      <p:sp>
        <p:nvSpPr>
          <p:cNvPr id="83" name="TextBox 82"/>
          <p:cNvSpPr txBox="1"/>
          <p:nvPr/>
        </p:nvSpPr>
        <p:spPr>
          <a:xfrm>
            <a:off x="4343400" y="4429780"/>
            <a:ext cx="351378" cy="523220"/>
          </a:xfrm>
          <a:prstGeom prst="rect">
            <a:avLst/>
          </a:prstGeom>
          <a:noFill/>
        </p:spPr>
        <p:txBody>
          <a:bodyPr wrap="none" rtlCol="0">
            <a:spAutoFit/>
          </a:bodyPr>
          <a:lstStyle/>
          <a:p>
            <a:r>
              <a:rPr lang="en-US" sz="2800" dirty="0" smtClean="0">
                <a:solidFill>
                  <a:srgbClr val="C00000"/>
                </a:solidFill>
              </a:rPr>
              <a:t>?</a:t>
            </a:r>
            <a:endParaRPr lang="en-IN" sz="2800" dirty="0">
              <a:solidFill>
                <a:srgbClr val="C00000"/>
              </a:solidFill>
            </a:endParaRPr>
          </a:p>
        </p:txBody>
      </p:sp>
      <p:sp>
        <p:nvSpPr>
          <p:cNvPr id="84" name="Line Callout 1 83"/>
          <p:cNvSpPr/>
          <p:nvPr/>
        </p:nvSpPr>
        <p:spPr>
          <a:xfrm>
            <a:off x="6172200" y="2438400"/>
            <a:ext cx="2057400" cy="612648"/>
          </a:xfrm>
          <a:prstGeom prst="borderCallout1">
            <a:avLst>
              <a:gd name="adj1" fmla="val 49693"/>
              <a:gd name="adj2" fmla="val -1016"/>
              <a:gd name="adj3" fmla="val 314539"/>
              <a:gd name="adj4" fmla="val -7410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is its size ?</a:t>
            </a:r>
            <a:endParaRPr lang="en-IN" dirty="0">
              <a:solidFill>
                <a:schemeClr val="tx1"/>
              </a:solidFill>
            </a:endParaRPr>
          </a:p>
        </p:txBody>
      </p:sp>
      <p:sp>
        <p:nvSpPr>
          <p:cNvPr id="42" name="Down Ribbon 41"/>
          <p:cNvSpPr/>
          <p:nvPr/>
        </p:nvSpPr>
        <p:spPr>
          <a:xfrm>
            <a:off x="5715000" y="5090532"/>
            <a:ext cx="3357446" cy="92926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 shall prove it rigorously in the next class.</a:t>
            </a:r>
            <a:endParaRPr lang="en-IN" dirty="0">
              <a:solidFill>
                <a:schemeClr val="tx1"/>
              </a:solidFill>
            </a:endParaRPr>
          </a:p>
        </p:txBody>
      </p:sp>
    </p:spTree>
    <p:extLst>
      <p:ext uri="{BB962C8B-B14F-4D97-AF65-F5344CB8AC3E}">
        <p14:creationId xmlns:p14="http://schemas.microsoft.com/office/powerpoint/2010/main" val="370629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up)">
                                      <p:cBhvr>
                                        <p:cTn id="27" dur="10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down)">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ipe(up)">
                                      <p:cBhvr>
                                        <p:cTn id="37" dur="1000"/>
                                        <p:tgtEl>
                                          <p:spTgt spid="6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down)">
                                      <p:cBhvr>
                                        <p:cTn id="42" dur="500"/>
                                        <p:tgtEl>
                                          <p:spTgt spid="8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left)">
                                      <p:cBhvr>
                                        <p:cTn id="47" dur="125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1000"/>
                                        <p:tgtEl>
                                          <p:spTgt spid="69"/>
                                        </p:tgtEl>
                                      </p:cBhvr>
                                    </p:animEffect>
                                    <p:anim calcmode="lin" valueType="num">
                                      <p:cBhvr>
                                        <p:cTn id="53" dur="1000" fill="hold"/>
                                        <p:tgtEl>
                                          <p:spTgt spid="69"/>
                                        </p:tgtEl>
                                        <p:attrNameLst>
                                          <p:attrName>ppt_x</p:attrName>
                                        </p:attrNameLst>
                                      </p:cBhvr>
                                      <p:tavLst>
                                        <p:tav tm="0">
                                          <p:val>
                                            <p:strVal val="#ppt_x"/>
                                          </p:val>
                                        </p:tav>
                                        <p:tav tm="100000">
                                          <p:val>
                                            <p:strVal val="#ppt_x"/>
                                          </p:val>
                                        </p:tav>
                                      </p:tavLst>
                                    </p:anim>
                                    <p:anim calcmode="lin" valueType="num">
                                      <p:cBhvr>
                                        <p:cTn id="5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childTnLst>
                          </p:cTn>
                        </p:par>
                      </p:childTnLst>
                    </p:cTn>
                  </p:par>
                  <p:par>
                    <p:cTn id="60" fill="hold">
                      <p:stCondLst>
                        <p:cond delay="indefinite"/>
                      </p:stCondLst>
                      <p:childTnLst>
                        <p:par>
                          <p:cTn id="61" fill="hold">
                            <p:stCondLst>
                              <p:cond delay="0"/>
                            </p:stCondLst>
                            <p:childTnLst>
                              <p:par>
                                <p:cTn id="62" presetID="45" presetClass="entr" presetSubtype="0" fill="hold" grpId="0" nodeType="clickEffect">
                                  <p:stCondLst>
                                    <p:cond delay="0"/>
                                  </p:stCondLst>
                                  <p:childTnLst>
                                    <p:set>
                                      <p:cBhvr>
                                        <p:cTn id="63" dur="1" fill="hold">
                                          <p:stCondLst>
                                            <p:cond delay="0"/>
                                          </p:stCondLst>
                                        </p:cTn>
                                        <p:tgtEl>
                                          <p:spTgt spid="83"/>
                                        </p:tgtEl>
                                        <p:attrNameLst>
                                          <p:attrName>style.visibility</p:attrName>
                                        </p:attrNameLst>
                                      </p:cBhvr>
                                      <p:to>
                                        <p:strVal val="visible"/>
                                      </p:to>
                                    </p:set>
                                    <p:animEffect transition="in" filter="fade">
                                      <p:cBhvr>
                                        <p:cTn id="64" dur="2000"/>
                                        <p:tgtEl>
                                          <p:spTgt spid="83"/>
                                        </p:tgtEl>
                                      </p:cBhvr>
                                    </p:animEffect>
                                    <p:anim calcmode="lin" valueType="num">
                                      <p:cBhvr>
                                        <p:cTn id="65" dur="2000" fill="hold"/>
                                        <p:tgtEl>
                                          <p:spTgt spid="83"/>
                                        </p:tgtEl>
                                        <p:attrNameLst>
                                          <p:attrName>ppt_w</p:attrName>
                                        </p:attrNameLst>
                                      </p:cBhvr>
                                      <p:tavLst>
                                        <p:tav tm="0" fmla="#ppt_w*sin(2.5*pi*$)">
                                          <p:val>
                                            <p:fltVal val="0"/>
                                          </p:val>
                                        </p:tav>
                                        <p:tav tm="100000">
                                          <p:val>
                                            <p:fltVal val="1"/>
                                          </p:val>
                                        </p:tav>
                                      </p:tavLst>
                                    </p:anim>
                                    <p:anim calcmode="lin" valueType="num">
                                      <p:cBhvr>
                                        <p:cTn id="66" dur="2000" fill="hold"/>
                                        <p:tgtEl>
                                          <p:spTgt spid="83"/>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84"/>
                                        </p:tgtEl>
                                        <p:attrNameLst>
                                          <p:attrName>style.visibility</p:attrName>
                                        </p:attrNameLst>
                                      </p:cBhvr>
                                      <p:to>
                                        <p:strVal val="visible"/>
                                      </p:to>
                                    </p:set>
                                    <p:animEffect transition="in" filter="wipe(down)">
                                      <p:cBhvr>
                                        <p:cTn id="71" dur="1000"/>
                                        <p:tgtEl>
                                          <p:spTgt spid="8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500"/>
                                        <p:tgtEl>
                                          <p:spTgt spid="3">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1000"/>
                                        <p:tgtEl>
                                          <p:spTgt spid="42"/>
                                        </p:tgtEl>
                                      </p:cBhvr>
                                    </p:animEffect>
                                    <p:anim calcmode="lin" valueType="num">
                                      <p:cBhvr>
                                        <p:cTn id="82" dur="1000" fill="hold"/>
                                        <p:tgtEl>
                                          <p:spTgt spid="42"/>
                                        </p:tgtEl>
                                        <p:attrNameLst>
                                          <p:attrName>ppt_x</p:attrName>
                                        </p:attrNameLst>
                                      </p:cBhvr>
                                      <p:tavLst>
                                        <p:tav tm="0">
                                          <p:val>
                                            <p:strVal val="#ppt_x"/>
                                          </p:val>
                                        </p:tav>
                                        <p:tav tm="100000">
                                          <p:val>
                                            <p:strVal val="#ppt_x"/>
                                          </p:val>
                                        </p:tav>
                                      </p:tavLst>
                                    </p:anim>
                                    <p:anim calcmode="lin" valueType="num">
                                      <p:cBhvr>
                                        <p:cTn id="8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0" grpId="0" animBg="1"/>
      <p:bldP spid="69" grpId="0"/>
      <p:bldP spid="83" grpId="0"/>
      <p:bldP spid="84"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Notations to be used</a:t>
            </a:r>
            <a:endParaRPr lang="en-US" b="1" dirty="0">
              <a:solidFill>
                <a:srgbClr val="7030A0"/>
              </a:solidFill>
            </a:endParaRP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
        <p:nvSpPr>
          <p:cNvPr id="5" name="TextBox 4"/>
          <p:cNvSpPr txBox="1"/>
          <p:nvPr/>
        </p:nvSpPr>
        <p:spPr>
          <a:xfrm>
            <a:off x="1524000" y="1981200"/>
            <a:ext cx="1369286" cy="369332"/>
          </a:xfrm>
          <a:prstGeom prst="rect">
            <a:avLst/>
          </a:prstGeom>
          <a:noFill/>
        </p:spPr>
        <p:txBody>
          <a:bodyPr wrap="none" rtlCol="0">
            <a:spAutoFit/>
          </a:bodyPr>
          <a:lstStyle/>
          <a:p>
            <a:r>
              <a:rPr lang="en-US" dirty="0" smtClean="0"/>
              <a:t>a </a:t>
            </a:r>
            <a:r>
              <a:rPr lang="en-US" b="1" dirty="0" smtClean="0"/>
              <a:t>black</a:t>
            </a:r>
            <a:r>
              <a:rPr lang="en-US" dirty="0" smtClean="0"/>
              <a:t> node</a:t>
            </a:r>
            <a:endParaRPr lang="en-US" dirty="0"/>
          </a:p>
        </p:txBody>
      </p:sp>
      <p:sp>
        <p:nvSpPr>
          <p:cNvPr id="28" name="TextBox 27"/>
          <p:cNvSpPr txBox="1"/>
          <p:nvPr/>
        </p:nvSpPr>
        <p:spPr>
          <a:xfrm>
            <a:off x="1526314" y="2678668"/>
            <a:ext cx="1200008" cy="369332"/>
          </a:xfrm>
          <a:prstGeom prst="rect">
            <a:avLst/>
          </a:prstGeom>
          <a:noFill/>
        </p:spPr>
        <p:txBody>
          <a:bodyPr wrap="none" rtlCol="0">
            <a:spAutoFit/>
          </a:bodyPr>
          <a:lstStyle/>
          <a:p>
            <a:r>
              <a:rPr lang="en-US" dirty="0" smtClean="0"/>
              <a:t>a </a:t>
            </a:r>
            <a:r>
              <a:rPr lang="en-US" b="1" dirty="0" smtClean="0">
                <a:solidFill>
                  <a:srgbClr val="FF0000"/>
                </a:solidFill>
              </a:rPr>
              <a:t>red</a:t>
            </a:r>
            <a:r>
              <a:rPr lang="en-US" dirty="0" smtClean="0"/>
              <a:t> node</a:t>
            </a:r>
            <a:endParaRPr lang="en-US" dirty="0"/>
          </a:p>
        </p:txBody>
      </p:sp>
      <p:grpSp>
        <p:nvGrpSpPr>
          <p:cNvPr id="12" name="Group 11"/>
          <p:cNvGrpSpPr/>
          <p:nvPr/>
        </p:nvGrpSpPr>
        <p:grpSpPr>
          <a:xfrm>
            <a:off x="685800" y="2133600"/>
            <a:ext cx="614294" cy="3352800"/>
            <a:chOff x="685800" y="1905000"/>
            <a:chExt cx="614294" cy="3352800"/>
          </a:xfrm>
        </p:grpSpPr>
        <p:grpSp>
          <p:nvGrpSpPr>
            <p:cNvPr id="8" name="Group 7"/>
            <p:cNvGrpSpPr/>
            <p:nvPr/>
          </p:nvGrpSpPr>
          <p:grpSpPr>
            <a:xfrm>
              <a:off x="685800" y="4304654"/>
              <a:ext cx="614294" cy="953146"/>
              <a:chOff x="3581400" y="3902990"/>
              <a:chExt cx="614294" cy="953146"/>
            </a:xfrm>
          </p:grpSpPr>
          <p:sp>
            <p:nvSpPr>
              <p:cNvPr id="33" name="Isosceles Triangle 3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33"/>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100" name="Oval 99"/>
            <p:cNvSpPr/>
            <p:nvPr/>
          </p:nvSpPr>
          <p:spPr>
            <a:xfrm>
              <a:off x="838200" y="1905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838200" y="2602468"/>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Oval 35"/>
            <p:cNvSpPr/>
            <p:nvPr/>
          </p:nvSpPr>
          <p:spPr>
            <a:xfrm>
              <a:off x="838200" y="3288268"/>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38" name="TextBox 37"/>
          <p:cNvSpPr txBox="1"/>
          <p:nvPr/>
        </p:nvSpPr>
        <p:spPr>
          <a:xfrm>
            <a:off x="1526314" y="3440668"/>
            <a:ext cx="3481722" cy="369332"/>
          </a:xfrm>
          <a:prstGeom prst="rect">
            <a:avLst/>
          </a:prstGeom>
          <a:noFill/>
        </p:spPr>
        <p:txBody>
          <a:bodyPr wrap="none" rtlCol="0">
            <a:spAutoFit/>
          </a:bodyPr>
          <a:lstStyle/>
          <a:p>
            <a:r>
              <a:rPr lang="en-US" dirty="0" smtClean="0"/>
              <a:t>a node whose color is not specified</a:t>
            </a:r>
            <a:endParaRPr lang="en-US" b="1" dirty="0"/>
          </a:p>
        </p:txBody>
      </p:sp>
      <p:sp>
        <p:nvSpPr>
          <p:cNvPr id="39" name="TextBox 38"/>
          <p:cNvSpPr txBox="1"/>
          <p:nvPr/>
        </p:nvSpPr>
        <p:spPr>
          <a:xfrm>
            <a:off x="1524000" y="4736068"/>
            <a:ext cx="742511" cy="369332"/>
          </a:xfrm>
          <a:prstGeom prst="rect">
            <a:avLst/>
          </a:prstGeom>
          <a:noFill/>
        </p:spPr>
        <p:txBody>
          <a:bodyPr wrap="none" rtlCol="0">
            <a:spAutoFit/>
          </a:bodyPr>
          <a:lstStyle/>
          <a:p>
            <a:r>
              <a:rPr lang="en-US" dirty="0" smtClean="0"/>
              <a:t>a BST </a:t>
            </a:r>
            <a:endParaRPr lang="en-US" dirty="0"/>
          </a:p>
        </p:txBody>
      </p:sp>
      <p:grpSp>
        <p:nvGrpSpPr>
          <p:cNvPr id="11" name="Group 10"/>
          <p:cNvGrpSpPr/>
          <p:nvPr/>
        </p:nvGrpSpPr>
        <p:grpSpPr>
          <a:xfrm>
            <a:off x="2667000" y="4887241"/>
            <a:ext cx="3505200" cy="370559"/>
            <a:chOff x="3581400" y="4582441"/>
            <a:chExt cx="3505200" cy="370559"/>
          </a:xfrm>
        </p:grpSpPr>
        <p:grpSp>
          <p:nvGrpSpPr>
            <p:cNvPr id="44" name="Group 43"/>
            <p:cNvGrpSpPr/>
            <p:nvPr/>
          </p:nvGrpSpPr>
          <p:grpSpPr>
            <a:xfrm>
              <a:off x="6916052" y="4650227"/>
              <a:ext cx="170548" cy="226571"/>
              <a:chOff x="2447520" y="2514600"/>
              <a:chExt cx="201169" cy="223166"/>
            </a:xfrm>
          </p:grpSpPr>
          <p:sp>
            <p:nvSpPr>
              <p:cNvPr id="46" name="Rectangle 45"/>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2447520" y="2514600"/>
                <a:ext cx="201169" cy="212884"/>
                <a:chOff x="2447520" y="2524882"/>
                <a:chExt cx="201169" cy="212884"/>
              </a:xfrm>
            </p:grpSpPr>
            <p:cxnSp>
              <p:nvCxnSpPr>
                <p:cNvPr id="48" name="Straight Connector 4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Left Arrow 8"/>
            <p:cNvSpPr/>
            <p:nvPr/>
          </p:nvSpPr>
          <p:spPr>
            <a:xfrm>
              <a:off x="3581400" y="4582441"/>
              <a:ext cx="838200" cy="37055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00" y="4583668"/>
              <a:ext cx="2126095" cy="369332"/>
            </a:xfrm>
            <a:prstGeom prst="rect">
              <a:avLst/>
            </a:prstGeom>
            <a:noFill/>
          </p:spPr>
          <p:txBody>
            <a:bodyPr wrap="none" rtlCol="0">
              <a:spAutoFit/>
            </a:bodyPr>
            <a:lstStyle/>
            <a:p>
              <a:r>
                <a:rPr lang="en-US" dirty="0" smtClean="0"/>
                <a:t>Could potentially be </a:t>
              </a:r>
              <a:endParaRPr lang="en-US" dirty="0"/>
            </a:p>
          </p:txBody>
        </p:sp>
      </p:grpSp>
    </p:spTree>
    <p:extLst>
      <p:ext uri="{BB962C8B-B14F-4D97-AF65-F5344CB8AC3E}">
        <p14:creationId xmlns:p14="http://schemas.microsoft.com/office/powerpoint/2010/main" val="414537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8"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7030A0"/>
                </a:solidFill>
              </a:rPr>
              <a:t>Deletion </a:t>
            </a:r>
            <a:r>
              <a:rPr lang="en-US" sz="2800" dirty="0" smtClean="0"/>
              <a:t>in a BST is</a:t>
            </a:r>
            <a:r>
              <a:rPr lang="en-US" sz="2800" dirty="0" smtClean="0">
                <a:solidFill>
                  <a:srgbClr val="7030A0"/>
                </a:solidFill>
              </a:rPr>
              <a:t> </a:t>
            </a:r>
            <a:r>
              <a:rPr lang="en-US" sz="2800" b="1" dirty="0" smtClean="0">
                <a:solidFill>
                  <a:srgbClr val="7030A0"/>
                </a:solidFill>
              </a:rPr>
              <a:t>slightly harder than Insertion</a:t>
            </a:r>
            <a:r>
              <a:rPr lang="en-US" sz="2400" b="1" dirty="0" smtClean="0">
                <a:solidFill>
                  <a:srgbClr val="7030A0"/>
                </a:solidFill>
              </a:rPr>
              <a:t/>
            </a:r>
            <a:br>
              <a:rPr lang="en-US" sz="2400" b="1" dirty="0" smtClean="0">
                <a:solidFill>
                  <a:srgbClr val="7030A0"/>
                </a:solidFill>
              </a:rPr>
            </a:br>
            <a:endParaRPr lang="en-US" sz="2400" b="1" dirty="0"/>
          </a:p>
        </p:txBody>
      </p:sp>
      <p:sp>
        <p:nvSpPr>
          <p:cNvPr id="8" name="Content Placeholder 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smtClean="0">
                    <a:solidFill>
                      <a:schemeClr val="bg2"/>
                    </a:solidFill>
                  </a:rPr>
                  <a:t>31</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to delete </a:t>
            </a:r>
            <a:r>
              <a:rPr lang="en-US" b="1" dirty="0" smtClean="0">
                <a:solidFill>
                  <a:schemeClr val="tx1"/>
                </a:solidFill>
              </a:rPr>
              <a:t>28 ?</a:t>
            </a:r>
            <a:endParaRPr lang="en-US" b="1" dirty="0">
              <a:solidFill>
                <a:schemeClr val="tx1"/>
              </a:solidFill>
            </a:endParaRPr>
          </a:p>
        </p:txBody>
      </p:sp>
      <p:sp>
        <p:nvSpPr>
          <p:cNvPr id="6" name="TextBox 5"/>
          <p:cNvSpPr txBox="1"/>
          <p:nvPr/>
        </p:nvSpPr>
        <p:spPr>
          <a:xfrm>
            <a:off x="2133600" y="914400"/>
            <a:ext cx="4064061" cy="400110"/>
          </a:xfrm>
          <a:prstGeom prst="rect">
            <a:avLst/>
          </a:prstGeom>
          <a:noFill/>
        </p:spPr>
        <p:txBody>
          <a:bodyPr wrap="none" rtlCol="0">
            <a:spAutoFit/>
          </a:bodyPr>
          <a:lstStyle/>
          <a:p>
            <a:r>
              <a:rPr lang="en-US" sz="2000" dirty="0"/>
              <a:t>(even </a:t>
            </a:r>
            <a:r>
              <a:rPr lang="en-US" sz="2000" dirty="0" smtClean="0"/>
              <a:t> if we </a:t>
            </a:r>
            <a:r>
              <a:rPr lang="en-US" sz="2000" u="sng" dirty="0" smtClean="0"/>
              <a:t>ignore</a:t>
            </a:r>
            <a:r>
              <a:rPr lang="en-US" sz="2000" dirty="0" smtClean="0"/>
              <a:t> </a:t>
            </a:r>
            <a:r>
              <a:rPr lang="en-US" sz="2000" dirty="0"/>
              <a:t>the </a:t>
            </a:r>
            <a:r>
              <a:rPr lang="en-US" sz="2000" b="1" dirty="0"/>
              <a:t>height</a:t>
            </a:r>
            <a:r>
              <a:rPr lang="en-US" sz="2000" dirty="0"/>
              <a:t> </a:t>
            </a:r>
            <a:r>
              <a:rPr lang="en-US" sz="2000" dirty="0" smtClean="0"/>
              <a:t>factor</a:t>
            </a:r>
            <a:r>
              <a:rPr lang="en-US" sz="2000" dirty="0"/>
              <a:t>)</a:t>
            </a:r>
            <a:endParaRPr lang="en-IN" sz="2000" dirty="0"/>
          </a:p>
        </p:txBody>
      </p:sp>
      <p:grpSp>
        <p:nvGrpSpPr>
          <p:cNvPr id="174" name="Group 173"/>
          <p:cNvGrpSpPr/>
          <p:nvPr/>
        </p:nvGrpSpPr>
        <p:grpSpPr>
          <a:xfrm>
            <a:off x="2691822" y="3048000"/>
            <a:ext cx="508578" cy="197604"/>
            <a:chOff x="3581400" y="3657600"/>
            <a:chExt cx="508578" cy="197604"/>
          </a:xfrm>
        </p:grpSpPr>
        <p:cxnSp>
          <p:nvCxnSpPr>
            <p:cNvPr id="175" name="Straight Connector 174"/>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152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7030A0"/>
                </a:solidFill>
              </a:rPr>
              <a:t>Is deletion of a node </a:t>
            </a:r>
            <a:r>
              <a:rPr lang="en-US" sz="3200" b="1" dirty="0" smtClean="0">
                <a:solidFill>
                  <a:srgbClr val="C00000"/>
                </a:solidFill>
              </a:rPr>
              <a:t>easier </a:t>
            </a:r>
            <a:r>
              <a:rPr lang="en-US" sz="3200" b="1" dirty="0" smtClean="0">
                <a:solidFill>
                  <a:srgbClr val="7030A0"/>
                </a:solidFill>
              </a:rPr>
              <a:t>for some cases ?</a:t>
            </a:r>
            <a:endParaRPr lang="en-US" sz="3200" b="1" dirty="0">
              <a:solidFill>
                <a:srgbClr val="7030A0"/>
              </a:solidFill>
            </a:endParaRP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smtClean="0">
                    <a:solidFill>
                      <a:schemeClr val="bg2"/>
                    </a:solidFill>
                  </a:rPr>
                  <a:t>31</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Deletion of </a:t>
            </a:r>
            <a:r>
              <a:rPr lang="en-US" sz="1600" b="1" dirty="0" smtClean="0">
                <a:solidFill>
                  <a:schemeClr val="tx1"/>
                </a:solidFill>
              </a:rPr>
              <a:t>31 </a:t>
            </a:r>
            <a:r>
              <a:rPr lang="en-US" sz="1600" dirty="0" smtClean="0">
                <a:solidFill>
                  <a:schemeClr val="tx1"/>
                </a:solidFill>
              </a:rPr>
              <a:t>is easy.</a:t>
            </a:r>
          </a:p>
          <a:p>
            <a:pPr algn="ctr"/>
            <a:r>
              <a:rPr lang="en-US" sz="1600" b="1" dirty="0" smtClean="0">
                <a:solidFill>
                  <a:schemeClr val="tx1"/>
                </a:solidFill>
              </a:rPr>
              <a:t>Can you see ?</a:t>
            </a:r>
            <a:endParaRPr lang="en-US" sz="1600" b="1" dirty="0">
              <a:solidFill>
                <a:schemeClr val="tx1"/>
              </a:solidFill>
            </a:endParaRPr>
          </a:p>
        </p:txBody>
      </p:sp>
      <p:grpSp>
        <p:nvGrpSpPr>
          <p:cNvPr id="175" name="Group 174"/>
          <p:cNvGrpSpPr/>
          <p:nvPr/>
        </p:nvGrpSpPr>
        <p:grpSpPr>
          <a:xfrm>
            <a:off x="3200400" y="4679196"/>
            <a:ext cx="508578" cy="197604"/>
            <a:chOff x="3581400" y="3657600"/>
            <a:chExt cx="508578" cy="197604"/>
          </a:xfrm>
        </p:grpSpPr>
        <p:cxnSp>
          <p:nvCxnSpPr>
            <p:cNvPr id="176" name="Straight Connector 175"/>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12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wipe(down)">
                                      <p:cBhvr>
                                        <p:cTn id="26"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7030A0"/>
                </a:solidFill>
              </a:rPr>
              <a:t>Is deletion of a node </a:t>
            </a:r>
            <a:r>
              <a:rPr lang="en-US" sz="3200" b="1" dirty="0" smtClean="0">
                <a:solidFill>
                  <a:srgbClr val="C00000"/>
                </a:solidFill>
              </a:rPr>
              <a:t>easier </a:t>
            </a:r>
            <a:r>
              <a:rPr lang="en-US" sz="3200" b="1" dirty="0" smtClean="0">
                <a:solidFill>
                  <a:srgbClr val="7030A0"/>
                </a:solidFill>
              </a:rPr>
              <a:t>for some cases ?</a:t>
            </a:r>
            <a:endParaRPr lang="en-US" sz="3200" b="1" dirty="0">
              <a:solidFill>
                <a:srgbClr val="7030A0"/>
              </a:solidFill>
            </a:endParaRP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352805" y="4724402"/>
              <a:ext cx="177273" cy="214960"/>
              <a:chOff x="2706940" y="2058556"/>
              <a:chExt cx="201169" cy="212891"/>
            </a:xfrm>
          </p:grpSpPr>
          <p:sp>
            <p:nvSpPr>
              <p:cNvPr id="149" name="Rectangle 148"/>
              <p:cNvSpPr/>
              <p:nvPr/>
            </p:nvSpPr>
            <p:spPr>
              <a:xfrm>
                <a:off x="2706940" y="2058556"/>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706940" y="2058563"/>
                <a:ext cx="201169" cy="212884"/>
                <a:chOff x="2706940" y="2068845"/>
                <a:chExt cx="201169" cy="212884"/>
              </a:xfrm>
            </p:grpSpPr>
            <p:cxnSp>
              <p:nvCxnSpPr>
                <p:cNvPr id="151" name="Straight Connector 150"/>
                <p:cNvCxnSpPr/>
                <p:nvPr/>
              </p:nvCxnSpPr>
              <p:spPr>
                <a:xfrm flipH="1">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smtClean="0">
                  <a:solidFill>
                    <a:schemeClr val="bg2"/>
                  </a:solidFill>
                </a:rPr>
                <a:t>49</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sp>
        <p:nvSpPr>
          <p:cNvPr id="174" name="Down Ribbon 173"/>
          <p:cNvSpPr/>
          <p:nvPr/>
        </p:nvSpPr>
        <p:spPr>
          <a:xfrm>
            <a:off x="5943600" y="1828800"/>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What about deletion of </a:t>
            </a:r>
            <a:r>
              <a:rPr lang="en-US" sz="1600" b="1" dirty="0" smtClean="0">
                <a:solidFill>
                  <a:schemeClr val="tx1"/>
                </a:solidFill>
              </a:rPr>
              <a:t>49 ?</a:t>
            </a:r>
            <a:endParaRPr lang="en-US" sz="1600" dirty="0">
              <a:solidFill>
                <a:schemeClr val="tx1"/>
              </a:solidFill>
            </a:endParaRPr>
          </a:p>
        </p:txBody>
      </p:sp>
      <p:grpSp>
        <p:nvGrpSpPr>
          <p:cNvPr id="262" name="Group 261"/>
          <p:cNvGrpSpPr/>
          <p:nvPr/>
        </p:nvGrpSpPr>
        <p:grpSpPr>
          <a:xfrm>
            <a:off x="5410200" y="3840996"/>
            <a:ext cx="508578" cy="197604"/>
            <a:chOff x="3581400" y="3657600"/>
            <a:chExt cx="508578" cy="197604"/>
          </a:xfrm>
        </p:grpSpPr>
        <p:cxnSp>
          <p:nvCxnSpPr>
            <p:cNvPr id="265" name="Straight Connector 264"/>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912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anim calcmode="lin" valueType="num">
                                      <p:cBhvr>
                                        <p:cTn id="8" dur="1000" fill="hold"/>
                                        <p:tgtEl>
                                          <p:spTgt spid="174"/>
                                        </p:tgtEl>
                                        <p:attrNameLst>
                                          <p:attrName>ppt_x</p:attrName>
                                        </p:attrNameLst>
                                      </p:cBhvr>
                                      <p:tavLst>
                                        <p:tav tm="0">
                                          <p:val>
                                            <p:strVal val="#ppt_x"/>
                                          </p:val>
                                        </p:tav>
                                        <p:tav tm="100000">
                                          <p:val>
                                            <p:strVal val="#ppt_x"/>
                                          </p:val>
                                        </p:tav>
                                      </p:tavLst>
                                    </p:anim>
                                    <p:anim calcmode="lin" valueType="num">
                                      <p:cBhvr>
                                        <p:cTn id="9" dur="100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174"/>
                                        </p:tgtEl>
                                      </p:cBhvr>
                                    </p:animEffect>
                                    <p:set>
                                      <p:cBhvr>
                                        <p:cTn id="14" dur="1" fill="hold">
                                          <p:stCondLst>
                                            <p:cond delay="499"/>
                                          </p:stCondLst>
                                        </p:cTn>
                                        <p:tgtEl>
                                          <p:spTgt spid="1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62"/>
                                        </p:tgtEl>
                                        <p:attrNameLst>
                                          <p:attrName>style.visibility</p:attrName>
                                        </p:attrNameLst>
                                      </p:cBhvr>
                                      <p:to>
                                        <p:strVal val="visible"/>
                                      </p:to>
                                    </p:set>
                                    <p:animEffect transition="in" filter="wipe(down)">
                                      <p:cBhvr>
                                        <p:cTn id="19"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7030A0"/>
                </a:solidFill>
              </a:rPr>
              <a:t>Is deletion of a node </a:t>
            </a:r>
            <a:r>
              <a:rPr lang="en-US" sz="3200" b="1" dirty="0" smtClean="0">
                <a:solidFill>
                  <a:srgbClr val="C00000"/>
                </a:solidFill>
              </a:rPr>
              <a:t>easier </a:t>
            </a:r>
            <a:r>
              <a:rPr lang="en-US" sz="3200" b="1" dirty="0" smtClean="0">
                <a:solidFill>
                  <a:srgbClr val="7030A0"/>
                </a:solidFill>
              </a:rPr>
              <a:t>for some cases ?</a:t>
            </a:r>
            <a:endParaRPr lang="en-US" sz="3200" b="1" dirty="0">
              <a:solidFill>
                <a:srgbClr val="7030A0"/>
              </a:solidFill>
            </a:endParaRP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352805" y="4724402"/>
              <a:ext cx="177273" cy="214960"/>
              <a:chOff x="2706940" y="2058556"/>
              <a:chExt cx="201169" cy="212891"/>
            </a:xfrm>
          </p:grpSpPr>
          <p:sp>
            <p:nvSpPr>
              <p:cNvPr id="149" name="Rectangle 148"/>
              <p:cNvSpPr/>
              <p:nvPr/>
            </p:nvSpPr>
            <p:spPr>
              <a:xfrm>
                <a:off x="2706940" y="2058556"/>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706940" y="2058563"/>
                <a:ext cx="201169" cy="212884"/>
                <a:chOff x="2706940" y="2068845"/>
                <a:chExt cx="201169" cy="212884"/>
              </a:xfrm>
            </p:grpSpPr>
            <p:cxnSp>
              <p:nvCxnSpPr>
                <p:cNvPr id="151" name="Straight Connector 150"/>
                <p:cNvCxnSpPr/>
                <p:nvPr/>
              </p:nvCxnSpPr>
              <p:spPr>
                <a:xfrm flipH="1">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smtClean="0"/>
                  <a:t>  T</a:t>
                </a:r>
                <a:endParaRPr lang="en-US" b="1" dirty="0"/>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smtClean="0">
                  <a:solidFill>
                    <a:schemeClr val="bg2"/>
                  </a:solidFill>
                </a:rPr>
                <a:t>28</a:t>
              </a:r>
              <a:endParaRPr lang="en-US" sz="1100" b="1" dirty="0">
                <a:solidFill>
                  <a:schemeClr val="bg2"/>
                </a:solidFill>
              </a:endParaRP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smtClean="0">
                  <a:solidFill>
                    <a:schemeClr val="bg2"/>
                  </a:solidFill>
                </a:rPr>
                <a:t>46</a:t>
              </a:r>
              <a:endParaRPr lang="en-US" sz="1100" b="1" dirty="0">
                <a:solidFill>
                  <a:schemeClr val="bg2"/>
                </a:solidFill>
              </a:endParaRP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smtClean="0">
                  <a:solidFill>
                    <a:schemeClr val="bg2"/>
                  </a:solidFill>
                </a:rPr>
                <a:t>67</a:t>
              </a:r>
              <a:endParaRPr lang="en-US" sz="1100" b="1" dirty="0">
                <a:solidFill>
                  <a:schemeClr val="bg2"/>
                </a:solidFill>
              </a:endParaRP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smtClean="0">
                  <a:solidFill>
                    <a:schemeClr val="bg2"/>
                  </a:solidFill>
                </a:rPr>
                <a:t>25</a:t>
              </a:r>
              <a:endParaRPr lang="en-US" sz="1100" b="1" dirty="0">
                <a:solidFill>
                  <a:schemeClr val="bg2"/>
                </a:solidFill>
              </a:endParaRP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smtClean="0">
                  <a:solidFill>
                    <a:schemeClr val="bg2"/>
                  </a:solidFill>
                </a:rPr>
                <a:t>5</a:t>
              </a:r>
              <a:endParaRPr lang="en-US" sz="1100" b="1" dirty="0">
                <a:solidFill>
                  <a:schemeClr val="bg2"/>
                </a:solidFill>
              </a:endParaRP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a:t>
              </a:r>
              <a:r>
                <a:rPr lang="en-US" sz="1100" b="1" dirty="0" smtClean="0">
                  <a:solidFill>
                    <a:schemeClr val="bg2"/>
                  </a:solidFill>
                </a:rPr>
                <a:t>1</a:t>
              </a:r>
              <a:endParaRPr lang="en-US" sz="1100" b="1" dirty="0">
                <a:solidFill>
                  <a:schemeClr val="bg2"/>
                </a:solidFill>
              </a:endParaRP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smtClean="0">
                  <a:solidFill>
                    <a:schemeClr val="bg2"/>
                  </a:solidFill>
                </a:rPr>
                <a:t>35</a:t>
              </a:r>
              <a:endParaRPr lang="en-US" sz="1100" b="1" dirty="0">
                <a:solidFill>
                  <a:schemeClr val="bg2"/>
                </a:solidFill>
              </a:endParaRP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a:t>
                </a:r>
                <a:r>
                  <a:rPr lang="en-US" sz="1100" b="1" dirty="0" smtClean="0">
                    <a:solidFill>
                      <a:schemeClr val="bg2"/>
                    </a:solidFill>
                  </a:rPr>
                  <a:t>3</a:t>
                </a:r>
                <a:endParaRPr lang="en-US" sz="1100" b="1" dirty="0">
                  <a:solidFill>
                    <a:schemeClr val="bg2"/>
                  </a:solidFill>
                </a:endParaRP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a:t>
                </a:r>
                <a:r>
                  <a:rPr lang="en-US" sz="1100" b="1" dirty="0" smtClean="0">
                    <a:solidFill>
                      <a:schemeClr val="bg2"/>
                    </a:solidFill>
                  </a:rPr>
                  <a:t>4</a:t>
                </a:r>
                <a:endParaRPr lang="en-US" sz="1100" b="1" dirty="0">
                  <a:solidFill>
                    <a:schemeClr val="bg2"/>
                  </a:solidFill>
                </a:endParaRPr>
              </a:p>
            </p:txBody>
          </p:sp>
        </p:grpSp>
      </p:grpSp>
      <p:grpSp>
        <p:nvGrpSpPr>
          <p:cNvPr id="259" name="Group 258"/>
          <p:cNvGrpSpPr/>
          <p:nvPr/>
        </p:nvGrpSpPr>
        <p:grpSpPr>
          <a:xfrm>
            <a:off x="5791200" y="4692966"/>
            <a:ext cx="762000" cy="717234"/>
            <a:chOff x="5562600" y="5410200"/>
            <a:chExt cx="762000" cy="717234"/>
          </a:xfrm>
        </p:grpSpPr>
        <p:grpSp>
          <p:nvGrpSpPr>
            <p:cNvPr id="262" name="Group 261"/>
            <p:cNvGrpSpPr/>
            <p:nvPr/>
          </p:nvGrpSpPr>
          <p:grpSpPr>
            <a:xfrm>
              <a:off x="5562600" y="5562600"/>
              <a:ext cx="762000" cy="564834"/>
              <a:chOff x="1524000" y="3048000"/>
              <a:chExt cx="762000" cy="564834"/>
            </a:xfrm>
          </p:grpSpPr>
          <p:grpSp>
            <p:nvGrpSpPr>
              <p:cNvPr id="272" name="Group 271"/>
              <p:cNvGrpSpPr/>
              <p:nvPr/>
            </p:nvGrpSpPr>
            <p:grpSpPr>
              <a:xfrm>
                <a:off x="1524000" y="3092251"/>
                <a:ext cx="279058" cy="520583"/>
                <a:chOff x="853448" y="1688792"/>
                <a:chExt cx="316674" cy="515574"/>
              </a:xfrm>
            </p:grpSpPr>
            <p:grpSp>
              <p:nvGrpSpPr>
                <p:cNvPr id="286" name="Group 285"/>
                <p:cNvGrpSpPr/>
                <p:nvPr/>
              </p:nvGrpSpPr>
              <p:grpSpPr>
                <a:xfrm>
                  <a:off x="853448" y="1981200"/>
                  <a:ext cx="201169" cy="223166"/>
                  <a:chOff x="2447520" y="2514600"/>
                  <a:chExt cx="201169" cy="223166"/>
                </a:xfrm>
              </p:grpSpPr>
              <p:sp>
                <p:nvSpPr>
                  <p:cNvPr id="288" name="Rectangle 28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roup 288"/>
                  <p:cNvGrpSpPr/>
                  <p:nvPr/>
                </p:nvGrpSpPr>
                <p:grpSpPr>
                  <a:xfrm>
                    <a:off x="2447520" y="2514600"/>
                    <a:ext cx="201169" cy="212884"/>
                    <a:chOff x="2447520" y="2524882"/>
                    <a:chExt cx="201169" cy="212884"/>
                  </a:xfrm>
                </p:grpSpPr>
                <p:cxnSp>
                  <p:nvCxnSpPr>
                    <p:cNvPr id="290" name="Straight Connector 28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7" name="Straight Arrow Connector 286"/>
                <p:cNvCxnSpPr>
                  <a:stCxn id="266" idx="3"/>
                  <a:endCxn id="28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2053319" y="3048000"/>
                <a:ext cx="232681" cy="564831"/>
                <a:chOff x="780160" y="1648024"/>
                <a:chExt cx="274457" cy="556342"/>
              </a:xfrm>
            </p:grpSpPr>
            <p:grpSp>
              <p:nvGrpSpPr>
                <p:cNvPr id="275" name="Group 274"/>
                <p:cNvGrpSpPr/>
                <p:nvPr/>
              </p:nvGrpSpPr>
              <p:grpSpPr>
                <a:xfrm>
                  <a:off x="853448" y="1981200"/>
                  <a:ext cx="201169" cy="223166"/>
                  <a:chOff x="2447520" y="2514600"/>
                  <a:chExt cx="201169" cy="223166"/>
                </a:xfrm>
              </p:grpSpPr>
              <p:sp>
                <p:nvSpPr>
                  <p:cNvPr id="282" name="Rectangle 2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3" name="Group 282"/>
                  <p:cNvGrpSpPr/>
                  <p:nvPr/>
                </p:nvGrpSpPr>
                <p:grpSpPr>
                  <a:xfrm>
                    <a:off x="2447520" y="2514600"/>
                    <a:ext cx="201169" cy="212884"/>
                    <a:chOff x="2447520" y="2524882"/>
                    <a:chExt cx="201169" cy="212884"/>
                  </a:xfrm>
                </p:grpSpPr>
                <p:cxnSp>
                  <p:nvCxnSpPr>
                    <p:cNvPr id="284" name="Straight Connector 2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79" name="Straight Arrow Connector 278"/>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65" name="Group 264"/>
            <p:cNvGrpSpPr/>
            <p:nvPr/>
          </p:nvGrpSpPr>
          <p:grpSpPr>
            <a:xfrm>
              <a:off x="5791200" y="5410200"/>
              <a:ext cx="396062" cy="261610"/>
              <a:chOff x="7443464" y="3624590"/>
              <a:chExt cx="396062" cy="261610"/>
            </a:xfrm>
          </p:grpSpPr>
          <p:sp>
            <p:nvSpPr>
              <p:cNvPr id="266" name="Oval 26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68" name="TextBox 267"/>
              <p:cNvSpPr txBox="1"/>
              <p:nvPr/>
            </p:nvSpPr>
            <p:spPr>
              <a:xfrm>
                <a:off x="7443464" y="3624590"/>
                <a:ext cx="396062" cy="261610"/>
              </a:xfrm>
              <a:prstGeom prst="rect">
                <a:avLst/>
              </a:prstGeom>
              <a:noFill/>
            </p:spPr>
            <p:txBody>
              <a:bodyPr wrap="square" rtlCol="0">
                <a:spAutoFit/>
              </a:bodyPr>
              <a:lstStyle/>
              <a:p>
                <a:r>
                  <a:rPr lang="en-US" sz="1100" b="1" dirty="0" smtClean="0">
                    <a:solidFill>
                      <a:schemeClr val="bg2"/>
                    </a:solidFill>
                  </a:rPr>
                  <a:t>54</a:t>
                </a:r>
                <a:endParaRPr lang="en-US" sz="1100" b="1" dirty="0">
                  <a:solidFill>
                    <a:schemeClr val="bg2"/>
                  </a:solidFill>
                </a:endParaRPr>
              </a:p>
            </p:txBody>
          </p:sp>
        </p:grpSp>
      </p:grpSp>
    </p:spTree>
    <p:extLst>
      <p:ext uri="{BB962C8B-B14F-4D97-AF65-F5344CB8AC3E}">
        <p14:creationId xmlns:p14="http://schemas.microsoft.com/office/powerpoint/2010/main" val="191501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022E-16 -4.07407E-6 L -0.05833 -0.13657 " pathEditMode="relative" rAng="0" ptsTypes="AA">
                                      <p:cBhvr>
                                        <p:cTn id="6" dur="2000" fill="hold"/>
                                        <p:tgtEl>
                                          <p:spTgt spid="259"/>
                                        </p:tgtEl>
                                        <p:attrNameLst>
                                          <p:attrName>ppt_x</p:attrName>
                                          <p:attrName>ppt_y</p:attrName>
                                        </p:attrNameLst>
                                      </p:cBhvr>
                                      <p:rCtr x="-2917" y="-6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6756</TotalTime>
  <Words>1709</Words>
  <Application>Microsoft Office PowerPoint</Application>
  <PresentationFormat>On-screen Show (4:3)</PresentationFormat>
  <Paragraphs>512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Data Structures and Algorithms (CS210A) Semester I – 2014-15</vt:lpstr>
      <vt:lpstr>Red Black Tree</vt:lpstr>
      <vt:lpstr>A red-black tree</vt:lpstr>
      <vt:lpstr> Handling Deletion in a Red Black Tree </vt:lpstr>
      <vt:lpstr>Notations to be used</vt:lpstr>
      <vt:lpstr>Deletion in a BST is slightly harder than Insertion </vt:lpstr>
      <vt:lpstr>Is deletion of a node easier for some cases ?</vt:lpstr>
      <vt:lpstr>Is deletion of a node easier for some cases ?</vt:lpstr>
      <vt:lpstr>Is deletion of a node easier for some cases ?</vt:lpstr>
      <vt:lpstr>An insight</vt:lpstr>
      <vt:lpstr>An insight</vt:lpstr>
      <vt:lpstr>An important question</vt:lpstr>
      <vt:lpstr>How to delete a node whose both children are non-leaves?</vt:lpstr>
      <vt:lpstr>An important observation</vt:lpstr>
      <vt:lpstr>We need to handle deletion only for the following case</vt:lpstr>
      <vt:lpstr> How to maintain a red-black tree under deletion ?</vt:lpstr>
      <vt:lpstr>Easy cases and difficult case</vt:lpstr>
      <vt:lpstr>Handling the difficult case</vt:lpstr>
      <vt:lpstr>Handling the difficult case</vt:lpstr>
      <vt:lpstr>Handling the difficult case</vt:lpstr>
      <vt:lpstr>Handling the difficult case</vt:lpstr>
      <vt:lpstr>Handling the difficult case: An overview</vt:lpstr>
      <vt:lpstr> “s is red”               “s is black” </vt:lpstr>
      <vt:lpstr>“s is red”                  “s is black” </vt:lpstr>
      <vt:lpstr>“s is red”                  “s is black” </vt:lpstr>
      <vt:lpstr>“s is red”                  “s is black” </vt:lpstr>
      <vt:lpstr>We just need to handle the case  </vt:lpstr>
      <vt:lpstr>Handling the case: s is black</vt:lpstr>
      <vt:lpstr> Handling the case:  s is black and both children of s are black</vt:lpstr>
      <vt:lpstr>Handling the case:  s is black and both children of s are black</vt:lpstr>
      <vt:lpstr>Handling the case:  s is black and both children of s are black</vt:lpstr>
      <vt:lpstr>Handling the case:  s is black and both children of s are black</vt:lpstr>
      <vt:lpstr> Handling the case:  s is black and one of its children is red</vt:lpstr>
      <vt:lpstr>There are two cases</vt:lpstr>
      <vt:lpstr> Handling the case: right(s) is red</vt:lpstr>
      <vt:lpstr>Handling the case: right(s) is red</vt:lpstr>
      <vt:lpstr>Handling the case: right(s) is red</vt:lpstr>
      <vt:lpstr>Handling the case: right(s) is red</vt:lpstr>
      <vt:lpstr>Handling the case: right(s) is red</vt:lpstr>
      <vt:lpstr> Handling the case  “left(s) is red and right(s) is black”</vt:lpstr>
      <vt:lpstr>Handling the case:  left(s) is red and right(s) is black</vt:lpstr>
      <vt:lpstr>Handling the case:  left(s) is red and right(s) is black</vt:lpstr>
      <vt:lpstr>Handling the case:  left(s) is red and right(s) is black</vt:lpstr>
      <vt:lpstr>Handling the case:  left(s) is red and right(s) is black</vt:lpstr>
      <vt:lpstr>PowerPoint Presentation</vt:lpstr>
      <vt:lpstr> A Red Black Tree is height balanced </vt:lpstr>
      <vt:lpstr>Why is a red black tree height balanced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cse</cp:lastModifiedBy>
  <cp:revision>815</cp:revision>
  <dcterms:created xsi:type="dcterms:W3CDTF">2011-12-03T04:13:03Z</dcterms:created>
  <dcterms:modified xsi:type="dcterms:W3CDTF">2014-09-05T16:27:36Z</dcterms:modified>
</cp:coreProperties>
</file>