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684" r:id="rId2"/>
    <p:sldId id="681" r:id="rId3"/>
    <p:sldId id="683" r:id="rId4"/>
    <p:sldId id="657" r:id="rId5"/>
    <p:sldId id="639" r:id="rId6"/>
    <p:sldId id="640" r:id="rId7"/>
    <p:sldId id="641" r:id="rId8"/>
    <p:sldId id="642" r:id="rId9"/>
    <p:sldId id="644" r:id="rId10"/>
    <p:sldId id="692" r:id="rId11"/>
    <p:sldId id="646" r:id="rId12"/>
    <p:sldId id="647" r:id="rId13"/>
    <p:sldId id="648" r:id="rId14"/>
    <p:sldId id="649" r:id="rId15"/>
    <p:sldId id="650" r:id="rId16"/>
    <p:sldId id="694" r:id="rId17"/>
    <p:sldId id="651" r:id="rId18"/>
    <p:sldId id="673" r:id="rId19"/>
    <p:sldId id="693" r:id="rId20"/>
    <p:sldId id="652" r:id="rId21"/>
    <p:sldId id="674" r:id="rId22"/>
    <p:sldId id="654" r:id="rId23"/>
    <p:sldId id="655" r:id="rId24"/>
    <p:sldId id="676" r:id="rId25"/>
    <p:sldId id="677" r:id="rId26"/>
    <p:sldId id="679" r:id="rId27"/>
    <p:sldId id="680" r:id="rId28"/>
    <p:sldId id="685" r:id="rId29"/>
    <p:sldId id="687" r:id="rId30"/>
    <p:sldId id="696" r:id="rId31"/>
    <p:sldId id="686" r:id="rId32"/>
    <p:sldId id="688" r:id="rId33"/>
    <p:sldId id="689" r:id="rId34"/>
    <p:sldId id="69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76" autoAdjust="0"/>
  </p:normalViewPr>
  <p:slideViewPr>
    <p:cSldViewPr>
      <p:cViewPr>
        <p:scale>
          <a:sx n="85" d="100"/>
          <a:sy n="85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0.png"/><Relationship Id="rId4" Type="http://schemas.openxmlformats.org/officeDocument/2006/relationships/image" Target="../media/image100.png"/><Relationship Id="rId9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18: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7030A0"/>
                </a:solidFill>
              </a:rPr>
              <a:t>Analysis of</a:t>
            </a: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C00000"/>
                </a:solidFill>
              </a:rPr>
              <a:t>Red </a:t>
            </a:r>
            <a:r>
              <a:rPr lang="en-US" sz="1800" b="1" dirty="0" smtClean="0">
                <a:solidFill>
                  <a:schemeClr val="tx1"/>
                </a:solidFill>
              </a:rPr>
              <a:t>Black</a:t>
            </a:r>
            <a:r>
              <a:rPr lang="en-US" sz="1800" b="1" dirty="0" smtClean="0">
                <a:solidFill>
                  <a:srgbClr val="006C31"/>
                </a:solidFill>
              </a:rPr>
              <a:t> trees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Nearly Balanced </a:t>
            </a:r>
            <a:r>
              <a:rPr lang="en-US" sz="1800" b="1" dirty="0" smtClean="0">
                <a:solidFill>
                  <a:srgbClr val="006C31"/>
                </a:solidFill>
              </a:rPr>
              <a:t>BST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</a:t>
            </a:r>
            <a:r>
              <a:rPr lang="en-US" sz="4000" b="1" dirty="0" smtClean="0">
                <a:solidFill>
                  <a:srgbClr val="7030A0"/>
                </a:solidFill>
              </a:rPr>
              <a:t>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85494" y="4832031"/>
            <a:ext cx="515106" cy="654369"/>
            <a:chOff x="4285494" y="4832031"/>
            <a:chExt cx="515106" cy="65436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85494" y="48320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9624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6506" y="5029200"/>
            <a:ext cx="246894" cy="4413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29200" y="5410200"/>
            <a:ext cx="2642195" cy="369332"/>
            <a:chOff x="6781800" y="5334000"/>
            <a:chExt cx="2642195" cy="369332"/>
          </a:xfrm>
        </p:grpSpPr>
        <p:sp>
          <p:nvSpPr>
            <p:cNvPr id="8" name="Left Arrow 7"/>
            <p:cNvSpPr/>
            <p:nvPr/>
          </p:nvSpPr>
          <p:spPr>
            <a:xfrm>
              <a:off x="6781800" y="5410200"/>
              <a:ext cx="826008" cy="228600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5334000"/>
              <a:ext cx="18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deepest node</a:t>
              </a:r>
              <a:endParaRPr lang="en-US" dirty="0"/>
            </a:p>
          </p:txBody>
        </p:sp>
      </p:grpSp>
      <p:sp>
        <p:nvSpPr>
          <p:cNvPr id="13" name="Line Callout 1 12"/>
          <p:cNvSpPr/>
          <p:nvPr/>
        </p:nvSpPr>
        <p:spPr>
          <a:xfrm>
            <a:off x="152400" y="4495800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60706"/>
              <a:gd name="adj4" fmla="val 1942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must have a left child since the tree is a full binary tree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304800" y="5788152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-18616"/>
              <a:gd name="adj4" fmla="val 17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must be a leaf node. Give reason.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4267200" y="5940552"/>
            <a:ext cx="2133600" cy="688848"/>
          </a:xfrm>
          <a:prstGeom prst="borderCallout1">
            <a:avLst>
              <a:gd name="adj1" fmla="val 1531"/>
              <a:gd name="adj2" fmla="val 22852"/>
              <a:gd name="adj3" fmla="val -38042"/>
              <a:gd name="adj4" fmla="val 2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Otherwise this node won’t be the deepest node.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3" grpId="0" animBg="1"/>
      <p:bldP spid="13" grpId="1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happened to the number of leaf nodes ?</a:t>
            </a:r>
          </a:p>
          <a:p>
            <a:pPr marL="0" indent="0">
              <a:buNone/>
            </a:pPr>
            <a:r>
              <a:rPr lang="en-US" sz="2000" dirty="0" smtClean="0"/>
              <a:t>What happened to the number of internal nodes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85494" y="4832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5029200"/>
            <a:ext cx="972306" cy="654369"/>
            <a:chOff x="3962400" y="5029200"/>
            <a:chExt cx="972306" cy="654369"/>
          </a:xfrm>
        </p:grpSpPr>
        <p:sp>
          <p:nvSpPr>
            <p:cNvPr id="25" name="Oval 24"/>
            <p:cNvSpPr/>
            <p:nvPr/>
          </p:nvSpPr>
          <p:spPr>
            <a:xfrm>
              <a:off x="46482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624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96506" y="5029200"/>
              <a:ext cx="246894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loud Callout 8"/>
          <p:cNvSpPr/>
          <p:nvPr/>
        </p:nvSpPr>
        <p:spPr>
          <a:xfrm>
            <a:off x="6286500" y="2645367"/>
            <a:ext cx="2209800" cy="1088433"/>
          </a:xfrm>
          <a:prstGeom prst="cloudCallout">
            <a:avLst>
              <a:gd name="adj1" fmla="val 51568"/>
              <a:gd name="adj2" fmla="val 713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still a full binary tree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Ribbon 10"/>
          <p:cNvSpPr/>
          <p:nvPr/>
        </p:nvSpPr>
        <p:spPr>
          <a:xfrm>
            <a:off x="6629400" y="2819400"/>
            <a:ext cx="1524000" cy="7620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562600" y="5791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by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43600" y="6172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by one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1" grpId="0" animBg="1"/>
      <p:bldP spid="11" grpId="1" animBg="1"/>
      <p:bldP spid="13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Analyze the process: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</a:t>
                </a:r>
                <a:r>
                  <a:rPr lang="en-US" sz="2000" dirty="0" smtClean="0"/>
                  <a:t>{            Delete the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deepest node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its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sibling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2000" dirty="0" smtClean="0"/>
                  <a:t>}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	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ntil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only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root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remains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 smtClean="0"/>
                  <a:t> be the full binary tree before the process starts.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6C3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6C31"/>
                    </a:solidFill>
                  </a:rPr>
                  <a:t>,… </a:t>
                </a:r>
                <a:r>
                  <a:rPr lang="en-US" sz="1800" dirty="0" smtClean="0"/>
                  <a:t>be the full binary trees after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aseline="30000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aseline="30000" dirty="0" smtClean="0">
                    <a:solidFill>
                      <a:srgbClr val="0070C0"/>
                    </a:solidFill>
                  </a:rPr>
                  <a:t>nd</a:t>
                </a:r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 iterations of the process.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W</a:t>
                </a:r>
                <a:r>
                  <a:rPr lang="en-US" sz="1800" dirty="0" smtClean="0"/>
                  <a:t>hat might be the relation between leaf nodes and internal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 smtClean="0"/>
                  <a:t> </a:t>
                </a:r>
                <a:r>
                  <a:rPr lang="en-US" sz="1800" dirty="0" smtClean="0"/>
                  <a:t>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leaf nodes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=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internal nodes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+ 1.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2"/>
                <a:stretch>
                  <a:fillRect l="-793" t="-625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62000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1661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leaf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internal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90339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leaf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139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internal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iped Right Arrow 13"/>
          <p:cNvSpPr/>
          <p:nvPr/>
        </p:nvSpPr>
        <p:spPr>
          <a:xfrm>
            <a:off x="7543800" y="4192858"/>
            <a:ext cx="914400" cy="91670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534400" y="4570142"/>
            <a:ext cx="152400" cy="154258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7416861" y="2895600"/>
            <a:ext cx="1727139" cy="1600200"/>
            <a:chOff x="7416861" y="2895600"/>
            <a:chExt cx="1727139" cy="16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10600" y="3480375"/>
              <a:ext cx="0" cy="1015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16861" y="2895600"/>
              <a:ext cx="1727139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Finally only </a:t>
              </a:r>
            </a:p>
            <a:p>
              <a:r>
                <a:rPr lang="en-US" sz="1600" dirty="0" smtClean="0"/>
                <a:t>root node remains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4645413"/>
            <a:ext cx="228600" cy="78987"/>
            <a:chOff x="7162800" y="4645413"/>
            <a:chExt cx="228600" cy="78987"/>
          </a:xfrm>
        </p:grpSpPr>
        <p:sp>
          <p:nvSpPr>
            <p:cNvPr id="20" name="Oval 19"/>
            <p:cNvSpPr/>
            <p:nvPr/>
          </p:nvSpPr>
          <p:spPr>
            <a:xfrm>
              <a:off x="7162800" y="4645413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4647271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54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number of internal nodes in a full binary </a:t>
                </a:r>
                <a:r>
                  <a:rPr lang="en-US" sz="2000" dirty="0" smtClean="0"/>
                  <a:t>tree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what is the size </a:t>
                </a:r>
                <a:r>
                  <a:rPr lang="en-US" sz="2000" dirty="0" smtClean="0"/>
                  <a:t>(number of nodes) of </a:t>
                </a:r>
                <a:r>
                  <a:rPr lang="en-US" sz="2000" dirty="0"/>
                  <a:t>the tree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 smtClean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What is the size of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 smtClean="0"/>
                  <a:t> Black</a:t>
                </a:r>
                <a:r>
                  <a:rPr lang="en-US" sz="2000" dirty="0" smtClean="0"/>
                  <a:t> tree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keys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 A</a:t>
                </a:r>
                <a:r>
                  <a:rPr lang="en-US" sz="2800" b="1" dirty="0" smtClean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omplete </a:t>
                </a:r>
                <a:r>
                  <a:rPr lang="en-US" sz="2800" b="1" dirty="0"/>
                  <a:t>b</a:t>
                </a:r>
                <a:r>
                  <a:rPr lang="en-US" sz="2800" b="1" dirty="0" smtClean="0"/>
                  <a:t>inary tree of height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800" b="1" dirty="0" smtClean="0"/>
                  <a:t> and its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Properties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5785" b="-14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 smtClean="0"/>
                  <a:t>: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smtClean="0"/>
                  <a:t>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is said to be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if </a:t>
                </a:r>
                <a:r>
                  <a:rPr lang="en-US" sz="2000" u="sng" dirty="0" smtClean="0"/>
                  <a:t>every leaf node</a:t>
                </a:r>
                <a:r>
                  <a:rPr lang="en-US" sz="2000" dirty="0" smtClean="0"/>
                  <a:t> is at </a:t>
                </a:r>
                <a:r>
                  <a:rPr lang="en-US" sz="2000" u="sng" dirty="0" smtClean="0"/>
                  <a:t>depth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will any complete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look like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r="-889" b="-6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own Ribbon 14"/>
              <p:cNvSpPr/>
              <p:nvPr/>
            </p:nvSpPr>
            <p:spPr>
              <a:xfrm>
                <a:off x="2133600" y="3425952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 reason to believe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at this stage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that there is a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unique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complete binary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425952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</a:t>
            </a:r>
            <a:r>
              <a:rPr lang="en-US" sz="2000" b="1" dirty="0" smtClean="0"/>
              <a:t> </a:t>
            </a:r>
            <a:r>
              <a:rPr lang="en-US" sz="2000" dirty="0" smtClean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1 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Line Callout 1 27"/>
              <p:cNvSpPr/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to generalize the type of tree shown here to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. 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Line Callout 1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blipFill rotWithShape="1">
                <a:blip r:embed="rId3"/>
                <a:stretch>
                  <a:fillRect r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       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number of nodes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2209800"/>
            <a:chOff x="3486413" y="1676400"/>
            <a:chExt cx="1999987" cy="22098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2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6022238" cy="369332"/>
            <a:chOff x="1828800" y="3810000"/>
            <a:chExt cx="6022238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05446" y="3962400"/>
              <a:ext cx="99035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blipFill rotWithShape="1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839" r="-101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18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208754" y="990600"/>
            <a:ext cx="675121" cy="685800"/>
            <a:chOff x="7208754" y="990600"/>
            <a:chExt cx="675121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7208754" y="990600"/>
              <a:ext cx="6751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</a:t>
              </a:r>
              <a:endParaRPr lang="en-US" b="1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7524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7759" y="725269"/>
            <a:ext cx="824265" cy="951131"/>
            <a:chOff x="8027759" y="725269"/>
            <a:chExt cx="824265" cy="951131"/>
          </a:xfrm>
        </p:grpSpPr>
        <p:sp>
          <p:nvSpPr>
            <p:cNvPr id="42" name="TextBox 41"/>
            <p:cNvSpPr txBox="1"/>
            <p:nvPr/>
          </p:nvSpPr>
          <p:spPr>
            <a:xfrm>
              <a:off x="8027759" y="725269"/>
              <a:ext cx="8242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No. of </a:t>
              </a:r>
            </a:p>
            <a:p>
              <a:r>
                <a:rPr lang="en-US" b="1" dirty="0" smtClean="0"/>
                <a:t>nodes</a:t>
              </a:r>
              <a:endParaRPr lang="en-US" b="1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8286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Certainly this tree is 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shall now show that this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the only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810000"/>
            <a:ext cx="5346172" cy="685800"/>
            <a:chOff x="2362200" y="3810000"/>
            <a:chExt cx="5346172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2438400" y="3810000"/>
              <a:ext cx="5269972" cy="369332"/>
              <a:chOff x="2438400" y="3810000"/>
              <a:chExt cx="5269972" cy="3693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72200" y="3962400"/>
                <a:ext cx="9903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5809494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105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438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505446" y="3962400"/>
                <a:ext cx="990354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467600" y="3810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70C0"/>
                    </a:solidFill>
                  </a:rPr>
                  <a:t>i</a:t>
                </a:r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48526" y="4038600"/>
              <a:ext cx="438907" cy="457200"/>
              <a:chOff x="5748526" y="4038600"/>
              <a:chExt cx="438907" cy="4572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5306066" y="4083369"/>
              <a:ext cx="180334" cy="4124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1" idx="3"/>
            </p:cNvCxnSpPr>
            <p:nvPr/>
          </p:nvCxnSpPr>
          <p:spPr>
            <a:xfrm flipH="1">
              <a:off x="4962640" y="4054494"/>
              <a:ext cx="18471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362200" y="4038600"/>
              <a:ext cx="438907" cy="457200"/>
              <a:chOff x="5748526" y="4038600"/>
              <a:chExt cx="438907" cy="4572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1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88" grpId="0" animBg="1"/>
      <p:bldP spid="2" grpId="0"/>
      <p:bldP spid="38" grpId="0"/>
      <p:bldP spid="3" grpId="0"/>
      <p:bldP spid="4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 smtClean="0"/>
                  <a:t>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of a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:r>
                  <a:rPr lang="en-US" sz="24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 smtClean="0"/>
                  <a:t> be the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 smtClean="0"/>
                  <a:t> binary tree </a:t>
                </a:r>
                <a:r>
                  <a:rPr lang="en-US" sz="2400" dirty="0" smtClean="0"/>
                  <a:t>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 shown in </a:t>
                </a:r>
                <a:r>
                  <a:rPr lang="en-US" sz="2400" dirty="0" smtClean="0"/>
                  <a:t>previous </a:t>
                </a:r>
                <a:r>
                  <a:rPr lang="en-US" sz="2400" dirty="0" smtClean="0"/>
                  <a:t>slide.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Notice </a:t>
                </a:r>
                <a:r>
                  <a:rPr lang="en-US" sz="2400" dirty="0" smtClean="0"/>
                  <a:t>that this is </a:t>
                </a:r>
                <a:r>
                  <a:rPr lang="en-US" sz="2400" b="1" dirty="0" smtClean="0"/>
                  <a:t>densest</a:t>
                </a:r>
                <a:r>
                  <a:rPr lang="en-US" sz="2400" dirty="0" smtClean="0"/>
                  <a:t> possible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:r>
                  <a:rPr lang="en-US" sz="2400" b="1" i="1" dirty="0" smtClean="0">
                    <a:solidFill>
                      <a:schemeClr val="accent5"/>
                    </a:solidFill>
                  </a:rPr>
                  <a:t>T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be </a:t>
                </a:r>
                <a:r>
                  <a:rPr lang="en-US" sz="2400" u="sng" dirty="0" smtClean="0"/>
                  <a:t>any </a:t>
                </a:r>
                <a:r>
                  <a:rPr lang="en-US" sz="2400" u="sng" dirty="0" smtClean="0"/>
                  <a:t>other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u="sng" dirty="0" smtClean="0"/>
                  <a:t>different</a:t>
                </a:r>
                <a:r>
                  <a:rPr lang="en-US" sz="2400" dirty="0" smtClean="0"/>
                  <a:t> from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sz="24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How to show that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sz="2400" dirty="0" smtClean="0"/>
                  <a:t>can not exist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i="1" dirty="0" smtClean="0"/>
                  <a:t>                     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Watch the following slide carefully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3"/>
                <a:stretch>
                  <a:fillRect l="-1763" t="-1752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419600"/>
            <a:ext cx="4800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this question carefully.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IN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5800" y="2209800"/>
            <a:ext cx="2590800" cy="26670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19704" y="495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5943600" y="2209800"/>
            <a:ext cx="2590800" cy="26670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69120" y="49162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5"/>
                </a:solidFill>
              </a:rPr>
              <a:t>T</a:t>
            </a:r>
            <a:endParaRPr lang="en-IN" dirty="0"/>
          </a:p>
        </p:txBody>
      </p:sp>
      <p:sp>
        <p:nvSpPr>
          <p:cNvPr id="9" name="Down Ribbon 8"/>
          <p:cNvSpPr/>
          <p:nvPr/>
        </p:nvSpPr>
        <p:spPr>
          <a:xfrm>
            <a:off x="1828800" y="5285601"/>
            <a:ext cx="6781800" cy="810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</a:t>
            </a:r>
            <a:r>
              <a:rPr lang="en-US" i="1" dirty="0">
                <a:solidFill>
                  <a:schemeClr val="tx1"/>
                </a:solidFill>
              </a:rPr>
              <a:t>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T </a:t>
            </a:r>
            <a:r>
              <a:rPr lang="en-US" b="1" i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symmetrically </a:t>
            </a:r>
            <a:r>
              <a:rPr lang="en-US" dirty="0" smtClean="0">
                <a:solidFill>
                  <a:schemeClr val="tx1"/>
                </a:solidFill>
              </a:rPr>
              <a:t>above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/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7473" y="572666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rgbClr val="0070C0"/>
                </a:solidFill>
              </a:rPr>
              <a:t>different </a:t>
            </a:r>
            <a:r>
              <a:rPr lang="en-US" dirty="0"/>
              <a:t>from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i="1" dirty="0"/>
              <a:t>, then what </a:t>
            </a:r>
            <a:r>
              <a:rPr lang="en-US" i="1" dirty="0" smtClean="0"/>
              <a:t>will </a:t>
            </a:r>
            <a:r>
              <a:rPr lang="en-US" i="1" dirty="0"/>
              <a:t>you see </a:t>
            </a:r>
            <a:r>
              <a:rPr lang="en-US" i="1" dirty="0" smtClean="0"/>
              <a:t>?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21559" y="4429780"/>
            <a:ext cx="3260441" cy="523220"/>
            <a:chOff x="4953000" y="4800600"/>
            <a:chExt cx="3260441" cy="523220"/>
          </a:xfrm>
        </p:grpSpPr>
        <p:sp>
          <p:nvSpPr>
            <p:cNvPr id="13" name="Left Arrow 12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800600"/>
              <a:ext cx="249844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At least one </a:t>
              </a:r>
              <a:r>
                <a:rPr lang="en-US" sz="1400" dirty="0" smtClean="0"/>
                <a:t>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 smtClean="0"/>
                <a:t> </a:t>
              </a:r>
            </a:p>
            <a:p>
              <a:r>
                <a:rPr lang="en-US" sz="1400" dirty="0" smtClean="0"/>
                <a:t>but </a:t>
              </a:r>
              <a:r>
                <a:rPr lang="en-US" sz="1400" dirty="0" smtClean="0"/>
                <a:t>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6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33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9167 -0.0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28941 -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0035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9" grpId="1" animBg="1"/>
      <p:bldP spid="10" grpId="0"/>
      <p:bldP spid="10" grpId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Tree is </a:t>
            </a:r>
            <a:r>
              <a:rPr lang="en-US" sz="2800" u="sng" dirty="0" smtClean="0"/>
              <a:t>height balanced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 detailed proof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b="1" dirty="0" smtClean="0">
                <a:solidFill>
                  <a:srgbClr val="7030A0"/>
                </a:solidFill>
              </a:rPr>
              <a:t> scratch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Since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dirty="0"/>
              <a:t> is a full binary tree and </a:t>
            </a:r>
            <a:r>
              <a:rPr lang="en-US" sz="1800" b="1" dirty="0"/>
              <a:t>right child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is missing,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can not be an internal node in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b="1" dirty="0" smtClean="0"/>
              <a:t>must be </a:t>
            </a:r>
            <a:r>
              <a:rPr lang="en-US" sz="1800" dirty="0" smtClean="0"/>
              <a:t> leaf node. 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1219200"/>
            <a:chOff x="3486413" y="1676400"/>
            <a:chExt cx="1999987" cy="12192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38400" y="3810000"/>
            <a:ext cx="5269972" cy="369332"/>
            <a:chOff x="2438400" y="3810000"/>
            <a:chExt cx="5269972" cy="36933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72200" y="3962400"/>
              <a:ext cx="9903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8094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4384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00" y="38100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i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2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5945294" cy="369332"/>
            <a:chOff x="1828800" y="3810000"/>
            <a:chExt cx="5945294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7600" y="3810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39" idx="5"/>
          </p:cNvCxnSpPr>
          <p:nvPr/>
        </p:nvCxnSpPr>
        <p:spPr>
          <a:xfrm>
            <a:off x="4675278" y="4119026"/>
            <a:ext cx="240092" cy="365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30730" y="39507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3"/>
          </p:cNvCxnSpPr>
          <p:nvPr/>
        </p:nvCxnSpPr>
        <p:spPr>
          <a:xfrm flipH="1">
            <a:off x="4583131" y="3661826"/>
            <a:ext cx="346757" cy="288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87930" y="34935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1370" y="3188732"/>
            <a:ext cx="21896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83130" y="29601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endCxn id="48" idx="1"/>
          </p:cNvCxnSpPr>
          <p:nvPr/>
        </p:nvCxnSpPr>
        <p:spPr>
          <a:xfrm>
            <a:off x="4464972" y="2747426"/>
            <a:ext cx="160116" cy="2415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30" y="288393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57918" y="2731532"/>
            <a:ext cx="220413" cy="288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05400" y="4419600"/>
            <a:ext cx="3759615" cy="309848"/>
            <a:chOff x="4953000" y="4800600"/>
            <a:chExt cx="3759615" cy="309848"/>
          </a:xfrm>
        </p:grpSpPr>
        <p:sp>
          <p:nvSpPr>
            <p:cNvPr id="2" name="Left Arrow 1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4800600"/>
              <a:ext cx="29976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Any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but absent in </a:t>
              </a:r>
              <a:r>
                <a:rPr lang="en-US" sz="1400" b="1" i="1" dirty="0" smtClean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424" y="2286000"/>
            <a:ext cx="351576" cy="490301"/>
            <a:chOff x="3980694" y="2678668"/>
            <a:chExt cx="351576" cy="490301"/>
          </a:xfrm>
        </p:grpSpPr>
        <p:sp>
          <p:nvSpPr>
            <p:cNvPr id="46" name="Oval 45"/>
            <p:cNvSpPr/>
            <p:nvPr/>
          </p:nvSpPr>
          <p:spPr>
            <a:xfrm>
              <a:off x="3980694" y="29718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v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 the path from </a:t>
            </a:r>
            <a:r>
              <a:rPr lang="en-US" b="1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root until we reach a node present in both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Such a node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endParaRPr lang="en-US" b="1" i="1" dirty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must exist since both </a:t>
            </a:r>
            <a:r>
              <a:rPr lang="en-US" dirty="0" err="1" smtClean="0">
                <a:solidFill>
                  <a:schemeClr val="tx1"/>
                </a:solidFill>
              </a:rPr>
              <a:t>both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i="1" dirty="0" smtClean="0">
                <a:solidFill>
                  <a:schemeClr val="tx1"/>
                </a:solidFill>
              </a:rPr>
              <a:t> meet </a:t>
            </a:r>
            <a:r>
              <a:rPr lang="en-US" dirty="0" smtClean="0">
                <a:solidFill>
                  <a:schemeClr val="tx1"/>
                </a:solidFill>
              </a:rPr>
              <a:t>at least at the root.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057400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smtClean="0"/>
              <a:t>that one child (in this case the right child) of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missing in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677717"/>
            <a:ext cx="3991824" cy="2158066"/>
            <a:chOff x="228600" y="2677717"/>
            <a:chExt cx="3991824" cy="2158066"/>
          </a:xfrm>
        </p:grpSpPr>
        <p:cxnSp>
          <p:nvCxnSpPr>
            <p:cNvPr id="13" name="Straight Connector 12"/>
            <p:cNvCxnSpPr>
              <a:stCxn id="46" idx="2"/>
            </p:cNvCxnSpPr>
            <p:nvPr/>
          </p:nvCxnSpPr>
          <p:spPr>
            <a:xfrm flipH="1">
              <a:off x="2209800" y="2677717"/>
              <a:ext cx="2010624" cy="131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Depth</a:t>
                  </a:r>
                  <a:r>
                    <a:rPr lang="en-US" dirty="0" smtClean="0"/>
                    <a:t> of </a:t>
                  </a:r>
                  <a:r>
                    <a:rPr lang="en-US" b="1" i="1" dirty="0" smtClean="0">
                      <a:solidFill>
                        <a:srgbClr val="0070C0"/>
                      </a:solidFill>
                    </a:rPr>
                    <a:t>v</a:t>
                  </a:r>
                  <a:r>
                    <a:rPr lang="en-US" b="1" i="1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 smtClean="0"/>
                    <a:t>must be </a:t>
                  </a:r>
                </a:p>
                <a:p>
                  <a:r>
                    <a:rPr lang="en-US" dirty="0" smtClean="0"/>
                    <a:t>less than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since </a:t>
                  </a:r>
                </a:p>
                <a:p>
                  <a:r>
                    <a:rPr lang="en-US" b="1" i="1" dirty="0">
                      <a:solidFill>
                        <a:srgbClr val="0070C0"/>
                      </a:solidFill>
                    </a:rPr>
                    <a:t>v </a:t>
                  </a:r>
                  <a:r>
                    <a:rPr lang="en-US" dirty="0" smtClean="0"/>
                    <a:t>is ancestor of </a:t>
                  </a:r>
                  <a:r>
                    <a:rPr lang="en-US" b="1" i="1" dirty="0" smtClean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 smtClean="0"/>
                    <a:t>.</a:t>
                  </a:r>
                  <a:endParaRPr lang="en-IN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74" t="-2614" r="-3858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Down Ribbon 20"/>
              <p:cNvSpPr/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b="1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leaf </a:t>
                </a:r>
                <a:r>
                  <a:rPr lang="en-US" dirty="0">
                    <a:solidFill>
                      <a:schemeClr val="tx1"/>
                    </a:solidFill>
                  </a:rPr>
                  <a:t>node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at depth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3600" y="62600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Hence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dirty="0">
                    <a:sym typeface="Wingdings" pitchFamily="2" charset="2"/>
                  </a:rPr>
                  <a:t>is not a compete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1" t="-8197" r="-1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39" grpId="0" animBg="1"/>
      <p:bldP spid="43" grpId="0" animBg="1"/>
      <p:bldP spid="48" grpId="0" animBg="1"/>
      <p:bldP spid="64" grpId="0"/>
      <p:bldP spid="10" grpId="0" animBg="1"/>
      <p:bldP spid="10" grpId="1" animBg="1"/>
      <p:bldP spid="73" grpId="0" animBg="1"/>
      <p:bldP spid="73" grpId="1" animBg="1"/>
      <p:bldP spid="85" grpId="0" animBg="1"/>
      <p:bldP spid="85" grpId="1" animBg="1"/>
      <p:bldP spid="21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 there is no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different from  </a:t>
                </a:r>
                <a:r>
                  <a:rPr lang="en-US" sz="20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sz="20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There exists a unique </a:t>
                </a:r>
                <a:r>
                  <a:rPr lang="en-US" sz="2000" dirty="0">
                    <a:sym typeface="Wingdings" pitchFamily="2" charset="2"/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smtClean="0"/>
                  <a:t>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nodes.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Tree is </a:t>
            </a:r>
            <a:r>
              <a:rPr lang="en-US" sz="2800" u="sng" dirty="0" smtClean="0"/>
              <a:t>height balanced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final proof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: a red black tree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keys.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Total number of nodes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: the black </a:t>
                </a:r>
                <a:r>
                  <a:rPr lang="en-US" sz="2000" b="1" dirty="0" smtClean="0"/>
                  <a:t>height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Every leaf node is at depth ≥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does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look like if we remove all nodes at depth &gt;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dirty="0" smtClean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Hence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Height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≤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i="1" dirty="0" smtClean="0"/>
                  <a:t> -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 </a:t>
                </a:r>
                <a:r>
                  <a:rPr lang="en-US" sz="2000" dirty="0" smtClean="0"/>
                  <a:t>≤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+ 1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31337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Nearly Balanced </a:t>
            </a:r>
            <a:r>
              <a:rPr lang="en-US" sz="3200" dirty="0" smtClean="0"/>
              <a:t>BST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Analysis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Nearly</a:t>
            </a:r>
            <a:r>
              <a:rPr lang="en-US" sz="3600" b="1" dirty="0" smtClean="0">
                <a:solidFill>
                  <a:srgbClr val="7030A0"/>
                </a:solidFill>
              </a:rPr>
              <a:t> balanced </a:t>
            </a:r>
            <a:r>
              <a:rPr lang="en-US" sz="3600" b="1" dirty="0" smtClean="0"/>
              <a:t>Binary Search Tree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Height 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BST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nodes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 smtClean="0"/>
              <a:t>Maintaining under </a:t>
            </a:r>
            <a:r>
              <a:rPr lang="en-US" sz="2400" b="1" u="sng" dirty="0" smtClean="0">
                <a:solidFill>
                  <a:srgbClr val="7030A0"/>
                </a:solidFill>
              </a:rPr>
              <a:t>Insertion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Each node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maintains additional field </a:t>
            </a:r>
            <a:r>
              <a:rPr lang="en-US" sz="2000" b="1" dirty="0" smtClean="0">
                <a:solidFill>
                  <a:srgbClr val="7030A0"/>
                </a:solidFill>
              </a:rPr>
              <a:t>size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which is the number of nodes in the </a:t>
            </a:r>
            <a:r>
              <a:rPr lang="en-US" sz="2000" b="1" dirty="0" err="1" smtClean="0">
                <a:solidFill>
                  <a:srgbClr val="002060"/>
                </a:solidFill>
              </a:rPr>
              <a:t>subtree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Keep </a:t>
            </a:r>
            <a:r>
              <a:rPr lang="en-US" sz="2000" b="1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 operation unchanged.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Modify </a:t>
            </a:r>
            <a:r>
              <a:rPr lang="en-US" sz="2000" b="1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 operation as follows: </a:t>
            </a:r>
          </a:p>
          <a:p>
            <a:pPr lvl="1"/>
            <a:r>
              <a:rPr lang="en-US" sz="1800" dirty="0" smtClean="0"/>
              <a:t>Carry out normal insert and update the </a:t>
            </a:r>
            <a:r>
              <a:rPr lang="en-US" sz="1800" b="1" dirty="0" smtClean="0">
                <a:solidFill>
                  <a:srgbClr val="7030A0"/>
                </a:solidFill>
              </a:rPr>
              <a:t>size</a:t>
            </a:r>
            <a:r>
              <a:rPr lang="en-US" sz="1800" dirty="0" smtClean="0"/>
              <a:t> fields of  nodes traversed.</a:t>
            </a:r>
          </a:p>
          <a:p>
            <a:pPr lvl="1"/>
            <a:r>
              <a:rPr lang="en-US" sz="1800" dirty="0" smtClean="0"/>
              <a:t>If BST  </a:t>
            </a:r>
            <a:r>
              <a:rPr lang="en-US" sz="1800" b="1" dirty="0" smtClean="0">
                <a:solidFill>
                  <a:srgbClr val="00B050"/>
                </a:solidFill>
              </a:rPr>
              <a:t>T </a:t>
            </a:r>
            <a:r>
              <a:rPr lang="en-US" sz="1800" dirty="0" smtClean="0"/>
              <a:t>is ceases to be  </a:t>
            </a:r>
            <a:r>
              <a:rPr lang="en-US" sz="1800" b="1" dirty="0" smtClean="0">
                <a:solidFill>
                  <a:srgbClr val="006C31"/>
                </a:solidFill>
              </a:rPr>
              <a:t>nearly</a:t>
            </a:r>
            <a:r>
              <a:rPr lang="en-US" sz="1800" b="1" dirty="0" smtClean="0">
                <a:solidFill>
                  <a:srgbClr val="7030A0"/>
                </a:solidFill>
              </a:rPr>
              <a:t> imbalanced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at any node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, </a:t>
            </a:r>
          </a:p>
          <a:p>
            <a:pPr marL="457200" lvl="1" indent="0">
              <a:buNone/>
            </a:pPr>
            <a:r>
              <a:rPr lang="en-US" sz="1800" dirty="0" smtClean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/>
              <a:t>) </a:t>
            </a:r>
            <a:r>
              <a:rPr lang="en-US" sz="1800" dirty="0" smtClean="0"/>
              <a:t>into</a:t>
            </a:r>
            <a:r>
              <a:rPr lang="en-US" sz="1800" b="1" dirty="0" smtClean="0"/>
              <a:t>  </a:t>
            </a:r>
            <a:r>
              <a:rPr lang="en-US" sz="1800" b="1" dirty="0" smtClean="0">
                <a:solidFill>
                  <a:srgbClr val="7030A0"/>
                </a:solidFill>
              </a:rPr>
              <a:t>perfectly balanced</a:t>
            </a:r>
            <a:r>
              <a:rPr lang="en-US" sz="1800" b="1" dirty="0" smtClean="0"/>
              <a:t> BST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b="1" dirty="0"/>
          </a:p>
          <a:p>
            <a:endParaRPr lang="en-US" sz="2000" dirty="0"/>
          </a:p>
          <a:p>
            <a:pPr marL="57150" indent="0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7030A0"/>
                </a:solidFill>
              </a:rPr>
              <a:t>Perfectly Balancing</a:t>
            </a:r>
            <a:r>
              <a:rPr lang="en-US" sz="3600" dirty="0" smtClean="0"/>
              <a:t>” </a:t>
            </a:r>
            <a:r>
              <a:rPr lang="en-US" sz="3600" dirty="0" err="1" smtClean="0"/>
              <a:t>subtree</a:t>
            </a:r>
            <a:r>
              <a:rPr lang="en-US" sz="3600" dirty="0" smtClean="0"/>
              <a:t> at a node </a:t>
            </a:r>
            <a:r>
              <a:rPr lang="en-US" sz="3600" b="1" dirty="0" smtClean="0">
                <a:solidFill>
                  <a:srgbClr val="00B0F0"/>
                </a:solidFill>
              </a:rPr>
              <a:t>v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19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 to transform an imbalanced tree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into a perfectly balanced BST.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Worst </a:t>
                </a:r>
                <a:r>
                  <a:rPr lang="en-US" sz="2000" dirty="0"/>
                  <a:t>case search </a:t>
                </a:r>
                <a:r>
                  <a:rPr lang="en-US" sz="2000" dirty="0" smtClean="0"/>
                  <a:t>time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b="1" dirty="0" smtClean="0"/>
                  <a:t>BST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operations</a:t>
                </a:r>
                <a:r>
                  <a:rPr lang="en-US" sz="2000" dirty="0" smtClean="0"/>
                  <a:t>, total time will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We shall now prove this theorem formally.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Watch the </a:t>
                </a:r>
                <a:r>
                  <a:rPr lang="en-US" sz="2000" b="1" dirty="0" smtClean="0"/>
                  <a:t>next </a:t>
                </a:r>
                <a:r>
                  <a:rPr lang="en-US" sz="2000" dirty="0" smtClean="0"/>
                  <a:t>slide slowly to get a useful insight.</a:t>
                </a:r>
                <a:endParaRPr lang="en-US" sz="2000" dirty="0" smtClean="0"/>
              </a:p>
              <a:p>
                <a:pPr algn="ctr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  <a:blipFill rotWithShape="1">
                <a:blip r:embed="rId2"/>
                <a:stretch>
                  <a:fillRect l="-793" t="-597" b="-8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</a:t>
            </a:r>
            <a:r>
              <a:rPr lang="en-US" sz="2000" b="1" dirty="0" smtClean="0">
                <a:solidFill>
                  <a:srgbClr val="006C31"/>
                </a:solidFill>
              </a:rPr>
              <a:t>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is perfectly balanced at some moment.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721095" y="2057400"/>
            <a:ext cx="2813305" cy="3962400"/>
            <a:chOff x="1301495" y="2057400"/>
            <a:chExt cx="2813305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565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80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07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62484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235011" y="5791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420478" y="457200"/>
            <a:ext cx="8723522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How many </a:t>
            </a:r>
            <a:r>
              <a:rPr lang="en-US" sz="2000" u="sng" dirty="0" smtClean="0">
                <a:solidFill>
                  <a:schemeClr val="tx1"/>
                </a:solidFill>
              </a:rPr>
              <a:t>new elements</a:t>
            </a:r>
            <a:r>
              <a:rPr lang="en-US" sz="2000" dirty="0" smtClean="0">
                <a:solidFill>
                  <a:schemeClr val="tx1"/>
                </a:solidFill>
              </a:rPr>
              <a:t> to make </a:t>
            </a:r>
            <a:r>
              <a:rPr lang="en-US" sz="2000" b="1" dirty="0" smtClean="0">
                <a:solidFill>
                  <a:srgbClr val="006C3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) imbalanced ?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08148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768096" y="1981200"/>
            <a:ext cx="2889504" cy="3429000"/>
            <a:chOff x="768096" y="1981200"/>
            <a:chExt cx="2889504" cy="342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63730" y="2667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639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3767 0.0544 C -0.05451 0.07963 -0.04757 0.14514 -0.02396 0.17222 L 0.02483 0.23218 " pathEditMode="relative" rAng="2553427" ptsTypes="FfFF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 animBg="1"/>
      <p:bldP spid="8" grpId="0" animBg="1"/>
      <p:bldP spid="16" grpId="0" animBg="1"/>
      <p:bldP spid="16" grpId="1" animBg="1"/>
      <p:bldP spid="16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 smtClean="0"/>
              <a:t>Black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Red</a:t>
            </a:r>
            <a:r>
              <a:rPr lang="en-US" sz="2000" dirty="0" smtClean="0"/>
              <a:t> </a:t>
            </a:r>
            <a:r>
              <a:rPr lang="en-US" sz="2000" b="1" dirty="0" smtClean="0"/>
              <a:t>Black</a:t>
            </a:r>
            <a:r>
              <a:rPr lang="en-US" sz="2000" dirty="0" smtClean="0"/>
              <a:t> tree:  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B050"/>
                </a:solidFill>
              </a:rPr>
              <a:t>full</a:t>
            </a:r>
            <a:r>
              <a:rPr lang="en-US" sz="2000" dirty="0" smtClean="0"/>
              <a:t> binary search tree</a:t>
            </a:r>
          </a:p>
          <a:p>
            <a:pPr marL="0" indent="0">
              <a:buNone/>
            </a:pPr>
            <a:r>
              <a:rPr lang="en-US" sz="2000" dirty="0"/>
              <a:t>and satisfying the following properties.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node is colored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or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 smtClean="0"/>
              <a:t>Each leaf is colored </a:t>
            </a:r>
            <a:r>
              <a:rPr lang="en-US" sz="2000" b="1" dirty="0" smtClean="0"/>
              <a:t>black </a:t>
            </a:r>
            <a:r>
              <a:rPr lang="en-US" sz="2000" dirty="0" smtClean="0"/>
              <a:t>and so is the root.</a:t>
            </a:r>
          </a:p>
          <a:p>
            <a:endParaRPr lang="en-US" sz="2000" dirty="0" smtClean="0"/>
          </a:p>
          <a:p>
            <a:r>
              <a:rPr lang="en-US" sz="2000" dirty="0" smtClean="0"/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red </a:t>
            </a:r>
            <a:r>
              <a:rPr lang="en-US" sz="2000" dirty="0" smtClean="0"/>
              <a:t>node will have both its children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962090"/>
            <a:ext cx="315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each leaf as a </a:t>
            </a:r>
            <a:r>
              <a:rPr lang="en-US" sz="2000" b="1" dirty="0"/>
              <a:t>null</a:t>
            </a:r>
            <a:r>
              <a:rPr lang="en-US" sz="2000" dirty="0"/>
              <a:t> node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257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5715000"/>
            <a:ext cx="2209800" cy="609600"/>
            <a:chOff x="5181600" y="4953000"/>
            <a:chExt cx="2209800" cy="609600"/>
          </a:xfrm>
        </p:grpSpPr>
        <p:sp>
          <p:nvSpPr>
            <p:cNvPr id="8" name="TextBox 7"/>
            <p:cNvSpPr txBox="1"/>
            <p:nvPr/>
          </p:nvSpPr>
          <p:spPr>
            <a:xfrm>
              <a:off x="5929910" y="51624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</a:t>
              </a:r>
              <a:r>
                <a:rPr lang="en-US" sz="2000" dirty="0" smtClean="0"/>
                <a:t>height</a:t>
              </a:r>
              <a:endParaRPr lang="en-IN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8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intuition </a:t>
            </a:r>
            <a:r>
              <a:rPr lang="en-US" sz="3600" b="1" dirty="0" smtClean="0"/>
              <a:t>for proving the </a:t>
            </a:r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“A perfectly balanced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6C31"/>
                </a:solidFill>
              </a:rPr>
              <a:t>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will have to have  </a:t>
            </a:r>
            <a:r>
              <a:rPr lang="en-US" sz="2000" b="1" u="sng" dirty="0" smtClean="0">
                <a:solidFill>
                  <a:srgbClr val="7030A0"/>
                </a:solidFill>
              </a:rPr>
              <a:t>large number of insertions </a:t>
            </a:r>
          </a:p>
          <a:p>
            <a:pPr marL="0" indent="0">
              <a:buNone/>
            </a:pPr>
            <a:r>
              <a:rPr lang="en-US" sz="2000" dirty="0" smtClean="0"/>
              <a:t>before it becomes unbalanced enough to be rebuilt again.”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We shall transform this intuition into a formal proof now.</a:t>
            </a:r>
            <a:endParaRPr lang="en-US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Notations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𝐬𝐢𝐳𝐞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no. of nodes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at the end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insertion.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insertion, 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sz="2000" dirty="0" err="1"/>
                              <m:t>th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insertion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increases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1" i="0" dirty="0" smtClean="0">
                                <a:solidFill>
                                  <a:srgbClr val="7030A0"/>
                                </a:solidFill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(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)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Otherwise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a nearly balanced BST, 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0" smtClean="0">
                          <a:latin typeface="Cambria Math"/>
                        </a:rPr>
                        <m:t>  ?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sz="2000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IN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96" t="-8197" r="-94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87" t="-8197" r="-851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Journey</a:t>
                </a:r>
                <a:r>
                  <a:rPr lang="en-US" sz="3200" b="1" dirty="0" smtClean="0"/>
                  <a:t> of an element/node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sz="3200" b="1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</a:rPr>
                  <a:t/>
                </a:r>
                <a:br>
                  <a:rPr lang="en-IN" sz="3200" dirty="0">
                    <a:solidFill>
                      <a:srgbClr val="0070C0"/>
                    </a:solidFill>
                  </a:rPr>
                </a:br>
                <a:r>
                  <a:rPr lang="en-IN" sz="3200" b="1" dirty="0" smtClean="0"/>
                  <a:t>insertions</a:t>
                </a:r>
                <a:endParaRPr lang="en-IN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𝐬𝐢𝐳𝐞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might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𝐬𝐢𝐳𝐞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Time complexity of rebalancing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insertion ?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might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>
                        <a:latin typeface="Cambria Math"/>
                      </a:rPr>
                      <m:t>  ?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/>
                  <a:t>Time complexity of rebalancing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insertion </a:t>
                </a:r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b="1" dirty="0"/>
                  <a:t>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1" dirty="0"/>
                  <a:t>)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741" t="-1553" r="-889" b="-10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04800" y="2590800"/>
            <a:ext cx="8458200" cy="114300"/>
            <a:chOff x="762000" y="2590800"/>
            <a:chExt cx="8458200" cy="114300"/>
          </a:xfrm>
        </p:grpSpPr>
        <p:sp>
          <p:nvSpPr>
            <p:cNvPr id="5" name="Oval 4"/>
            <p:cNvSpPr/>
            <p:nvPr/>
          </p:nvSpPr>
          <p:spPr>
            <a:xfrm>
              <a:off x="7620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1295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866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3009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3543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686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2197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753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6896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4295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962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8534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9105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" y="1383268"/>
            <a:ext cx="334579" cy="978932"/>
            <a:chOff x="228600" y="1383268"/>
            <a:chExt cx="334579" cy="9789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8600" y="13832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345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580821" y="1371600"/>
            <a:ext cx="374590" cy="978932"/>
            <a:chOff x="228600" y="1383268"/>
            <a:chExt cx="374590" cy="9789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161221" y="1383268"/>
            <a:ext cx="324896" cy="978932"/>
            <a:chOff x="228600" y="1383268"/>
            <a:chExt cx="324896" cy="9789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869412" y="1371600"/>
            <a:ext cx="369588" cy="978932"/>
            <a:chOff x="228600" y="1383268"/>
            <a:chExt cx="369588" cy="9789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/>
          <p:cNvSpPr/>
          <p:nvPr/>
        </p:nvSpPr>
        <p:spPr>
          <a:xfrm>
            <a:off x="44958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239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1143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8194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9200" y="2895600"/>
            <a:ext cx="18669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956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148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23669" y="2895600"/>
            <a:ext cx="2991531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Rebalancing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87" t="-6349" r="-48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4343400" y="3581400"/>
            <a:ext cx="685800" cy="1066800"/>
            <a:chOff x="768096" y="1981200"/>
            <a:chExt cx="2889504" cy="3429000"/>
          </a:xfrm>
        </p:grpSpPr>
        <p:grpSp>
          <p:nvGrpSpPr>
            <p:cNvPr id="64" name="Group 63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6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1763732" y="2667000"/>
              <a:ext cx="778333" cy="118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3581400"/>
            <a:ext cx="609600" cy="1447800"/>
            <a:chOff x="1301495" y="2057400"/>
            <a:chExt cx="2813305" cy="3962400"/>
          </a:xfrm>
        </p:grpSpPr>
        <p:sp>
          <p:nvSpPr>
            <p:cNvPr id="73" name="Rectangle 72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5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1940" y="2819400"/>
              <a:ext cx="852534" cy="1010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81" name="Straight Connector 80"/>
          <p:cNvCxnSpPr>
            <a:stCxn id="13" idx="4"/>
          </p:cNvCxnSpPr>
          <p:nvPr/>
        </p:nvCxnSpPr>
        <p:spPr>
          <a:xfrm>
            <a:off x="4819650" y="2705100"/>
            <a:ext cx="0" cy="87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010400" y="2743200"/>
            <a:ext cx="20512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352800" y="4953000"/>
                <a:ext cx="7364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953000"/>
                <a:ext cx="73642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91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581400" y="5726668"/>
                <a:ext cx="6081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26668"/>
                <a:ext cx="60818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31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16402" y="5345668"/>
                <a:ext cx="786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02" y="5345668"/>
                <a:ext cx="78611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02" t="-8197" r="-1395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9" grpId="0" animBg="1"/>
      <p:bldP spid="40" grpId="0" animBg="1"/>
      <p:bldP spid="41" grpId="0" animBg="1"/>
      <p:bldP spid="42" grpId="0" animBg="1"/>
      <p:bldP spid="56" grpId="0" animBg="1"/>
      <p:bldP spid="56" grpId="1" animBg="1"/>
      <p:bldP spid="86" grpId="0" animBg="1"/>
      <p:bldP spid="89" grpId="0" animBg="1"/>
      <p:bldP spid="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 insertions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Time complexity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insertions =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all vertices,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/>
                  <a:t>time complexity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/>
                  <a:t>insertions </a:t>
                </a:r>
                <a:r>
                  <a:rPr lang="en-US" sz="2000" dirty="0" smtClean="0"/>
                  <a:t> =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After swapping these two “summations”  </a:t>
                </a: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560465" y="1676400"/>
                <a:ext cx="1211935" cy="9326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5" y="1676400"/>
                <a:ext cx="1211935" cy="932628"/>
              </a:xfrm>
              <a:prstGeom prst="rect">
                <a:avLst/>
              </a:prstGeom>
              <a:blipFill rotWithShape="1">
                <a:blip r:embed="rId4"/>
                <a:stretch>
                  <a:fillRect r="-8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5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67" t="-8333" r="-740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blipFill rotWithShape="1">
                <a:blip r:embed="rId7"/>
                <a:stretch>
                  <a:fillRect r="-4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 </a:t>
                </a:r>
                <a:r>
                  <a:rPr lang="en-US" sz="2000" b="1" dirty="0" smtClean="0"/>
                  <a:t>operations</a:t>
                </a:r>
                <a:r>
                  <a:rPr lang="en-US" sz="2000" dirty="0"/>
                  <a:t>, total time </a:t>
                </a:r>
                <a:r>
                  <a:rPr lang="en-US" sz="2000" dirty="0" smtClean="0"/>
                  <a:t>to maintain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BST will </a:t>
                </a:r>
                <a:r>
                  <a:rPr lang="en-US" sz="2000" dirty="0"/>
                  <a:t>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</a:t>
            </a:r>
            <a:r>
              <a:rPr lang="en-US" sz="3600" b="1" dirty="0" smtClean="0">
                <a:solidFill>
                  <a:srgbClr val="FF0000"/>
                </a:solidFill>
              </a:rPr>
              <a:t>red</a:t>
            </a:r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black</a:t>
            </a:r>
            <a:r>
              <a:rPr lang="en-US" sz="3600" b="1" dirty="0" smtClean="0">
                <a:solidFill>
                  <a:srgbClr val="7030A0"/>
                </a:solidFill>
              </a:rPr>
              <a:t> tree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root</a:t>
              </a:r>
              <a:endParaRPr lang="en-US" sz="1200" dirty="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28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67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</a:t>
            </a:r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49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binary tree where every internal node has </a:t>
            </a:r>
            <a:r>
              <a:rPr lang="en-US" sz="2000" b="1" u="sng" dirty="0"/>
              <a:t>exactly two children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has exactly one child. So the current tree is not a full binary tree.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now a full binary tree.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</a:t>
            </a:r>
            <a:r>
              <a:rPr lang="en-US" sz="3200" b="1" dirty="0"/>
              <a:t>F</a:t>
            </a:r>
            <a:r>
              <a:rPr lang="en-US" sz="3200" b="1" dirty="0" smtClean="0"/>
              <a:t>ull Binary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18864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994929" y="4419604"/>
              <a:ext cx="177279" cy="228601"/>
              <a:chOff x="2571986" y="1983095"/>
              <a:chExt cx="201175" cy="2264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571986" y="1996607"/>
                <a:ext cx="201170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571989" y="1983095"/>
                <a:ext cx="201172" cy="226401"/>
                <a:chOff x="2571989" y="1993377"/>
                <a:chExt cx="201172" cy="22640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571989" y="1993377"/>
                  <a:ext cx="201170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571992" y="2006894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Down Ribbon 9"/>
          <p:cNvSpPr/>
          <p:nvPr/>
        </p:nvSpPr>
        <p:spPr>
          <a:xfrm>
            <a:off x="3124200" y="5638800"/>
            <a:ext cx="2667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the values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5994929" y="4433247"/>
            <a:ext cx="177275" cy="214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Full </a:t>
            </a:r>
            <a:r>
              <a:rPr lang="en-US" sz="3200" b="1" dirty="0"/>
              <a:t>Binary </a:t>
            </a:r>
            <a:r>
              <a:rPr lang="en-US" sz="3200" b="1" dirty="0" smtClean="0"/>
              <a:t>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/>
          <p:cNvCxnSpPr/>
          <p:nvPr/>
        </p:nvCxnSpPr>
        <p:spPr>
          <a:xfrm>
            <a:off x="5994935" y="4433252"/>
            <a:ext cx="177273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994932" y="4419604"/>
            <a:ext cx="177274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Ribbon 130"/>
          <p:cNvSpPr/>
          <p:nvPr/>
        </p:nvSpPr>
        <p:spPr>
          <a:xfrm>
            <a:off x="2743200" y="5638800"/>
            <a:ext cx="3663588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the distinction between internal nodes and leaf nodes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</a:t>
            </a:r>
            <a:r>
              <a:rPr lang="en-US" sz="3200" b="1" dirty="0"/>
              <a:t>F</a:t>
            </a:r>
            <a:r>
              <a:rPr lang="en-US" sz="3200" b="1" dirty="0" smtClean="0"/>
              <a:t>ull </a:t>
            </a:r>
            <a:r>
              <a:rPr lang="en-US" sz="3200" b="1" dirty="0"/>
              <a:t>Binary </a:t>
            </a:r>
            <a:r>
              <a:rPr lang="en-US" sz="3200" b="1" dirty="0" smtClean="0"/>
              <a:t>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79237" y="2949417"/>
            <a:ext cx="6159763" cy="2017231"/>
            <a:chOff x="1079237" y="2949417"/>
            <a:chExt cx="6159763" cy="2017231"/>
          </a:xfrm>
        </p:grpSpPr>
        <p:grpSp>
          <p:nvGrpSpPr>
            <p:cNvPr id="54" name="Group 53"/>
            <p:cNvGrpSpPr/>
            <p:nvPr/>
          </p:nvGrpSpPr>
          <p:grpSpPr>
            <a:xfrm>
              <a:off x="21460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079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2306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127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50594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/>
            <p:cNvCxnSpPr/>
            <p:nvPr/>
          </p:nvCxnSpPr>
          <p:spPr>
            <a:xfrm>
              <a:off x="6629400" y="2949417"/>
              <a:ext cx="609600" cy="448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914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3716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999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38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1242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523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2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4378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950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3522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019800" y="4451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086600" y="33842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Properties of </a:t>
            </a:r>
            <a:br>
              <a:rPr lang="en-US" sz="3200" b="1" dirty="0" smtClean="0"/>
            </a:br>
            <a:r>
              <a:rPr lang="en-US" sz="3200" b="1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Red-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Tree viewed as a full binary tree</a:t>
            </a:r>
            <a:r>
              <a:rPr lang="en-US" sz="2800" dirty="0" smtClean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elationship </a:t>
            </a:r>
            <a:r>
              <a:rPr lang="en-US" b="1" dirty="0" smtClean="0">
                <a:solidFill>
                  <a:schemeClr val="tx1"/>
                </a:solidFill>
              </a:rPr>
              <a:t>between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Number of leaf nodes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Number of internal nodes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1783</Words>
  <Application>Microsoft Office PowerPoint</Application>
  <PresentationFormat>On-screen Show (4:3)</PresentationFormat>
  <Paragraphs>413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Structures and Algorithms (CS210A) Semester I – 2014-15</vt:lpstr>
      <vt:lpstr> A Red Black Tree is height balanced </vt:lpstr>
      <vt:lpstr>Red Black Tree</vt:lpstr>
      <vt:lpstr>A red-black tree</vt:lpstr>
      <vt:lpstr>Terminologies</vt:lpstr>
      <vt:lpstr>Red-black tree: as a Full Binary Tree</vt:lpstr>
      <vt:lpstr>Red-black tree: as a Full Binary Tree</vt:lpstr>
      <vt:lpstr>Red-black tree: as a Full Binary Tree</vt:lpstr>
      <vt:lpstr> Properties of  a Red-Black Tree viewed as a full binary tree </vt:lpstr>
      <vt:lpstr>A full binary tree </vt:lpstr>
      <vt:lpstr>A full binary tree</vt:lpstr>
      <vt:lpstr>A full binary tree</vt:lpstr>
      <vt:lpstr>A full binary tree</vt:lpstr>
      <vt:lpstr> A complete binary tree of height h and its Properties </vt:lpstr>
      <vt:lpstr>A complete binary tree of height h</vt:lpstr>
      <vt:lpstr>A complete binary tree of height h</vt:lpstr>
      <vt:lpstr>A complete binary tree of height h        </vt:lpstr>
      <vt:lpstr>Uniqueness  of a complete binary tree of height h </vt:lpstr>
      <vt:lpstr>Uniqueness  of a complete binary tree of height h </vt:lpstr>
      <vt:lpstr>Uniqueness  of a complete binary tree of height h </vt:lpstr>
      <vt:lpstr>PowerPoint Presentation</vt:lpstr>
      <vt:lpstr> A Red Black Tree is height balanced </vt:lpstr>
      <vt:lpstr>PowerPoint Presentation</vt:lpstr>
      <vt:lpstr>Nearly Balanced BST</vt:lpstr>
      <vt:lpstr>Nearly balanced Binary Search Tree </vt:lpstr>
      <vt:lpstr>Nearly balanced Binary Search Tree </vt:lpstr>
      <vt:lpstr>“Perfectly Balancing” subtree at a node v</vt:lpstr>
      <vt:lpstr>Nearly balanced Binary Search Tree </vt:lpstr>
      <vt:lpstr>PowerPoint Presentation</vt:lpstr>
      <vt:lpstr>The intuition for proving the Theorem</vt:lpstr>
      <vt:lpstr>Notations</vt:lpstr>
      <vt:lpstr>Journey of an element/node v during n insertions</vt:lpstr>
      <vt:lpstr>Time complexity of n insertions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875</cp:revision>
  <dcterms:created xsi:type="dcterms:W3CDTF">2011-12-03T04:13:03Z</dcterms:created>
  <dcterms:modified xsi:type="dcterms:W3CDTF">2014-09-09T16:31:31Z</dcterms:modified>
</cp:coreProperties>
</file>