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88" r:id="rId2"/>
    <p:sldId id="365" r:id="rId3"/>
    <p:sldId id="366" r:id="rId4"/>
    <p:sldId id="391" r:id="rId5"/>
    <p:sldId id="392" r:id="rId6"/>
    <p:sldId id="397" r:id="rId7"/>
    <p:sldId id="399" r:id="rId8"/>
    <p:sldId id="400" r:id="rId9"/>
    <p:sldId id="393" r:id="rId10"/>
    <p:sldId id="401" r:id="rId11"/>
    <p:sldId id="402" r:id="rId12"/>
    <p:sldId id="389" r:id="rId13"/>
    <p:sldId id="390" r:id="rId14"/>
    <p:sldId id="370" r:id="rId15"/>
    <p:sldId id="369" r:id="rId16"/>
    <p:sldId id="371" r:id="rId17"/>
    <p:sldId id="373" r:id="rId18"/>
    <p:sldId id="372" r:id="rId19"/>
    <p:sldId id="374" r:id="rId20"/>
    <p:sldId id="379" r:id="rId21"/>
    <p:sldId id="377" r:id="rId22"/>
    <p:sldId id="375" r:id="rId23"/>
    <p:sldId id="378" r:id="rId24"/>
    <p:sldId id="380" r:id="rId25"/>
    <p:sldId id="367" r:id="rId26"/>
    <p:sldId id="381" r:id="rId27"/>
    <p:sldId id="368" r:id="rId28"/>
    <p:sldId id="3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19: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Red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Black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tree</a:t>
            </a:r>
            <a:r>
              <a:rPr lang="en-US" sz="2000" b="1" dirty="0" smtClean="0">
                <a:solidFill>
                  <a:srgbClr val="7030A0"/>
                </a:solidFill>
              </a:rPr>
              <a:t> (Final lecture)</a:t>
            </a:r>
            <a:endParaRPr lang="en-US" sz="2000" b="1" dirty="0">
              <a:solidFill>
                <a:schemeClr val="tx1"/>
              </a:solidFill>
            </a:endParaRPr>
          </a:p>
          <a:p>
            <a:pPr marL="742950" lvl="1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9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types of operations, each executed in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>
                <a:solidFill>
                  <a:schemeClr val="tx1"/>
                </a:solidFill>
              </a:rPr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>
                <a:solidFill>
                  <a:schemeClr val="tx1"/>
                </a:solidFill>
              </a:rPr>
              <a:t>) time !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)  then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{   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</a:t>
                </a: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1</a:t>
                </a:r>
                <a:r>
                  <a:rPr lang="en-US" sz="2000" dirty="0" smtClean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minimum element.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2</a:t>
                </a:r>
                <a:r>
                  <a:rPr lang="en-US" sz="2000" dirty="0" smtClean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∉ 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r="-6803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Successor</a:t>
                </a:r>
                <a:r>
                  <a:rPr lang="en-US" sz="3600" b="1" dirty="0" smtClean="0"/>
                  <a:t>(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smallest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 smtClean="0">
                    <a:solidFill>
                      <a:schemeClr val="tx1"/>
                    </a:solidFill>
                  </a:rPr>
                  <a:t>bigger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 r="-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  NOTATION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rgbClr val="0070C0"/>
                </a:solidFill>
              </a:rPr>
              <a:t> T’ 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every </a:t>
            </a: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8.    </a:t>
            </a:r>
            <a:r>
              <a:rPr lang="en-US" sz="18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T’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Given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</a:t>
            </a:r>
          </a:p>
          <a:p>
            <a:pPr marL="0" indent="0">
              <a:buNone/>
            </a:pPr>
            <a:r>
              <a:rPr lang="en-US" sz="1800" dirty="0" smtClean="0"/>
              <a:t>compute </a:t>
            </a:r>
            <a:r>
              <a:rPr lang="en-US" sz="1800" b="1" dirty="0" smtClean="0">
                <a:solidFill>
                  <a:srgbClr val="0070C0"/>
                </a:solidFill>
              </a:rPr>
              <a:t>T*</a:t>
            </a:r>
            <a:r>
              <a:rPr lang="en-US" sz="1800" dirty="0" smtClean="0"/>
              <a:t>=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/>
              <a:t>U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don’t exist after the union.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9.   Split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Split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/>
              <a:t> </a:t>
            </a:r>
            <a:r>
              <a:rPr lang="en-US" sz="1800" dirty="0" smtClean="0"/>
              <a:t>into 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 smtClean="0">
                <a:solidFill>
                  <a:srgbClr val="0070C0"/>
                </a:solidFill>
              </a:rPr>
              <a:t>’’</a:t>
            </a:r>
            <a:r>
              <a:rPr lang="en-US" sz="1800" dirty="0" smtClean="0"/>
              <a:t> </a:t>
            </a:r>
            <a:r>
              <a:rPr lang="en-US" sz="1800" dirty="0"/>
              <a:t>such that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&lt; </a:t>
            </a:r>
            <a:r>
              <a:rPr lang="en-US" sz="1800" b="1" dirty="0"/>
              <a:t>x</a:t>
            </a:r>
            <a:r>
              <a:rPr lang="en-US" sz="1800" dirty="0" smtClean="0"/>
              <a:t> &lt; </a:t>
            </a:r>
            <a:r>
              <a:rPr lang="en-US" sz="1800" b="1" dirty="0" smtClean="0">
                <a:solidFill>
                  <a:srgbClr val="0070C0"/>
                </a:solidFill>
              </a:rPr>
              <a:t>T’’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T,T’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Remember: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is </a:t>
            </a:r>
            <a:r>
              <a:rPr lang="en-US" sz="2000" b="1" u="sng" dirty="0" smtClean="0">
                <a:solidFill>
                  <a:srgbClr val="7030A0"/>
                </a:solidFill>
              </a:rPr>
              <a:t>smaller</a:t>
            </a:r>
            <a:r>
              <a:rPr lang="en-US" sz="2000" b="1" dirty="0" smtClean="0">
                <a:solidFill>
                  <a:schemeClr val="tx1"/>
                </a:solidFill>
              </a:rPr>
              <a:t> than 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817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</a:t>
            </a:r>
            <a:r>
              <a:rPr lang="en-US" sz="3200" b="1" dirty="0" smtClean="0"/>
              <a:t> algorithm that does not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/>
              <a:t>Time complexity: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362200"/>
            <a:ext cx="1978555" cy="990600"/>
            <a:chOff x="1143000" y="2743200"/>
            <a:chExt cx="1978555" cy="990600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432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Height balance lost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8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Towards 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(log </a:t>
            </a:r>
            <a:r>
              <a:rPr lang="en-US" sz="2400" b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/>
              <a:t>) time for </a:t>
            </a:r>
            <a:r>
              <a:rPr lang="en-US" sz="24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T’</a:t>
            </a:r>
            <a:r>
              <a:rPr lang="en-US" sz="2400" b="1" dirty="0" smtClean="0"/>
              <a:t>) 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Simplifying </a:t>
            </a:r>
            <a:r>
              <a:rPr lang="en-US" sz="2400" b="1" dirty="0" smtClean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 smtClean="0"/>
              <a:t>	Can we solve some special cases easily ?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 smtClean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Extending </a:t>
            </a:r>
            <a:r>
              <a:rPr lang="en-US" sz="2400" b="1" dirty="0" smtClean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Simplifying</a:t>
            </a:r>
            <a:r>
              <a:rPr lang="en-US" sz="3200" b="1" dirty="0" smtClean="0"/>
              <a:t> the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Solving the simplified</a:t>
            </a:r>
            <a:r>
              <a:rPr lang="en-US" sz="3200" b="1" dirty="0" smtClean="0"/>
              <a:t>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1981200"/>
            <a:ext cx="1133644" cy="1371600"/>
            <a:chOff x="1533356" y="2362200"/>
            <a:chExt cx="1133644" cy="1371600"/>
          </a:xfrm>
        </p:grpSpPr>
        <p:sp>
          <p:nvSpPr>
            <p:cNvPr id="30" name="Smiley Face 29"/>
            <p:cNvSpPr/>
            <p:nvPr/>
          </p:nvSpPr>
          <p:spPr>
            <a:xfrm>
              <a:off x="1676400" y="2362200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 </a:t>
              </a:r>
              <a:r>
                <a:rPr lang="en-US" dirty="0" smtClean="0">
                  <a:solidFill>
                    <a:srgbClr val="002060"/>
                  </a:solidFill>
                </a:rPr>
                <a:t>(1) time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3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0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r>
              <a:rPr lang="en-US" sz="3200" b="1" dirty="0" smtClean="0">
                <a:solidFill>
                  <a:srgbClr val="006C31"/>
                </a:solidFill>
              </a:rPr>
              <a:t/>
            </a:r>
            <a:br>
              <a:rPr lang="en-US" sz="3200" b="1" dirty="0" smtClean="0">
                <a:solidFill>
                  <a:srgbClr val="006C31"/>
                </a:solidFill>
              </a:rPr>
            </a:br>
            <a:r>
              <a:rPr lang="en-US" sz="2400" dirty="0" smtClean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</a:t>
            </a:r>
            <a:r>
              <a:rPr lang="en-US" sz="2400" b="1" dirty="0" smtClean="0">
                <a:solidFill>
                  <a:srgbClr val="7030A0"/>
                </a:solidFill>
              </a:rPr>
              <a:t>BST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Operations</a:t>
                </a:r>
                <a:r>
                  <a:rPr lang="en-US" sz="2800" dirty="0"/>
                  <a:t> </a:t>
                </a:r>
                <a:r>
                  <a:rPr lang="en-US" sz="2800" b="1" dirty="0"/>
                  <a:t>you already know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Delete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974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Every operation in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time.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443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47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Algorithm</a:t>
            </a:r>
            <a:r>
              <a:rPr lang="en-US" sz="2000" dirty="0" smtClean="0"/>
              <a:t> for </a:t>
            </a:r>
            <a:r>
              <a:rPr lang="en-US" sz="20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 smtClean="0"/>
              <a:t>≤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be the node storing smallest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Delete</a:t>
            </a:r>
            <a:r>
              <a:rPr lang="en-US" sz="2000" dirty="0" smtClean="0"/>
              <a:t> the node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Keep following left pointer of</a:t>
            </a:r>
            <a:r>
              <a:rPr lang="en-US" sz="2000" b="1" dirty="0" smtClean="0">
                <a:solidFill>
                  <a:srgbClr val="0070C0"/>
                </a:solidFill>
              </a:rPr>
              <a:t> T’ </a:t>
            </a:r>
            <a:r>
              <a:rPr lang="en-US" sz="2000" dirty="0" smtClean="0"/>
              <a:t>until we reach a node </a:t>
            </a:r>
            <a:r>
              <a:rPr lang="en-US" sz="2000" b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T”</a:t>
            </a:r>
            <a:r>
              <a:rPr lang="en-US" sz="1800" b="1" dirty="0" smtClean="0"/>
              <a:t> </a:t>
            </a:r>
            <a:r>
              <a:rPr lang="en-US" sz="1800" dirty="0" smtClean="0"/>
              <a:t>rooted at </a:t>
            </a: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/>
              <a:t>v</a:t>
            </a:r>
            <a:r>
              <a:rPr lang="en-US" sz="1800" dirty="0" smtClean="0"/>
              <a:t>) has black height same as that of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</a:t>
            </a:r>
            <a:r>
              <a:rPr lang="en-US" sz="1800" b="1" dirty="0" smtClean="0"/>
              <a:t>eft(</a:t>
            </a:r>
            <a:r>
              <a:rPr lang="en-US" sz="1800" b="1" dirty="0" smtClean="0">
                <a:solidFill>
                  <a:srgbClr val="0070C0"/>
                </a:solidFill>
              </a:rPr>
              <a:t>x</a:t>
            </a:r>
            <a:r>
              <a:rPr lang="en-US" sz="1800" b="1" dirty="0" smtClean="0"/>
              <a:t>)</a:t>
            </a:r>
            <a:r>
              <a:rPr lang="en-US" sz="1800" b="1" dirty="0" smtClean="0">
                <a:sym typeface="Wingdings" pitchFamily="2" charset="2"/>
              </a:rPr>
              <a:t>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 smtClean="0">
                <a:sym typeface="Wingdings" pitchFamily="2" charset="2"/>
              </a:rPr>
              <a:t>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right(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 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left(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parent(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color(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</a:t>
            </a:r>
            <a:r>
              <a:rPr lang="en-US" sz="1800" dirty="0" smtClean="0">
                <a:sym typeface="Wingdings" pitchFamily="2" charset="2"/>
              </a:rPr>
              <a:t>is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 smtClean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 smtClean="0">
                <a:sym typeface="Wingdings" pitchFamily="2" charset="2"/>
              </a:rPr>
              <a:t>red-black</a:t>
            </a:r>
            <a:r>
              <a:rPr lang="en-US" sz="1800" dirty="0" smtClean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Split(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Achieving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(log </a:t>
            </a:r>
            <a:r>
              <a:rPr lang="en-US" sz="3200" b="1" dirty="0" smtClean="0">
                <a:solidFill>
                  <a:srgbClr val="0070C0"/>
                </a:solidFill>
              </a:rPr>
              <a:t>n</a:t>
            </a:r>
            <a:r>
              <a:rPr lang="en-US" sz="3200" b="1" dirty="0" smtClean="0"/>
              <a:t>) time for </a:t>
            </a:r>
            <a:r>
              <a:rPr lang="en-US" sz="3200" b="1" dirty="0" smtClean="0">
                <a:solidFill>
                  <a:srgbClr val="002060"/>
                </a:solidFill>
              </a:rPr>
              <a:t>Split</a:t>
            </a:r>
            <a:r>
              <a:rPr lang="en-US" sz="3200" b="1" dirty="0" smtClean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T</a:t>
            </a:r>
            <a:r>
              <a:rPr lang="en-US" sz="3200" b="1" dirty="0" err="1" smtClean="0"/>
              <a:t>,x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000" dirty="0" smtClean="0"/>
          </a:p>
          <a:p>
            <a:r>
              <a:rPr lang="en-US" sz="2000" dirty="0" smtClean="0"/>
              <a:t>Take a scissor and cut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 into trees starting from </a:t>
            </a:r>
            <a:r>
              <a:rPr lang="en-US" sz="2000" b="1" dirty="0" smtClean="0"/>
              <a:t>x</a:t>
            </a:r>
          </a:p>
          <a:p>
            <a:r>
              <a:rPr lang="en-US" sz="2000" dirty="0" smtClean="0"/>
              <a:t>Make use of </a:t>
            </a:r>
            <a:r>
              <a:rPr lang="en-US" sz="2000" b="1" dirty="0" err="1" smtClean="0"/>
              <a:t>SpecialUnion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06382" y="2036955"/>
            <a:ext cx="780585" cy="3220845"/>
            <a:chOff x="4606382" y="2036955"/>
            <a:chExt cx="780585" cy="3220845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257800" y="5105400"/>
              <a:ext cx="128239" cy="152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96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Find-rank(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Return the </a:t>
            </a:r>
            <a:r>
              <a:rPr lang="en-US" sz="2400" b="1" dirty="0" smtClean="0">
                <a:solidFill>
                  <a:schemeClr val="tx1"/>
                </a:solidFill>
              </a:rPr>
              <a:t>count </a:t>
            </a:r>
            <a:r>
              <a:rPr lang="en-US" sz="2400" dirty="0" smtClean="0">
                <a:solidFill>
                  <a:schemeClr val="tx1"/>
                </a:solidFill>
              </a:rPr>
              <a:t>of no. of elements in </a:t>
            </a:r>
            <a:r>
              <a:rPr lang="en-US" sz="2400" b="1" dirty="0" smtClean="0">
                <a:solidFill>
                  <a:srgbClr val="0070C0"/>
                </a:solidFill>
              </a:rPr>
              <a:t>T </a:t>
            </a:r>
            <a:r>
              <a:rPr lang="en-US" sz="2400" b="1" dirty="0" smtClean="0">
                <a:solidFill>
                  <a:schemeClr val="tx1"/>
                </a:solidFill>
              </a:rPr>
              <a:t>smaller than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trivial </a:t>
            </a:r>
            <a:r>
              <a:rPr lang="en-US" sz="3600" b="1" dirty="0" smtClean="0"/>
              <a:t>algorithm for </a:t>
            </a:r>
            <a:r>
              <a:rPr lang="en-US" sz="3200" b="1" dirty="0">
                <a:solidFill>
                  <a:srgbClr val="002060"/>
                </a:solidFill>
              </a:rPr>
              <a:t>Find-rank(</a:t>
            </a:r>
            <a:r>
              <a:rPr lang="en-US" sz="3200" b="1" dirty="0" err="1">
                <a:solidFill>
                  <a:srgbClr val="0070C0"/>
                </a:solidFill>
              </a:rPr>
              <a:t>T,x</a:t>
            </a:r>
            <a:r>
              <a:rPr lang="en-US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Repeatedly</a:t>
            </a:r>
            <a:r>
              <a:rPr lang="en-US" sz="2000" dirty="0" smtClean="0"/>
              <a:t> find predecessors of </a:t>
            </a:r>
            <a:r>
              <a:rPr lang="en-US" sz="2000" b="1" dirty="0" smtClean="0"/>
              <a:t>x</a:t>
            </a:r>
          </a:p>
          <a:p>
            <a:pPr marL="0" indent="0">
              <a:buNone/>
            </a:pPr>
            <a:r>
              <a:rPr lang="en-US" sz="2000" dirty="0" smtClean="0"/>
              <a:t>Time complexity: </a:t>
            </a:r>
            <a:r>
              <a:rPr lang="en-US" sz="2000" b="1" dirty="0" smtClean="0">
                <a:solidFill>
                  <a:srgbClr val="C00000"/>
                </a:solidFill>
              </a:rPr>
              <a:t>O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 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    (</a:t>
            </a:r>
            <a:r>
              <a:rPr lang="en-US" sz="2000" dirty="0" smtClean="0"/>
              <a:t>where 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 is rank of  </a:t>
            </a:r>
            <a:r>
              <a:rPr lang="en-US" sz="2000" b="1" dirty="0" smtClean="0"/>
              <a:t>x</a:t>
            </a:r>
            <a:r>
              <a:rPr lang="en-US" sz="2000" dirty="0" smtClean="0"/>
              <a:t> in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Down Ribbon 146"/>
          <p:cNvSpPr/>
          <p:nvPr/>
        </p:nvSpPr>
        <p:spPr>
          <a:xfrm>
            <a:off x="4511748" y="5334000"/>
            <a:ext cx="3794052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(log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time is possible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Wait for one more month!!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3600" b="1" dirty="0" smtClean="0"/>
                  <a:t>(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largest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 smtClean="0">
                    <a:solidFill>
                      <a:schemeClr val="tx1"/>
                    </a:solidFill>
                  </a:rPr>
                  <a:t>smaller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1" y="1600200"/>
            <a:ext cx="7010399" cy="3810000"/>
            <a:chOff x="990601" y="1600200"/>
            <a:chExt cx="7010399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  T</a:t>
                  </a:r>
                  <a:endParaRPr lang="en-US" b="1" dirty="0"/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28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95800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67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49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</a:t>
                  </a:r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3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54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sp>
        <p:nvSpPr>
          <p:cNvPr id="3" name="Down Ribbon 2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28 ?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209800" y="3352802"/>
            <a:ext cx="685800" cy="1206930"/>
            <a:chOff x="3478412" y="4270420"/>
            <a:chExt cx="502578" cy="1063580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478412" y="4270420"/>
              <a:ext cx="502578" cy="440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Down Ribbon 206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44 ?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85598" y="2471411"/>
            <a:ext cx="1698404" cy="2088321"/>
            <a:chOff x="4585598" y="2471411"/>
            <a:chExt cx="1698404" cy="2088321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85598" y="2471411"/>
              <a:ext cx="1698404" cy="674386"/>
              <a:chOff x="4046796" y="4288693"/>
              <a:chExt cx="1244649" cy="594287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4046796" y="4288693"/>
                <a:ext cx="175249" cy="10521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22044" y="4393903"/>
                <a:ext cx="1069401" cy="48907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 flipV="1">
              <a:off x="5486400" y="3145005"/>
              <a:ext cx="797600" cy="5125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061509" y="3657600"/>
              <a:ext cx="443185" cy="902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6607815" y="4682198"/>
            <a:ext cx="2435112" cy="1205017"/>
          </a:xfrm>
          <a:prstGeom prst="cloudCallout">
            <a:avLst>
              <a:gd name="adj1" fmla="val 42118"/>
              <a:gd name="adj2" fmla="val 74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you figure out the algorithm for </a:t>
            </a:r>
            <a:r>
              <a:rPr lang="en-US" sz="1400" b="1" dirty="0" smtClean="0">
                <a:solidFill>
                  <a:srgbClr val="7030A0"/>
                </a:solidFill>
              </a:rPr>
              <a:t>Predecessor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rgbClr val="006C31"/>
                </a:solidFill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</a:rPr>
              <a:t>,</a:t>
            </a:r>
            <a:r>
              <a:rPr lang="en-US" sz="1400" b="1" i="1" dirty="0" err="1" smtClean="0">
                <a:solidFill>
                  <a:srgbClr val="0070C0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) ?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824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19600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72" name="Down Ribbon 271"/>
          <p:cNvSpPr/>
          <p:nvPr/>
        </p:nvSpPr>
        <p:spPr>
          <a:xfrm>
            <a:off x="6324600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25 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 flipH="1" flipV="1">
            <a:off x="1953760" y="4071611"/>
            <a:ext cx="260613" cy="5765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7" grpId="0" animBg="1"/>
      <p:bldP spid="207" grpId="1" animBg="1"/>
      <p:bldP spid="28" grpId="0" animBg="1"/>
      <p:bldP spid="272" grpId="0" animBg="1"/>
      <p:bldP spid="27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32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13" t="-8197" r="-60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90390" y="3931404"/>
            <a:ext cx="1891104" cy="1478796"/>
            <a:chOff x="1166284" y="3398004"/>
            <a:chExt cx="1891104" cy="1478796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66284" y="3398004"/>
              <a:ext cx="1738418" cy="1478796"/>
              <a:chOff x="1295400" y="3398004"/>
              <a:chExt cx="1738418" cy="14787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74214" y="3398004"/>
                <a:ext cx="1438020" cy="755543"/>
                <a:chOff x="1622206" y="2407404"/>
                <a:chExt cx="1438020" cy="75554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622206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2954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74409" y="4475138"/>
            <a:ext cx="1215981" cy="955726"/>
            <a:chOff x="1774409" y="4475138"/>
            <a:chExt cx="1215981" cy="955726"/>
          </a:xfrm>
        </p:grpSpPr>
        <p:sp>
          <p:nvSpPr>
            <p:cNvPr id="22" name="TextBox 21"/>
            <p:cNvSpPr txBox="1"/>
            <p:nvPr/>
          </p:nvSpPr>
          <p:spPr>
            <a:xfrm>
              <a:off x="1774409" y="472440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non-</a:t>
              </a:r>
              <a:r>
                <a:rPr lang="en-US" b="1" dirty="0" smtClean="0"/>
                <a:t>NULL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flipH="1">
              <a:off x="2743200" y="4475138"/>
              <a:ext cx="247190" cy="955726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78412" y="4203270"/>
            <a:ext cx="502578" cy="1130730"/>
            <a:chOff x="3478412" y="4203270"/>
            <a:chExt cx="502578" cy="113073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478412" y="4203270"/>
              <a:ext cx="502578" cy="4836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03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right child </a:t>
                </a:r>
                <a:r>
                  <a:rPr lang="en-US" sz="2000" dirty="0" smtClean="0"/>
                  <a:t>of its </a:t>
                </a:r>
                <a:r>
                  <a:rPr lang="en-US" sz="2000" b="1" dirty="0" smtClean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25" name="Straight Arrow Connector 24"/>
          <p:cNvCxnSpPr/>
          <p:nvPr/>
        </p:nvCxnSpPr>
        <p:spPr>
          <a:xfrm flipH="1" flipV="1">
            <a:off x="3729701" y="3200400"/>
            <a:ext cx="444345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/>
          <p:nvPr/>
        </p:nvCxnSpPr>
        <p:spPr>
          <a:xfrm>
            <a:off x="3529222" y="3342467"/>
            <a:ext cx="433178" cy="467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2721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parent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197" r="-797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3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left child </a:t>
                </a:r>
                <a:r>
                  <a:rPr lang="en-US" sz="2000" dirty="0" smtClean="0"/>
                  <a:t>of its </a:t>
                </a:r>
                <a:r>
                  <a:rPr lang="en-US" sz="2000" b="1" dirty="0" smtClean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>
            <a:stCxn id="39" idx="3"/>
          </p:cNvCxnSpPr>
          <p:nvPr/>
        </p:nvCxnSpPr>
        <p:spPr>
          <a:xfrm flipH="1">
            <a:off x="4174046" y="3381191"/>
            <a:ext cx="515028" cy="4288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6437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95172" y="2667000"/>
            <a:ext cx="824236" cy="581209"/>
            <a:chOff x="4895172" y="2667000"/>
            <a:chExt cx="824236" cy="581209"/>
          </a:xfrm>
        </p:grpSpPr>
        <p:sp>
          <p:nvSpPr>
            <p:cNvPr id="28" name="Oval 27"/>
            <p:cNvSpPr/>
            <p:nvPr/>
          </p:nvSpPr>
          <p:spPr>
            <a:xfrm>
              <a:off x="5410200" y="26670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95172" y="2819400"/>
              <a:ext cx="515028" cy="428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4126" y="2074190"/>
            <a:ext cx="807282" cy="623829"/>
            <a:chOff x="5674126" y="2074190"/>
            <a:chExt cx="807282" cy="623829"/>
          </a:xfrm>
        </p:grpSpPr>
        <p:cxnSp>
          <p:nvCxnSpPr>
            <p:cNvPr id="15" name="Straight Connector 14"/>
            <p:cNvCxnSpPr>
              <a:stCxn id="28" idx="7"/>
            </p:cNvCxnSpPr>
            <p:nvPr/>
          </p:nvCxnSpPr>
          <p:spPr>
            <a:xfrm flipV="1">
              <a:off x="5674126" y="2209800"/>
              <a:ext cx="574274" cy="48821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172200" y="20741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2927" y="1676400"/>
            <a:ext cx="2128884" cy="2048107"/>
            <a:chOff x="3902927" y="1676400"/>
            <a:chExt cx="2128884" cy="2048107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5674126" y="1676400"/>
              <a:ext cx="357685" cy="3977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902927" y="2074190"/>
              <a:ext cx="2128884" cy="1650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62600" y="1371600"/>
            <a:ext cx="685800" cy="696133"/>
            <a:chOff x="5562600" y="1371600"/>
            <a:chExt cx="685800" cy="696133"/>
          </a:xfrm>
        </p:grpSpPr>
        <p:grpSp>
          <p:nvGrpSpPr>
            <p:cNvPr id="22" name="Group 21"/>
            <p:cNvGrpSpPr/>
            <p:nvPr/>
          </p:nvGrpSpPr>
          <p:grpSpPr>
            <a:xfrm>
              <a:off x="5562600" y="1464590"/>
              <a:ext cx="685800" cy="603143"/>
              <a:chOff x="5562600" y="1464590"/>
              <a:chExt cx="685800" cy="603143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5815222" y="1600200"/>
                <a:ext cx="433178" cy="467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562600" y="14645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)  then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right 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))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{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</a:t>
                </a: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parent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333" r="-79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680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10856</TotalTime>
  <Words>993</Words>
  <Application>Microsoft Office PowerPoint</Application>
  <PresentationFormat>On-screen Show (4:3)</PresentationFormat>
  <Paragraphs>399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Semester I – 2014-15</vt:lpstr>
      <vt:lpstr>Red Black tree  (Height Balanced BST)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Successor(T,x)</vt:lpstr>
      <vt:lpstr>Red Black tree  (Height Balanced BST)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Find-rank(T,x)</vt:lpstr>
      <vt:lpstr>A trivial algorithm for Find-rank(T,x)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1097</cp:revision>
  <dcterms:created xsi:type="dcterms:W3CDTF">2011-12-03T04:13:03Z</dcterms:created>
  <dcterms:modified xsi:type="dcterms:W3CDTF">2014-09-10T13:13:55Z</dcterms:modified>
</cp:coreProperties>
</file>