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18" r:id="rId2"/>
    <p:sldId id="432" r:id="rId3"/>
    <p:sldId id="433" r:id="rId4"/>
    <p:sldId id="434" r:id="rId5"/>
    <p:sldId id="435" r:id="rId6"/>
    <p:sldId id="436" r:id="rId7"/>
    <p:sldId id="437" r:id="rId8"/>
    <p:sldId id="419" r:id="rId9"/>
    <p:sldId id="409" r:id="rId10"/>
    <p:sldId id="411" r:id="rId11"/>
    <p:sldId id="412" r:id="rId12"/>
    <p:sldId id="430" r:id="rId13"/>
    <p:sldId id="424" r:id="rId14"/>
    <p:sldId id="425" r:id="rId15"/>
    <p:sldId id="422" r:id="rId16"/>
    <p:sldId id="426" r:id="rId17"/>
    <p:sldId id="423" r:id="rId18"/>
    <p:sldId id="427" r:id="rId19"/>
    <p:sldId id="416" r:id="rId20"/>
    <p:sldId id="429" r:id="rId21"/>
    <p:sldId id="414" r:id="rId22"/>
    <p:sldId id="415" r:id="rId23"/>
    <p:sldId id="431" r:id="rId24"/>
    <p:sldId id="43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2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1430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2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Model of computation 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Efficient algorithm for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mod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algn="l"/>
                <a:endParaRPr lang="en-US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Iterative Algorithm for</a:t>
                </a:r>
                <a:r>
                  <a:rPr lang="en-US" sz="4000" dirty="0" smtClean="0"/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US" sz="4000" b="1" dirty="0" smtClean="0"/>
                  <a:t>mod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{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{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 </a:t>
                </a:r>
                <a:r>
                  <a:rPr lang="en-US" sz="2000" dirty="0" smtClean="0">
                    <a:sym typeface="Wingdings" pitchFamily="2" charset="2"/>
                  </a:rPr>
                  <a:t>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2000" b="1" dirty="0" smtClean="0">
                    <a:sym typeface="Wingdings" pitchFamily="2" charset="2"/>
                  </a:rPr>
                  <a:t>Let us calculate the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number of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instructions </a:t>
                </a:r>
                <a:r>
                  <a:rPr lang="en-US" sz="2000" b="1" dirty="0" smtClean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852" t="-1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82051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instructions</a:t>
              </a:r>
              <a:endParaRPr lang="en-US" dirty="0"/>
            </a:p>
          </p:txBody>
        </p:sp>
      </p:grpSp>
      <p:sp>
        <p:nvSpPr>
          <p:cNvPr id="10" name="Left Arrow 9"/>
          <p:cNvSpPr/>
          <p:nvPr/>
        </p:nvSpPr>
        <p:spPr>
          <a:xfrm>
            <a:off x="4355592" y="32115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n-2 iterations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1844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 instructions per iteration</a:t>
              </a:r>
              <a:endParaRPr lang="en-US" dirty="0"/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final instruction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Horizontal Scroll 14"/>
              <p:cNvSpPr/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Total number of instructions=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4+3(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-2)+1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Horizontal Scrol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6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Recursive algorithm for </a:t>
            </a:r>
            <a:r>
              <a:rPr lang="en-US" sz="4000" b="1" dirty="0" smtClean="0">
                <a:solidFill>
                  <a:srgbClr val="7030A0"/>
                </a:solidFill>
              </a:rPr>
              <a:t>F(</a:t>
            </a:r>
            <a:r>
              <a:rPr lang="en-US" sz="4000" b="1" dirty="0" smtClean="0">
                <a:solidFill>
                  <a:srgbClr val="0070C0"/>
                </a:solidFill>
              </a:rPr>
              <a:t>n</a:t>
            </a:r>
            <a:r>
              <a:rPr lang="en-US" sz="4000" b="1" dirty="0" smtClean="0">
                <a:solidFill>
                  <a:srgbClr val="7030A0"/>
                </a:solidFill>
              </a:rPr>
              <a:t>) </a:t>
            </a:r>
            <a:r>
              <a:rPr lang="en-US" sz="4000" b="1" dirty="0" smtClean="0"/>
              <a:t>mod </a:t>
            </a:r>
            <a:r>
              <a:rPr lang="en-US" sz="4000" b="1" dirty="0" smtClean="0">
                <a:solidFill>
                  <a:srgbClr val="0070C0"/>
                </a:solidFill>
              </a:rPr>
              <a:t>m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RFib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dirty="0" smtClean="0"/>
                  <a:t>{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else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else return((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) </a:t>
                </a:r>
                <a:r>
                  <a:rPr lang="en-US" sz="2000" dirty="0" smtClean="0"/>
                  <a:t>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denote </a:t>
                </a:r>
                <a:r>
                  <a:rPr lang="en-US" sz="2000" b="1" dirty="0">
                    <a:sym typeface="Wingdings" pitchFamily="2" charset="2"/>
                  </a:rPr>
                  <a:t>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number of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instructions </a:t>
                </a:r>
                <a:r>
                  <a:rPr lang="en-US" sz="2000" b="1" dirty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 smtClean="0">
                    <a:sym typeface="Wingdings" pitchFamily="2" charset="2"/>
                  </a:rPr>
                  <a:t>) =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;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) =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b="1" dirty="0" smtClean="0">
                    <a:sym typeface="Wingdings" pitchFamily="2" charset="2"/>
                  </a:rPr>
                  <a:t>; </a:t>
                </a:r>
              </a:p>
              <a:p>
                <a:r>
                  <a:rPr lang="en-US" sz="2000" dirty="0" smtClean="0">
                    <a:sym typeface="Wingdings" pitchFamily="2" charset="2"/>
                  </a:rPr>
                  <a:t>For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)+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+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</a:p>
              <a:p>
                <a:endParaRPr lang="en-US" sz="2000" b="1" dirty="0" smtClean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u="sng" dirty="0" smtClean="0"/>
                  <a:t>Observation 1: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)&gt;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It follows from </a:t>
                </a:r>
                <a:r>
                  <a:rPr lang="en-US" sz="2000" b="1" dirty="0"/>
                  <a:t>Observation 1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Exercise 1 </a:t>
                </a:r>
                <a:r>
                  <a:rPr lang="en-US" sz="2000" dirty="0" smtClean="0"/>
                  <a:t>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−2)/2</m:t>
                        </m:r>
                      </m:sup>
                    </m:sSup>
                  </m:oMath>
                </a14:m>
                <a:r>
                  <a:rPr lang="en-US" sz="2000" b="1" dirty="0" smtClean="0"/>
                  <a:t>!!!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852" t="-1575" b="-1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Algorithms for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# instructions by </a:t>
                </a:r>
                <a:r>
                  <a:rPr lang="en-US" sz="2400" b="1" dirty="0" smtClean="0"/>
                  <a:t>Recursive</a:t>
                </a:r>
                <a:r>
                  <a:rPr lang="en-US" sz="2400" dirty="0" smtClean="0"/>
                  <a:t> algorithm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RFib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):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/>
                  <a:t>(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exponential</a:t>
                </a:r>
                <a:r>
                  <a:rPr lang="en-US" sz="24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)</a:t>
                </a:r>
                <a:endParaRPr lang="en-US" sz="2400" dirty="0" smtClean="0"/>
              </a:p>
              <a:p>
                <a:r>
                  <a:rPr lang="en-US" sz="2400" dirty="0" smtClean="0"/>
                  <a:t># </a:t>
                </a:r>
                <a:r>
                  <a:rPr lang="en-US" sz="2400" dirty="0"/>
                  <a:t>instructions by </a:t>
                </a:r>
                <a:r>
                  <a:rPr lang="en-US" sz="2400" b="1" dirty="0" smtClean="0"/>
                  <a:t>Iterative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algorithm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IFib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/>
                  <a:t>(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linear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)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 smtClean="0"/>
                  <a:t>: Can we compute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mod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quickly ?              </a:t>
                </a:r>
                <a:endParaRPr lang="en-US" sz="24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3"/>
                <a:stretch>
                  <a:fillRect l="-109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4114800"/>
            <a:ext cx="6257290" cy="990600"/>
            <a:chOff x="1676400" y="3505200"/>
            <a:chExt cx="6257290" cy="990600"/>
          </a:xfrm>
        </p:grpSpPr>
        <p:sp>
          <p:nvSpPr>
            <p:cNvPr id="5" name="Smiley Face 4"/>
            <p:cNvSpPr/>
            <p:nvPr/>
          </p:nvSpPr>
          <p:spPr>
            <a:xfrm>
              <a:off x="4343400" y="3505200"/>
              <a:ext cx="609600" cy="5334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76400" y="4126468"/>
                  <a:ext cx="6257290" cy="36933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None of them </a:t>
                  </a:r>
                  <a:r>
                    <a:rPr lang="en-US" dirty="0" smtClean="0"/>
                    <a:t>works for entire range of 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long </a:t>
                  </a:r>
                  <a:r>
                    <a:rPr lang="en-US" b="1" dirty="0" err="1" smtClean="0">
                      <a:solidFill>
                        <a:srgbClr val="C00000"/>
                      </a:solidFill>
                    </a:rPr>
                    <a:t>long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 err="1" smtClean="0">
                      <a:solidFill>
                        <a:srgbClr val="C00000"/>
                      </a:solidFill>
                    </a:rPr>
                    <a:t>int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dirty="0" smtClean="0"/>
                    <a:t>and </a:t>
                  </a:r>
                  <a:r>
                    <a:rPr lang="en-US" b="1" dirty="0" err="1" smtClean="0">
                      <a:solidFill>
                        <a:srgbClr val="C00000"/>
                      </a:solidFill>
                    </a:rPr>
                    <a:t>int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4126468"/>
                  <a:ext cx="62572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80" t="-8197" r="-68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85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>
              <a:xfrm>
                <a:off x="228600" y="2130425"/>
                <a:ext cx="8763000" cy="1470025"/>
              </a:xfrm>
            </p:spPr>
            <p:txBody>
              <a:bodyPr/>
              <a:lstStyle/>
              <a:p>
                <a:r>
                  <a:rPr lang="en-US" sz="4000" b="1" dirty="0" smtClean="0"/>
                  <a:t>How to compute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</a:t>
                </a:r>
                <a:r>
                  <a:rPr lang="en-US" sz="4000" b="1" dirty="0" smtClean="0"/>
                  <a:t>mod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4000" b="1" dirty="0" smtClean="0"/>
                  <a:t>quickly ?</a:t>
                </a:r>
                <a:endParaRPr lang="en-US" sz="40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28600" y="2130425"/>
                <a:ext cx="8763000" cy="14700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962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… need some better insight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warm-up 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How good are your programming skills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4000" dirty="0" smtClean="0">
                    <a:solidFill>
                      <a:srgbClr val="0070C0"/>
                    </a:solidFill>
                  </a:rPr>
                  <a:t/>
                </a:r>
                <a:br>
                  <a:rPr lang="en-IN" sz="4000" dirty="0" smtClean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Problem</a:t>
                </a:r>
                <a:r>
                  <a:rPr lang="en-US" sz="2400" dirty="0" smtClean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) return 1;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else {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</a:t>
                </a:r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×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}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1111" t="-979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53651" y="3048000"/>
            <a:ext cx="1825509" cy="2133600"/>
            <a:chOff x="4357340" y="2144752"/>
            <a:chExt cx="1991986" cy="1066800"/>
          </a:xfrm>
        </p:grpSpPr>
        <p:sp>
          <p:nvSpPr>
            <p:cNvPr id="8" name="Right Brace 7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399" y="2514600"/>
              <a:ext cx="162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instructions</a:t>
              </a:r>
            </a:p>
            <a:p>
              <a:r>
                <a:rPr lang="en-US" dirty="0"/>
                <a:t>e</a:t>
              </a:r>
              <a:r>
                <a:rPr lang="en-US" dirty="0" smtClean="0"/>
                <a:t>xcluding  the</a:t>
              </a:r>
            </a:p>
            <a:p>
              <a:r>
                <a:rPr lang="en-US" b="1" dirty="0" smtClean="0"/>
                <a:t>Recursive</a:t>
              </a:r>
              <a:r>
                <a:rPr lang="en-US" dirty="0" smtClean="0"/>
                <a:t> call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96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4000" dirty="0" smtClean="0">
                    <a:solidFill>
                      <a:srgbClr val="0070C0"/>
                    </a:solidFill>
                  </a:rPr>
                  <a:t/>
                </a:r>
                <a:br>
                  <a:rPr lang="en-IN" sz="4000" dirty="0" smtClean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Problem</a:t>
                </a:r>
                <a:r>
                  <a:rPr lang="en-US" sz="2400" dirty="0" smtClean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                      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1111" t="-902" r="-1333" b="-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>
            <a:off x="1281684" y="2895600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281684" y="37779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281684" y="46923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/>
          <p:cNvGrpSpPr/>
          <p:nvPr/>
        </p:nvGrpSpPr>
        <p:grpSpPr>
          <a:xfrm>
            <a:off x="1295400" y="5273802"/>
            <a:ext cx="152400" cy="593598"/>
            <a:chOff x="1295400" y="5273802"/>
            <a:chExt cx="152400" cy="593598"/>
          </a:xfrm>
        </p:grpSpPr>
        <p:sp>
          <p:nvSpPr>
            <p:cNvPr id="12" name="Oval 11"/>
            <p:cNvSpPr/>
            <p:nvPr/>
          </p:nvSpPr>
          <p:spPr>
            <a:xfrm>
              <a:off x="1295400" y="52738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55024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57310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3581400" y="3581400"/>
                <a:ext cx="5486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   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581400"/>
                <a:ext cx="5486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r="-1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12570" y="3821668"/>
                <a:ext cx="50283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70" y="3821668"/>
                <a:ext cx="5028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1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4000" dirty="0" smtClean="0">
                    <a:solidFill>
                      <a:srgbClr val="0070C0"/>
                    </a:solidFill>
                  </a:rPr>
                  <a:t/>
                </a:r>
                <a:br>
                  <a:rPr lang="en-IN" sz="4000" dirty="0" smtClean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Problem</a:t>
                </a:r>
                <a:r>
                  <a:rPr lang="en-US" sz="2400" dirty="0" smtClean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) return 1;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400" dirty="0" smtClean="0"/>
                  <a:t>else {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</a:t>
                </a:r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×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2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×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}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3"/>
                <a:stretch>
                  <a:fillRect l="-1111" t="-914" r="-1333" b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blipFill rotWithShape="1"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blipFill rotWithShape="1">
                <a:blip r:embed="rId5"/>
                <a:stretch>
                  <a:fillRect t="-7692" r="-6667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blipFill rotWithShape="1">
                <a:blip r:embed="rId6"/>
                <a:stretch>
                  <a:fillRect t="-7692" r="-5085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391400" y="3505200"/>
            <a:ext cx="1825509" cy="2133600"/>
            <a:chOff x="4357340" y="2144752"/>
            <a:chExt cx="1991986" cy="1066800"/>
          </a:xfrm>
        </p:grpSpPr>
        <p:sp>
          <p:nvSpPr>
            <p:cNvPr id="9" name="Right Brace 8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399" y="2514600"/>
              <a:ext cx="162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instructions</a:t>
              </a:r>
            </a:p>
            <a:p>
              <a:r>
                <a:rPr lang="en-US" dirty="0"/>
                <a:t>e</a:t>
              </a:r>
              <a:r>
                <a:rPr lang="en-US" dirty="0" smtClean="0"/>
                <a:t>xcluding  the</a:t>
              </a:r>
            </a:p>
            <a:p>
              <a:r>
                <a:rPr lang="en-US" b="1" dirty="0" smtClean="0"/>
                <a:t>Recursive</a:t>
              </a:r>
              <a:r>
                <a:rPr lang="en-US" dirty="0" smtClean="0"/>
                <a:t> call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4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4000" dirty="0" smtClean="0">
                    <a:solidFill>
                      <a:srgbClr val="0070C0"/>
                    </a:solidFill>
                  </a:rPr>
                  <a:t/>
                </a:r>
                <a:br>
                  <a:rPr lang="en-IN" sz="4000" dirty="0" smtClean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Problem</a:t>
                </a:r>
                <a:r>
                  <a:rPr lang="en-US" sz="2400" dirty="0" smtClean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/4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      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2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</a:t>
                </a:r>
                <a:endParaRPr lang="en-IN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3"/>
                <a:stretch>
                  <a:fillRect l="-1111" t="-914" r="-1333" b="-13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blipFill rotWithShape="1"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blipFill rotWithShape="1">
                <a:blip r:embed="rId5"/>
                <a:stretch>
                  <a:fillRect t="-7692" r="-6667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blipFill rotWithShape="1">
                <a:blip r:embed="rId6"/>
                <a:stretch>
                  <a:fillRect t="-7692" r="-5085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1281684" y="3352800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1281684" y="42351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295400" y="5121402"/>
            <a:ext cx="152400" cy="593598"/>
            <a:chOff x="1295400" y="5273802"/>
            <a:chExt cx="152400" cy="593598"/>
          </a:xfrm>
        </p:grpSpPr>
        <p:sp>
          <p:nvSpPr>
            <p:cNvPr id="12" name="Oval 11"/>
            <p:cNvSpPr/>
            <p:nvPr/>
          </p:nvSpPr>
          <p:spPr>
            <a:xfrm>
              <a:off x="1295400" y="52738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55024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57310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3200400" y="4572000"/>
                <a:ext cx="5851128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         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72000"/>
                <a:ext cx="5851128" cy="914400"/>
              </a:xfrm>
              <a:prstGeom prst="roundRect">
                <a:avLst/>
              </a:prstGeom>
              <a:blipFill rotWithShape="1">
                <a:blip r:embed="rId7"/>
                <a:stretch>
                  <a:fillRect r="-57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31570" y="4876800"/>
                <a:ext cx="101995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5 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70" y="4876800"/>
                <a:ext cx="101995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1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Efficient </a:t>
                </a:r>
                <a:r>
                  <a:rPr lang="en-US" sz="4000" b="1" dirty="0"/>
                  <a:t>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</a:t>
                </a:r>
                <a:r>
                  <a:rPr lang="en-US" sz="4000" b="1" dirty="0"/>
                  <a:t>mod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4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l="-549" r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important Lesson from </a:t>
            </a:r>
            <a:r>
              <a:rPr lang="en-US" sz="3600" b="1" dirty="0" smtClean="0">
                <a:solidFill>
                  <a:srgbClr val="FF0000"/>
                </a:solidFill>
              </a:rPr>
              <a:t>Lecture 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Design </a:t>
            </a:r>
            <a:r>
              <a:rPr lang="en-US" sz="2400" dirty="0" smtClean="0"/>
              <a:t>of </a:t>
            </a:r>
            <a:r>
              <a:rPr lang="en-US" sz="2400" b="1" u="sng" dirty="0" smtClean="0"/>
              <a:t>efficient</a:t>
            </a:r>
            <a:r>
              <a:rPr lang="en-US" sz="2400" dirty="0" smtClean="0"/>
              <a:t> algorithm is very important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(One can learn this lesson in the real sense only after he/she does the corresponding implementation totally himself/herself. Otherwise it is just one of those bookish facts which one believes/remembers)</a:t>
            </a:r>
          </a:p>
          <a:p>
            <a:pPr marL="0" indent="0" algn="ctr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Efficient algorithm for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</a:t>
                </a:r>
                <a:r>
                  <a:rPr lang="en-US" sz="4000" b="1" dirty="0"/>
                  <a:t>mod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6C31"/>
                    </a:solidFill>
                  </a:rPr>
                  <a:t>Idea1 </a:t>
                </a:r>
                <a:r>
                  <a:rPr lang="en-US" sz="2400" b="1" dirty="0" smtClean="0"/>
                  <a:t>:  </a:t>
                </a:r>
                <a:r>
                  <a:rPr lang="en-US" sz="2400" dirty="0" smtClean="0"/>
                  <a:t>Can we express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for some constant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/>
                  <a:t> ?</a:t>
                </a:r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 smtClean="0"/>
                  <a:t>Unfortunately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no</a:t>
                </a:r>
                <a:r>
                  <a:rPr lang="en-US" sz="24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Idea 2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81200" y="1951672"/>
            <a:ext cx="4630110" cy="1506856"/>
            <a:chOff x="2819400" y="4390072"/>
            <a:chExt cx="4630110" cy="1506856"/>
          </a:xfrm>
        </p:grpSpPr>
        <p:grpSp>
          <p:nvGrpSpPr>
            <p:cNvPr id="4" name="Group 3"/>
            <p:cNvGrpSpPr/>
            <p:nvPr/>
          </p:nvGrpSpPr>
          <p:grpSpPr>
            <a:xfrm>
              <a:off x="6477000" y="4390072"/>
              <a:ext cx="972510" cy="1477328"/>
              <a:chOff x="5562600" y="4390072"/>
              <a:chExt cx="972510" cy="1477328"/>
            </a:xfrm>
          </p:grpSpPr>
          <p:sp>
            <p:nvSpPr>
              <p:cNvPr id="11" name="Double Bracket 10"/>
              <p:cNvSpPr/>
              <p:nvPr/>
            </p:nvSpPr>
            <p:spPr>
              <a:xfrm>
                <a:off x="5562600" y="4419600"/>
                <a:ext cx="914400" cy="1371600"/>
              </a:xfrm>
              <a:prstGeom prst="bracket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562600" y="4390072"/>
                    <a:ext cx="972510" cy="14773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7030A0"/>
                        </a:solidFill>
                      </a:rPr>
                      <a:t>F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en-US" dirty="0" smtClean="0"/>
                  </a:p>
                  <a:p>
                    <a:endParaRPr lang="en-US" dirty="0" smtClean="0"/>
                  </a:p>
                  <a:p>
                    <a:endParaRPr lang="en-US" dirty="0" smtClean="0"/>
                  </a:p>
                  <a:p>
                    <a:endParaRPr lang="en-US" dirty="0"/>
                  </a:p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F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2600" y="4390072"/>
                    <a:ext cx="972510" cy="147732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5000" t="-2058" r="-10000" b="-535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/>
            <p:cNvGrpSpPr/>
            <p:nvPr/>
          </p:nvGrpSpPr>
          <p:grpSpPr>
            <a:xfrm>
              <a:off x="2819400" y="4419600"/>
              <a:ext cx="972510" cy="1477328"/>
              <a:chOff x="2819400" y="4419600"/>
              <a:chExt cx="972510" cy="1477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819400" y="4419600"/>
                    <a:ext cx="972510" cy="14773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7030A0"/>
                        </a:solidFill>
                      </a:rPr>
                      <a:t>   F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  <a:p>
                    <a:endParaRPr lang="en-US" dirty="0" smtClean="0"/>
                  </a:p>
                  <a:p>
                    <a:endParaRPr lang="en-US" dirty="0" smtClean="0"/>
                  </a:p>
                  <a:p>
                    <a:endParaRPr lang="en-US" dirty="0" smtClean="0"/>
                  </a:p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F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400" y="4419600"/>
                    <a:ext cx="972510" cy="147732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5000" t="-2066" r="-10000" b="-578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Double Bracket 9"/>
              <p:cNvSpPr/>
              <p:nvPr/>
            </p:nvSpPr>
            <p:spPr>
              <a:xfrm>
                <a:off x="2819400" y="4495800"/>
                <a:ext cx="914400" cy="1371600"/>
              </a:xfrm>
              <a:prstGeom prst="bracket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Equal 5"/>
            <p:cNvSpPr/>
            <p:nvPr/>
          </p:nvSpPr>
          <p:spPr>
            <a:xfrm>
              <a:off x="3810000" y="4648200"/>
              <a:ext cx="457200" cy="914400"/>
            </a:xfrm>
            <a:prstGeom prst="mathEqual">
              <a:avLst>
                <a:gd name="adj1" fmla="val 7666"/>
                <a:gd name="adj2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uble Bracket 6"/>
            <p:cNvSpPr/>
            <p:nvPr/>
          </p:nvSpPr>
          <p:spPr>
            <a:xfrm>
              <a:off x="4495800" y="4419600"/>
              <a:ext cx="1447800" cy="1401128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5943600" y="4800600"/>
              <a:ext cx="533400" cy="457200"/>
            </a:xfrm>
            <a:prstGeom prst="mathMultiply">
              <a:avLst>
                <a:gd name="adj1" fmla="val 6447"/>
              </a:avLst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33800" y="2057400"/>
            <a:ext cx="1252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000" b="1" dirty="0" smtClean="0">
                <a:solidFill>
                  <a:srgbClr val="7030A0"/>
                </a:solidFill>
              </a:rPr>
              <a:t>         1</a:t>
            </a:r>
          </a:p>
          <a:p>
            <a:pPr marL="342900" indent="-342900">
              <a:buAutoNum type="arabicPlain"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lain"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1              0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981200" y="4507468"/>
            <a:ext cx="4572000" cy="1664732"/>
            <a:chOff x="1981200" y="4507468"/>
            <a:chExt cx="4572000" cy="1664732"/>
          </a:xfrm>
        </p:grpSpPr>
        <p:grpSp>
          <p:nvGrpSpPr>
            <p:cNvPr id="26" name="Group 25"/>
            <p:cNvGrpSpPr/>
            <p:nvPr/>
          </p:nvGrpSpPr>
          <p:grpSpPr>
            <a:xfrm>
              <a:off x="1981200" y="4618672"/>
              <a:ext cx="4572000" cy="1553528"/>
              <a:chOff x="2057400" y="4085272"/>
              <a:chExt cx="4572000" cy="155352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853134" y="4239161"/>
                <a:ext cx="125226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lain"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1</a:t>
                </a:r>
              </a:p>
              <a:p>
                <a:pPr marL="342900" indent="-342900">
                  <a:buAutoNum type="arabicPlain"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342900" indent="-342900">
                  <a:buAutoNum type="arabicPlain"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1              0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057400" y="4085272"/>
                <a:ext cx="4572000" cy="1553528"/>
                <a:chOff x="2819400" y="4343400"/>
                <a:chExt cx="4572000" cy="155352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477000" y="4343400"/>
                  <a:ext cx="914400" cy="1477328"/>
                  <a:chOff x="5562600" y="4343400"/>
                  <a:chExt cx="914400" cy="1477328"/>
                </a:xfrm>
              </p:grpSpPr>
              <p:sp>
                <p:nvSpPr>
                  <p:cNvPr id="22" name="Double Bracket 21"/>
                  <p:cNvSpPr/>
                  <p:nvPr/>
                </p:nvSpPr>
                <p:spPr>
                  <a:xfrm>
                    <a:off x="5562600" y="4419600"/>
                    <a:ext cx="914400" cy="1371600"/>
                  </a:xfrm>
                  <a:prstGeom prst="bracketPair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659892" y="4343400"/>
                    <a:ext cx="566181" cy="14773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    1</a:t>
                    </a:r>
                  </a:p>
                  <a:p>
                    <a:endParaRPr lang="en-US" dirty="0" smtClean="0"/>
                  </a:p>
                  <a:p>
                    <a:endParaRPr lang="en-US" dirty="0" smtClean="0"/>
                  </a:p>
                  <a:p>
                    <a:endParaRPr lang="en-US" dirty="0"/>
                  </a:p>
                  <a:p>
                    <a:r>
                      <a:rPr lang="en-US" dirty="0" smtClean="0"/>
                      <a:t>     0</a:t>
                    </a:r>
                    <a:endParaRPr lang="en-US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819400" y="4419600"/>
                  <a:ext cx="990600" cy="1477328"/>
                  <a:chOff x="2819400" y="4419600"/>
                  <a:chExt cx="990600" cy="147732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2819400" y="4419600"/>
                        <a:ext cx="990600" cy="14773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dirty="0" smtClean="0">
                            <a:solidFill>
                              <a:srgbClr val="7030A0"/>
                            </a:solidFill>
                          </a:rPr>
                          <a:t>   F</a:t>
                        </a:r>
                        <a:r>
                          <a:rPr lang="en-US" dirty="0"/>
                          <a:t>(</a:t>
                        </a:r>
                        <a14:m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oMath>
                        </a14:m>
                        <a:r>
                          <a:rPr lang="en-US" dirty="0"/>
                          <a:t>)</a:t>
                        </a:r>
                      </a:p>
                      <a:p>
                        <a:endParaRPr lang="en-US" dirty="0" smtClean="0"/>
                      </a:p>
                      <a:p>
                        <a:endParaRPr lang="en-US" dirty="0" smtClean="0"/>
                      </a:p>
                      <a:p>
                        <a:endParaRPr lang="en-US" dirty="0" smtClean="0"/>
                      </a:p>
                      <a:p>
                        <a:r>
                          <a:rPr lang="en-US" b="1" dirty="0">
                            <a:solidFill>
                              <a:srgbClr val="7030A0"/>
                            </a:solidFill>
                          </a:rPr>
                          <a:t>F</a:t>
                        </a:r>
                        <a:r>
                          <a:rPr lang="en-US" dirty="0"/>
                          <a:t>(</a:t>
                        </a:r>
                        <a14:m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oMath>
                        </a14:m>
                        <a:r>
                          <a:rPr lang="en-US" dirty="0"/>
                          <a:t>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19400" y="4419600"/>
                        <a:ext cx="990600" cy="1477328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l="-4908" t="-2058" r="-7975" b="-53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" name="Double Bracket 20"/>
                  <p:cNvSpPr/>
                  <p:nvPr/>
                </p:nvSpPr>
                <p:spPr>
                  <a:xfrm>
                    <a:off x="2819400" y="4495800"/>
                    <a:ext cx="914400" cy="1371600"/>
                  </a:xfrm>
                  <a:prstGeom prst="bracketPair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Equal 16"/>
                <p:cNvSpPr/>
                <p:nvPr/>
              </p:nvSpPr>
              <p:spPr>
                <a:xfrm>
                  <a:off x="3810000" y="4648200"/>
                  <a:ext cx="457200" cy="914400"/>
                </a:xfrm>
                <a:prstGeom prst="mathEqual">
                  <a:avLst>
                    <a:gd name="adj1" fmla="val 7666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Double Bracket 17"/>
                <p:cNvSpPr/>
                <p:nvPr/>
              </p:nvSpPr>
              <p:spPr>
                <a:xfrm>
                  <a:off x="4495800" y="4419600"/>
                  <a:ext cx="1447800" cy="1401128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Multiply 18"/>
                <p:cNvSpPr/>
                <p:nvPr/>
              </p:nvSpPr>
              <p:spPr>
                <a:xfrm>
                  <a:off x="5943600" y="4800600"/>
                  <a:ext cx="533400" cy="457200"/>
                </a:xfrm>
                <a:prstGeom prst="mathMultiply">
                  <a:avLst>
                    <a:gd name="adj1" fmla="val 6447"/>
                  </a:avLst>
                </a:pr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953000" y="4507468"/>
                  <a:ext cx="778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507468"/>
                  <a:ext cx="7785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/>
          <p:cNvSpPr txBox="1"/>
          <p:nvPr/>
        </p:nvSpPr>
        <p:spPr>
          <a:xfrm>
            <a:off x="4038600" y="2057400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?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2438400" y="3530191"/>
            <a:ext cx="3962400" cy="1041809"/>
          </a:xfrm>
          <a:prstGeom prst="cloudCallout">
            <a:avLst>
              <a:gd name="adj1" fmla="val 66857"/>
              <a:gd name="adj2" fmla="val 69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Unfolding the </a:t>
            </a:r>
            <a:r>
              <a:rPr lang="en-US" dirty="0" smtClean="0">
                <a:solidFill>
                  <a:srgbClr val="C00000"/>
                </a:solidFill>
              </a:rPr>
              <a:t>RHS </a:t>
            </a:r>
            <a:r>
              <a:rPr lang="en-US" dirty="0" smtClean="0">
                <a:solidFill>
                  <a:srgbClr val="C00000"/>
                </a:solidFill>
              </a:rPr>
              <a:t>of this equation, we get 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6C31"/>
                    </a:solidFill>
                  </a:rPr>
                  <a:t>A clever </a:t>
                </a:r>
                <a:r>
                  <a:rPr lang="en-US" sz="3600" b="1" dirty="0" smtClean="0">
                    <a:solidFill>
                      <a:srgbClr val="006C31"/>
                    </a:solidFill>
                  </a:rPr>
                  <a:t>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/>
                  <a:t>mod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 smtClean="0">
                    <a:solidFill>
                      <a:srgbClr val="006C31"/>
                    </a:solidFill>
                  </a:rPr>
                  <a:t> </a:t>
                </a:r>
                <a:endParaRPr lang="en-US" sz="36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Clever-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-Fib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 smtClean="0">
                    <a:sym typeface="Wingdings" pitchFamily="2" charset="2"/>
                  </a:rPr>
                  <a:t>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 mod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   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400" dirty="0" smtClean="0"/>
                  <a:t>         </a:t>
                </a:r>
                <a:r>
                  <a:rPr lang="en-US" sz="2400" dirty="0" smtClean="0"/>
                  <a:t>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400" dirty="0" smtClean="0"/>
                  <a:t>[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];        </a:t>
                </a:r>
                <a:r>
                  <a:rPr lang="en-US" sz="1800" dirty="0" smtClean="0"/>
                  <a:t>//   the first element of vector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1800" dirty="0" smtClean="0"/>
                  <a:t> stores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mod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}</a:t>
                </a:r>
                <a:endParaRPr lang="en-US" sz="2400" i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How </a:t>
                </a:r>
                <a:r>
                  <a:rPr lang="en-US" sz="2000" dirty="0" smtClean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efficiently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 :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1429" t="-1078" b="-24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048000" y="5334000"/>
                <a:ext cx="4800600" cy="914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Inspiration from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34000"/>
                <a:ext cx="4800600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8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6C31"/>
                    </a:solidFill>
                  </a:rPr>
                  <a:t>A clever algorithm 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/>
                  <a:t>mod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6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be a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×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 matrix. 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is even</a:t>
                </a:r>
                <a:r>
                  <a:rPr lang="en-US" sz="2000" dirty="0" smtClean="0"/>
                  <a:t>,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i="1" dirty="0" smtClean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odd,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</m:oMath>
                </a14:m>
                <a:endParaRPr lang="en-US" sz="2400" i="1" dirty="0" smtClean="0"/>
              </a:p>
              <a:p>
                <a:endParaRPr lang="en-US" sz="2400" i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How many instructions are required to multiply two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×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 smtClean="0"/>
                  <a:t>matrices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12 </a:t>
                </a:r>
                <a:r>
                  <a:rPr lang="en-US" sz="2000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Number of instructions for computing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 :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 smtClean="0"/>
                  <a:t>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Number of instructions </a:t>
                </a:r>
                <a:r>
                  <a:rPr lang="en-US" sz="2000" dirty="0" smtClean="0"/>
                  <a:t>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6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  <a:blipFill rotWithShape="1">
                <a:blip r:embed="rId3"/>
                <a:stretch>
                  <a:fillRect l="-1429" t="-1010" b="-476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Which algorithm is better 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Find </a:t>
            </a:r>
            <a:r>
              <a:rPr lang="en-US" b="1" dirty="0" smtClean="0"/>
              <a:t>out yourself ?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Assignment 1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203061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 for  </a:t>
                          </a:r>
                          <a:r>
                            <a:rPr lang="en-US" sz="1800" b="1" dirty="0" smtClean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27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 smtClean="0"/>
                            <a:t> </a:t>
                          </a:r>
                          <a:r>
                            <a:rPr lang="en-US" sz="1800" dirty="0" smtClean="0"/>
                            <a:t>+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6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203061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34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Recall from  Lecture 1</a:t>
            </a:r>
            <a:r>
              <a:rPr lang="en-US" sz="3600" b="1" dirty="0" smtClean="0"/>
              <a:t>:</a:t>
            </a:r>
            <a:br>
              <a:rPr lang="en-US" sz="3600" b="1" dirty="0" smtClean="0"/>
            </a:br>
            <a:r>
              <a:rPr lang="en-US" sz="3600" b="1" dirty="0" smtClean="0"/>
              <a:t>Current-state-of-the-art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17B3A-A1E9-47A6-B0A9-B671E1C0B20B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28800"/>
            <a:ext cx="1173163" cy="10620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14763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75238"/>
            <a:ext cx="13716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659188" y="1524000"/>
            <a:ext cx="5332412" cy="1524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13" name="TextBox 9"/>
            <p:cNvSpPr txBox="1">
              <a:spLocks noChangeArrowheads="1"/>
            </p:cNvSpPr>
            <p:nvPr/>
          </p:nvSpPr>
          <p:spPr bwMode="auto">
            <a:xfrm>
              <a:off x="4040197" y="3329226"/>
              <a:ext cx="4037003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</a:rPr>
                <a:t>A processor (CPU)   </a:t>
              </a:r>
            </a:p>
            <a:p>
              <a:r>
                <a:rPr lang="en-US" sz="1600" b="1"/>
                <a:t>speed</a:t>
              </a:r>
              <a:r>
                <a:rPr lang="en-US" sz="1600"/>
                <a:t> = few GHz</a:t>
              </a:r>
            </a:p>
            <a:p>
              <a:r>
                <a:rPr lang="en-US" sz="1600"/>
                <a:t>(a few </a:t>
              </a:r>
              <a:r>
                <a:rPr lang="en-US" sz="1600" b="1">
                  <a:solidFill>
                    <a:srgbClr val="7030A0"/>
                  </a:solidFill>
                </a:rPr>
                <a:t>nanoseconds</a:t>
              </a:r>
              <a:r>
                <a:rPr lang="en-US" sz="1600"/>
                <a:t> to execute an instruction)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581400" y="4953000"/>
            <a:ext cx="5410200" cy="1524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11" name="TextBox 11"/>
            <p:cNvSpPr txBox="1">
              <a:spLocks noChangeArrowheads="1"/>
            </p:cNvSpPr>
            <p:nvPr/>
          </p:nvSpPr>
          <p:spPr bwMode="auto">
            <a:xfrm>
              <a:off x="2488124" y="4804827"/>
              <a:ext cx="4735271" cy="1138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</a:rPr>
                <a:t>                     </a:t>
              </a:r>
              <a:r>
                <a:rPr lang="en-US" b="1">
                  <a:solidFill>
                    <a:srgbClr val="002060"/>
                  </a:solidFill>
                </a:rPr>
                <a:t>External Memory </a:t>
              </a:r>
              <a:r>
                <a:rPr lang="en-US" b="1">
                  <a:solidFill>
                    <a:srgbClr val="0070C0"/>
                  </a:solidFill>
                </a:rPr>
                <a:t>(Hard Disk Drive)</a:t>
              </a:r>
            </a:p>
            <a:p>
              <a:r>
                <a:rPr lang="en-US"/>
                <a:t> </a:t>
              </a:r>
              <a:r>
                <a:rPr lang="en-US" sz="1600" b="1"/>
                <a:t>size</a:t>
              </a:r>
              <a:r>
                <a:rPr lang="en-US" sz="1600"/>
                <a:t> = a few tera bytes</a:t>
              </a:r>
            </a:p>
            <a:p>
              <a:r>
                <a:rPr lang="en-US" sz="1600"/>
                <a:t> </a:t>
              </a:r>
              <a:r>
                <a:rPr lang="en-US" sz="1600" b="1"/>
                <a:t>speed</a:t>
              </a:r>
              <a:r>
                <a:rPr lang="en-US" sz="1600"/>
                <a:t>  :  seek time =</a:t>
              </a:r>
              <a:r>
                <a:rPr lang="en-US" sz="1600" b="1">
                  <a:solidFill>
                    <a:srgbClr val="7030A0"/>
                  </a:solidFill>
                </a:rPr>
                <a:t> miliseconds</a:t>
              </a:r>
              <a:r>
                <a:rPr lang="en-US" sz="1600"/>
                <a:t> </a:t>
              </a:r>
            </a:p>
            <a:p>
              <a:r>
                <a:rPr lang="en-US" sz="1600"/>
                <a:t>                 transfer rate= a </a:t>
              </a:r>
              <a:r>
                <a:rPr lang="en-US" sz="1600" b="1"/>
                <a:t>billion</a:t>
              </a:r>
              <a:r>
                <a:rPr lang="en-US" sz="1600"/>
                <a:t> bytes per second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659188" y="3276600"/>
            <a:ext cx="5443537" cy="1447800"/>
            <a:chOff x="3659197" y="3276600"/>
            <a:chExt cx="5443011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1897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09" name="TextBox 10"/>
            <p:cNvSpPr txBox="1">
              <a:spLocks noChangeArrowheads="1"/>
            </p:cNvSpPr>
            <p:nvPr/>
          </p:nvSpPr>
          <p:spPr bwMode="auto">
            <a:xfrm>
              <a:off x="3921879" y="3505200"/>
              <a:ext cx="518032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/>
                <a:t>                           Internal memory (</a:t>
              </a:r>
              <a:r>
                <a:rPr lang="en-US" b="1">
                  <a:solidFill>
                    <a:srgbClr val="0070C0"/>
                  </a:solidFill>
                </a:rPr>
                <a:t>RAM)</a:t>
              </a:r>
              <a:r>
                <a:rPr lang="en-US">
                  <a:solidFill>
                    <a:srgbClr val="0070C0"/>
                  </a:solidFill>
                </a:rPr>
                <a:t>   </a:t>
              </a:r>
              <a:r>
                <a:rPr lang="en-US"/>
                <a:t> </a:t>
              </a:r>
            </a:p>
            <a:p>
              <a:r>
                <a:rPr lang="en-US" sz="1600" b="1"/>
                <a:t>size</a:t>
              </a:r>
              <a:r>
                <a:rPr lang="en-US" sz="1600"/>
                <a:t> = a few GB  (Stores few million bytes/words)</a:t>
              </a:r>
            </a:p>
            <a:p>
              <a:r>
                <a:rPr lang="en-US" sz="1600" b="1"/>
                <a:t>speed</a:t>
              </a:r>
              <a:r>
                <a:rPr lang="en-US" sz="1600"/>
                <a:t> = a few GHz(a few </a:t>
              </a:r>
              <a:r>
                <a:rPr lang="en-US" sz="1600" b="1">
                  <a:solidFill>
                    <a:srgbClr val="7030A0"/>
                  </a:solidFill>
                </a:rPr>
                <a:t>nanoseconds </a:t>
              </a:r>
              <a:r>
                <a:rPr lang="en-US" sz="1600"/>
                <a:t>to read a byte/word)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981200" y="2895600"/>
            <a:ext cx="304800" cy="60801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905000" y="4497388"/>
            <a:ext cx="304800" cy="6080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Models of computation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Why do we need such models?</a:t>
            </a:r>
          </a:p>
          <a:p>
            <a:pPr marL="0" indent="0">
              <a:buNone/>
            </a:pPr>
            <a:r>
              <a:rPr lang="en-US" sz="2400" dirty="0" smtClean="0"/>
              <a:t>In order to analyze the efficiency of an algorithm, we need a model of computation which is </a:t>
            </a:r>
            <a:r>
              <a:rPr lang="en-US" sz="2400" b="1" u="sng" dirty="0" smtClean="0"/>
              <a:t>simpler</a:t>
            </a:r>
            <a:r>
              <a:rPr lang="en-US" sz="2400" dirty="0" smtClean="0"/>
              <a:t> and still captures the </a:t>
            </a:r>
            <a:r>
              <a:rPr lang="en-US" sz="2400" b="1" u="sng" dirty="0" smtClean="0"/>
              <a:t>essence</a:t>
            </a:r>
            <a:r>
              <a:rPr lang="en-US" sz="2400" dirty="0" smtClean="0"/>
              <a:t> of the real world computer.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Models : 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Word RAM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Bit complexity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Universal RAM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Cell probe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….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Horizontal Scroll 4"/>
          <p:cNvSpPr/>
          <p:nvPr/>
        </p:nvSpPr>
        <p:spPr>
          <a:xfrm>
            <a:off x="3733800" y="4114800"/>
            <a:ext cx="4648200" cy="1185672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deal mainly with </a:t>
            </a:r>
            <a:r>
              <a:rPr lang="en-US" b="1" dirty="0" smtClean="0">
                <a:solidFill>
                  <a:srgbClr val="7030A0"/>
                </a:solidFill>
              </a:rPr>
              <a:t>word-RAM model</a:t>
            </a:r>
            <a:r>
              <a:rPr lang="en-US" dirty="0" smtClean="0">
                <a:solidFill>
                  <a:schemeClr val="tx1"/>
                </a:solidFill>
              </a:rPr>
              <a:t> due to its </a:t>
            </a:r>
            <a:r>
              <a:rPr lang="en-US" b="1" u="sng" dirty="0" err="1" smtClean="0">
                <a:solidFill>
                  <a:schemeClr val="tx1"/>
                </a:solidFill>
              </a:rPr>
              <a:t>simplicty</a:t>
            </a:r>
            <a:r>
              <a:rPr lang="en-US" dirty="0" smtClean="0">
                <a:solidFill>
                  <a:schemeClr val="tx1"/>
                </a:solidFill>
              </a:rPr>
              <a:t> and higher degree of </a:t>
            </a:r>
            <a:r>
              <a:rPr lang="en-US" b="1" u="sng" dirty="0" smtClean="0">
                <a:solidFill>
                  <a:schemeClr val="tx1"/>
                </a:solidFill>
              </a:rPr>
              <a:t>closeness</a:t>
            </a:r>
            <a:r>
              <a:rPr lang="en-US" dirty="0" smtClean="0">
                <a:solidFill>
                  <a:schemeClr val="tx1"/>
                </a:solidFill>
              </a:rPr>
              <a:t> to the real world computer.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</a:t>
            </a:r>
            <a:r>
              <a:rPr lang="en-US" sz="3600" b="1" dirty="0" smtClean="0">
                <a:solidFill>
                  <a:srgbClr val="7030A0"/>
                </a:solidFill>
              </a:rPr>
              <a:t>ord RAM : </a:t>
            </a:r>
            <a:r>
              <a:rPr lang="en-US" sz="3600" b="1" dirty="0" smtClean="0"/>
              <a:t>a model of computation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1752600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133600" y="3505200"/>
            <a:ext cx="1600200" cy="5334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3622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3733800" y="4267200"/>
            <a:ext cx="1371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483" y="4736068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15322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2" grpId="0" animBg="1"/>
      <p:bldP spid="6" grpId="0"/>
      <p:bldP spid="63" grpId="0" animBg="1"/>
      <p:bldP spid="64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533400" y="37171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</a:t>
            </a:r>
            <a:r>
              <a:rPr lang="en-US" sz="3600" b="1" dirty="0" smtClean="0">
                <a:solidFill>
                  <a:srgbClr val="7030A0"/>
                </a:solidFill>
              </a:rPr>
              <a:t>is an instruction </a:t>
            </a:r>
            <a:r>
              <a:rPr lang="en-US" sz="3600" b="1" dirty="0" smtClean="0">
                <a:solidFill>
                  <a:srgbClr val="7030A0"/>
                </a:solidFill>
              </a:rPr>
              <a:t>executed?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Decoding instruction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fetching </a:t>
            </a:r>
            <a:r>
              <a:rPr lang="en-US" sz="2000" dirty="0"/>
              <a:t>the </a:t>
            </a:r>
            <a:r>
              <a:rPr lang="en-US" sz="2000" dirty="0" smtClean="0"/>
              <a:t>operands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performing </a:t>
            </a:r>
            <a:r>
              <a:rPr lang="en-US" sz="2000" dirty="0"/>
              <a:t>arithmetic/logical </a:t>
            </a:r>
            <a:r>
              <a:rPr lang="en-US" sz="2000" dirty="0" smtClean="0"/>
              <a:t>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storing </a:t>
            </a:r>
            <a:r>
              <a:rPr lang="en-US" sz="2000" dirty="0"/>
              <a:t>the result back </a:t>
            </a:r>
          </a:p>
          <a:p>
            <a:pPr marL="0" indent="0">
              <a:buNone/>
            </a:pPr>
            <a:r>
              <a:rPr lang="en-US" sz="2000" dirty="0" smtClean="0"/>
              <a:t>        into RAM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Each instruction takes a </a:t>
            </a:r>
            <a:r>
              <a:rPr lang="en-US" sz="2000" u="sng" dirty="0" smtClean="0"/>
              <a:t>few cycles (click ticks) </a:t>
            </a:r>
            <a:r>
              <a:rPr lang="en-US" sz="2000" dirty="0" smtClean="0"/>
              <a:t>to get executed.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8600" y="2590796"/>
            <a:ext cx="3505200" cy="685803"/>
            <a:chOff x="228600" y="2286000"/>
            <a:chExt cx="3505200" cy="990600"/>
          </a:xfrm>
        </p:grpSpPr>
        <p:sp>
          <p:nvSpPr>
            <p:cNvPr id="54" name="Bent-Up Arrow 53"/>
            <p:cNvSpPr/>
            <p:nvPr/>
          </p:nvSpPr>
          <p:spPr>
            <a:xfrm rot="10800000">
              <a:off x="228600" y="2286000"/>
              <a:ext cx="3505200" cy="990600"/>
            </a:xfrm>
            <a:prstGeom prst="bentUpArrow">
              <a:avLst>
                <a:gd name="adj1" fmla="val 18246"/>
                <a:gd name="adj2" fmla="val 171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ent-Up Arrow 54"/>
            <p:cNvSpPr/>
            <p:nvPr/>
          </p:nvSpPr>
          <p:spPr>
            <a:xfrm rot="10800000">
              <a:off x="1676397" y="2726268"/>
              <a:ext cx="2057402" cy="550329"/>
            </a:xfrm>
            <a:prstGeom prst="bentUpArrow">
              <a:avLst>
                <a:gd name="adj1" fmla="val 24750"/>
                <a:gd name="adj2" fmla="val 26063"/>
                <a:gd name="adj3" fmla="val 33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Bent-Up Arrow 55"/>
          <p:cNvSpPr/>
          <p:nvPr/>
        </p:nvSpPr>
        <p:spPr>
          <a:xfrm rot="5400000">
            <a:off x="2187479" y="3254279"/>
            <a:ext cx="685800" cy="2406841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334000" y="2438400"/>
            <a:ext cx="1600200" cy="685800"/>
            <a:chOff x="5334000" y="2209800"/>
            <a:chExt cx="1600200" cy="685800"/>
          </a:xfrm>
        </p:grpSpPr>
        <p:sp>
          <p:nvSpPr>
            <p:cNvPr id="60" name="Rectangle 59"/>
            <p:cNvSpPr/>
            <p:nvPr/>
          </p:nvSpPr>
          <p:spPr>
            <a:xfrm>
              <a:off x="5334000" y="22098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5600" y="26670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76800" y="4495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uiExpand="1" build="p"/>
      <p:bldP spid="52" grpId="0" animBg="1"/>
      <p:bldP spid="56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word RAM </a:t>
            </a:r>
            <a:r>
              <a:rPr lang="en-US" sz="3600" b="1" dirty="0" smtClean="0"/>
              <a:t>model of </a:t>
            </a:r>
            <a:r>
              <a:rPr lang="en-US" sz="3600" b="1" dirty="0"/>
              <a:t>computation:</a:t>
            </a:r>
            <a:br>
              <a:rPr lang="en-US" sz="3600" b="1" dirty="0"/>
            </a:br>
            <a:r>
              <a:rPr lang="en-US" sz="3600" b="1" dirty="0" smtClean="0">
                <a:solidFill>
                  <a:srgbClr val="7030A0"/>
                </a:solidFill>
              </a:rPr>
              <a:t>Characteristics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Word is the </a:t>
            </a:r>
            <a:r>
              <a:rPr lang="en-US" sz="2000" b="1" u="sng" dirty="0">
                <a:solidFill>
                  <a:srgbClr val="C00000"/>
                </a:solidFill>
              </a:rPr>
              <a:t>basic storage</a:t>
            </a:r>
            <a:r>
              <a:rPr lang="en-US" sz="2000" dirty="0"/>
              <a:t> unit of </a:t>
            </a:r>
            <a:r>
              <a:rPr lang="en-US" sz="2000" dirty="0" smtClean="0"/>
              <a:t>RAM. Word is a collection of few bytes.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input item (number, name) is stored in </a:t>
            </a:r>
            <a:r>
              <a:rPr lang="en-US" sz="2000" b="1" u="sng" dirty="0" smtClean="0">
                <a:solidFill>
                  <a:srgbClr val="C00000"/>
                </a:solidFill>
              </a:rPr>
              <a:t>binary format</a:t>
            </a:r>
            <a:r>
              <a:rPr lang="en-US" sz="2000" dirty="0" smtClean="0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RAM can be viewed as a huge array of words. Any arbitrary location of RAM can be </a:t>
            </a:r>
            <a:r>
              <a:rPr lang="en-US" sz="2000" b="1" u="sng" dirty="0" smtClean="0">
                <a:solidFill>
                  <a:srgbClr val="C00000"/>
                </a:solidFill>
              </a:rPr>
              <a:t>accessed</a:t>
            </a:r>
            <a:r>
              <a:rPr lang="en-US" sz="2000" dirty="0" smtClean="0"/>
              <a:t> in the same time </a:t>
            </a:r>
            <a:r>
              <a:rPr lang="en-US" sz="2000" b="1" u="sng" dirty="0" smtClean="0">
                <a:solidFill>
                  <a:srgbClr val="C00000"/>
                </a:solidFill>
              </a:rPr>
              <a:t>irrespective</a:t>
            </a:r>
            <a:r>
              <a:rPr lang="en-US" sz="2000" dirty="0" smtClean="0"/>
              <a:t> of the location.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Data as well as Program </a:t>
            </a:r>
            <a:r>
              <a:rPr lang="en-US" sz="2000" b="1" u="sng" dirty="0">
                <a:solidFill>
                  <a:srgbClr val="C00000"/>
                </a:solidFill>
              </a:rPr>
              <a:t>reside </a:t>
            </a:r>
            <a:r>
              <a:rPr lang="en-US" sz="2000" b="1" u="sng" dirty="0" smtClean="0">
                <a:solidFill>
                  <a:srgbClr val="C00000"/>
                </a:solidFill>
              </a:rPr>
              <a:t>fully </a:t>
            </a:r>
            <a:r>
              <a:rPr lang="en-US" sz="2000" dirty="0" smtClean="0"/>
              <a:t> in </a:t>
            </a:r>
            <a:r>
              <a:rPr lang="en-US" sz="2000" dirty="0"/>
              <a:t>RAM.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arithmetic or logical operation </a:t>
            </a:r>
            <a:r>
              <a:rPr lang="en-US" sz="2000" dirty="0" smtClean="0">
                <a:solidFill>
                  <a:srgbClr val="002060"/>
                </a:solidFill>
              </a:rPr>
              <a:t>(+,-,*,/,or, </a:t>
            </a:r>
            <a:r>
              <a:rPr lang="en-US" sz="2000" dirty="0" err="1" smtClean="0">
                <a:solidFill>
                  <a:srgbClr val="002060"/>
                </a:solidFill>
              </a:rPr>
              <a:t>xor</a:t>
            </a:r>
            <a:r>
              <a:rPr lang="en-US" sz="2000" dirty="0" smtClean="0">
                <a:solidFill>
                  <a:srgbClr val="002060"/>
                </a:solidFill>
              </a:rPr>
              <a:t>,…</a:t>
            </a:r>
            <a:r>
              <a:rPr lang="en-US" sz="2000" dirty="0" smtClean="0"/>
              <a:t>) involving a </a:t>
            </a:r>
            <a:r>
              <a:rPr lang="en-US" sz="2000" u="sng" dirty="0" smtClean="0"/>
              <a:t>constant</a:t>
            </a:r>
            <a:r>
              <a:rPr lang="en-US" sz="2000" dirty="0" smtClean="0"/>
              <a:t> number of words takes </a:t>
            </a:r>
            <a:r>
              <a:rPr lang="en-US" sz="2000" b="1" u="sng" dirty="0" smtClean="0">
                <a:solidFill>
                  <a:srgbClr val="C00000"/>
                </a:solidFill>
              </a:rPr>
              <a:t>a constant number of </a:t>
            </a:r>
            <a:r>
              <a:rPr lang="en-US" sz="2000" b="1" u="sng" dirty="0" smtClean="0">
                <a:solidFill>
                  <a:srgbClr val="C00000"/>
                </a:solidFill>
              </a:rPr>
              <a:t>cycles (steps) </a:t>
            </a:r>
            <a:r>
              <a:rPr lang="en-US" sz="2000" dirty="0" smtClean="0"/>
              <a:t>by the CPU.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Homework 1 from Lecture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Computing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mod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Algorithms for Fibonacci </a:t>
            </a:r>
            <a:r>
              <a:rPr lang="en-US" sz="4000" b="1" dirty="0">
                <a:solidFill>
                  <a:srgbClr val="7030A0"/>
                </a:solidFill>
              </a:rPr>
              <a:t>n</a:t>
            </a:r>
            <a:r>
              <a:rPr lang="en-US" sz="4000" b="1" dirty="0" smtClean="0">
                <a:solidFill>
                  <a:srgbClr val="7030A0"/>
                </a:solidFill>
              </a:rPr>
              <a:t>umbers 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 smtClean="0"/>
                  <a:t>+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) 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1;</a:t>
                </a: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Exercise 1 : </a:t>
                </a:r>
                <a:r>
                  <a:rPr lang="en-US" sz="2000" dirty="0" smtClean="0"/>
                  <a:t>Using induction or otherwise, show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Algorithms you must have implemented </a:t>
                </a:r>
                <a:r>
                  <a:rPr lang="en-US" sz="2400" dirty="0" smtClean="0"/>
                  <a:t>for computing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:</a:t>
                </a: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64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1758</Words>
  <Application>Microsoft Office PowerPoint</Application>
  <PresentationFormat>On-screen Show (4:3)</PresentationFormat>
  <Paragraphs>311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Structures and Algorithms (CS210A) Semester I – 2014-15</vt:lpstr>
      <vt:lpstr>An important Lesson from Lecture 1</vt:lpstr>
      <vt:lpstr>Recall from  Lecture 1: Current-state-of-the-art Desktop</vt:lpstr>
      <vt:lpstr>Models of computation</vt:lpstr>
      <vt:lpstr>word RAM : a model of computation</vt:lpstr>
      <vt:lpstr>How is an instruction executed? </vt:lpstr>
      <vt:lpstr>word RAM model of computation: Characteristics</vt:lpstr>
      <vt:lpstr>Homework 1 from Lecture 1</vt:lpstr>
      <vt:lpstr>Algorithms for Fibonacci numbers </vt:lpstr>
      <vt:lpstr>Iterative Algorithm for F(n) mod m</vt:lpstr>
      <vt:lpstr>Recursive algorithm for F(n) mod m</vt:lpstr>
      <vt:lpstr>Algorithms for F(n)mod m </vt:lpstr>
      <vt:lpstr>How to compute F(n)mod m quickly ?</vt:lpstr>
      <vt:lpstr>A warm-up example</vt:lpstr>
      <vt:lpstr>Compute x^n mod m </vt:lpstr>
      <vt:lpstr>Compute x^n mod m </vt:lpstr>
      <vt:lpstr>Compute x^n mod m </vt:lpstr>
      <vt:lpstr>Compute x^n mod m </vt:lpstr>
      <vt:lpstr>Efficient Algorithm for F(n)mod m </vt:lpstr>
      <vt:lpstr>Efficient algorithm for F(n)mod m </vt:lpstr>
      <vt:lpstr>Idea 2</vt:lpstr>
      <vt:lpstr>A clever algorithm for F(n)mod m  </vt:lpstr>
      <vt:lpstr>A clever algorithm for F(n)mod m </vt:lpstr>
      <vt:lpstr>Which algorithm is better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406</cp:revision>
  <dcterms:created xsi:type="dcterms:W3CDTF">2011-12-03T04:13:03Z</dcterms:created>
  <dcterms:modified xsi:type="dcterms:W3CDTF">2014-08-01T11:06:19Z</dcterms:modified>
</cp:coreProperties>
</file>