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3" r:id="rId6"/>
    <p:sldId id="264" r:id="rId7"/>
    <p:sldId id="265" r:id="rId8"/>
    <p:sldId id="266" r:id="rId9"/>
    <p:sldId id="257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4" r:id="rId18"/>
    <p:sldId id="277" r:id="rId19"/>
    <p:sldId id="275" r:id="rId20"/>
    <p:sldId id="282" r:id="rId21"/>
    <p:sldId id="280" r:id="rId22"/>
    <p:sldId id="284" r:id="rId23"/>
    <p:sldId id="285" r:id="rId24"/>
    <p:sldId id="286" r:id="rId25"/>
    <p:sldId id="287" r:id="rId26"/>
    <p:sldId id="278" r:id="rId27"/>
    <p:sldId id="276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A2CC-6E45-4F3D-B529-39E58F9EE1C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D951-E33C-4D1F-BCAC-E305D4FF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20: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Solving some </a:t>
            </a:r>
            <a:r>
              <a:rPr lang="en-US" sz="2400" b="1" dirty="0" smtClean="0">
                <a:solidFill>
                  <a:srgbClr val="7030A0"/>
                </a:solidFill>
              </a:rPr>
              <a:t>practice sheet </a:t>
            </a:r>
            <a:r>
              <a:rPr lang="en-US" sz="2400" b="1" dirty="0" smtClean="0">
                <a:solidFill>
                  <a:schemeClr val="tx1"/>
                </a:solidFill>
              </a:rPr>
              <a:t>problems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Overview of the </a:t>
            </a:r>
            <a:r>
              <a:rPr lang="en-US" sz="2400" b="1" dirty="0" smtClean="0">
                <a:solidFill>
                  <a:srgbClr val="7030A0"/>
                </a:solidFill>
              </a:rPr>
              <a:t>2</a:t>
            </a:r>
            <a:r>
              <a:rPr lang="en-US" sz="2400" b="1" baseline="30000" dirty="0" smtClean="0">
                <a:solidFill>
                  <a:srgbClr val="7030A0"/>
                </a:solidFill>
              </a:rPr>
              <a:t>nd</a:t>
            </a:r>
            <a:r>
              <a:rPr lang="en-US" sz="2400" b="1" dirty="0" smtClean="0">
                <a:solidFill>
                  <a:srgbClr val="7030A0"/>
                </a:solidFill>
              </a:rPr>
              <a:t> half </a:t>
            </a:r>
            <a:r>
              <a:rPr lang="en-US" sz="2400" b="1" dirty="0" smtClean="0">
                <a:solidFill>
                  <a:schemeClr val="tx1"/>
                </a:solidFill>
              </a:rPr>
              <a:t>of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delete </a:t>
            </a:r>
            <a:r>
              <a:rPr lang="en-US" sz="3200" b="1" dirty="0" smtClean="0">
                <a:solidFill>
                  <a:srgbClr val="0070C0"/>
                </a:solidFill>
              </a:rPr>
              <a:t>9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26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71800" y="4648200"/>
            <a:ext cx="591762" cy="762000"/>
            <a:chOff x="2971800" y="4648200"/>
            <a:chExt cx="591762" cy="762000"/>
          </a:xfrm>
        </p:grpSpPr>
        <p:grpSp>
          <p:nvGrpSpPr>
            <p:cNvPr id="139" name="Group 138"/>
            <p:cNvGrpSpPr/>
            <p:nvPr/>
          </p:nvGrpSpPr>
          <p:grpSpPr>
            <a:xfrm>
              <a:off x="29718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3308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Oval 247"/>
            <p:cNvSpPr/>
            <p:nvPr/>
          </p:nvSpPr>
          <p:spPr>
            <a:xfrm>
              <a:off x="31424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1242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19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20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86331" y="4681658"/>
            <a:ext cx="170548" cy="226571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7692"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/>
          <p:cNvGrpSpPr/>
          <p:nvPr/>
        </p:nvGrpSpPr>
        <p:grpSpPr>
          <a:xfrm>
            <a:off x="2362200" y="3897868"/>
            <a:ext cx="785284" cy="750332"/>
            <a:chOff x="5057962" y="2678668"/>
            <a:chExt cx="785284" cy="750332"/>
          </a:xfrm>
        </p:grpSpPr>
        <p:cxnSp>
          <p:nvCxnSpPr>
            <p:cNvPr id="132" name="Straight Arrow Connector 131"/>
            <p:cNvCxnSpPr/>
            <p:nvPr/>
          </p:nvCxnSpPr>
          <p:spPr>
            <a:xfrm>
              <a:off x="5362762" y="2923991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5057962" y="2678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356055" y="3766810"/>
            <a:ext cx="1054145" cy="957590"/>
            <a:chOff x="4636701" y="2602468"/>
            <a:chExt cx="1054145" cy="957590"/>
          </a:xfrm>
        </p:grpSpPr>
        <p:cxnSp>
          <p:nvCxnSpPr>
            <p:cNvPr id="135" name="Straight Arrow Connector 134"/>
            <p:cNvCxnSpPr/>
            <p:nvPr/>
          </p:nvCxnSpPr>
          <p:spPr>
            <a:xfrm flipH="1">
              <a:off x="4636701" y="2923991"/>
              <a:ext cx="726061" cy="63606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414808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62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delete </a:t>
            </a:r>
            <a:r>
              <a:rPr lang="en-US" sz="3200" b="1" dirty="0" smtClean="0">
                <a:solidFill>
                  <a:srgbClr val="0070C0"/>
                </a:solidFill>
              </a:rPr>
              <a:t>9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0386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19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20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97110" y="4673139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7692"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3811649" y="54380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49" y="5438001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61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268849" y="54380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49" y="5438001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61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/>
          <p:cNvGrpSpPr/>
          <p:nvPr/>
        </p:nvGrpSpPr>
        <p:grpSpPr>
          <a:xfrm>
            <a:off x="2362200" y="3897868"/>
            <a:ext cx="785284" cy="750332"/>
            <a:chOff x="5057962" y="2678668"/>
            <a:chExt cx="785284" cy="750332"/>
          </a:xfrm>
        </p:grpSpPr>
        <p:cxnSp>
          <p:nvCxnSpPr>
            <p:cNvPr id="174" name="Straight Arrow Connector 173"/>
            <p:cNvCxnSpPr/>
            <p:nvPr/>
          </p:nvCxnSpPr>
          <p:spPr>
            <a:xfrm>
              <a:off x="5362762" y="2923991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5057962" y="2678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2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04045 -0.10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delete </a:t>
            </a:r>
            <a:r>
              <a:rPr lang="en-US" sz="3200" b="1" dirty="0" smtClean="0">
                <a:solidFill>
                  <a:srgbClr val="0070C0"/>
                </a:solidFill>
              </a:rPr>
              <a:t>9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19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20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97110" y="4673139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7692"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/>
          <p:cNvGrpSpPr/>
          <p:nvPr/>
        </p:nvGrpSpPr>
        <p:grpSpPr>
          <a:xfrm flipH="1">
            <a:off x="6730910" y="2939802"/>
            <a:ext cx="1498690" cy="1251198"/>
            <a:chOff x="399728" y="2069068"/>
            <a:chExt cx="1443501" cy="1055132"/>
          </a:xfrm>
        </p:grpSpPr>
        <p:sp>
          <p:nvSpPr>
            <p:cNvPr id="132" name="Curved Down Arrow 131"/>
            <p:cNvSpPr/>
            <p:nvPr/>
          </p:nvSpPr>
          <p:spPr>
            <a:xfrm flipH="1">
              <a:off x="399728" y="2438400"/>
              <a:ext cx="1443501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1996" y="2069068"/>
              <a:ext cx="1216156" cy="259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Right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811649" y="54380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49" y="5438001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61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268849" y="54380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49" y="5438001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61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/>
          <p:cNvGrpSpPr/>
          <p:nvPr/>
        </p:nvGrpSpPr>
        <p:grpSpPr>
          <a:xfrm>
            <a:off x="2796116" y="3135868"/>
            <a:ext cx="785284" cy="750332"/>
            <a:chOff x="5057962" y="2678668"/>
            <a:chExt cx="785284" cy="750332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5362762" y="2923991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057962" y="2678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480255" y="2819400"/>
            <a:ext cx="1054145" cy="957590"/>
            <a:chOff x="4636701" y="2602468"/>
            <a:chExt cx="1054145" cy="957590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4636701" y="2923991"/>
              <a:ext cx="726061" cy="63606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5414808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29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delete </a:t>
            </a:r>
            <a:r>
              <a:rPr lang="en-US" sz="3200" b="1" dirty="0" smtClean="0">
                <a:solidFill>
                  <a:srgbClr val="0070C0"/>
                </a:solidFill>
              </a:rPr>
              <a:t>9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5319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943094" y="46034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7257294" y="3816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308" idx="1"/>
          </p:cNvCxnSpPr>
          <p:nvPr/>
        </p:nvCxnSpPr>
        <p:spPr>
          <a:xfrm flipH="1">
            <a:off x="6507570" y="3940805"/>
            <a:ext cx="707294" cy="576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8229600" y="4778215"/>
            <a:ext cx="390074" cy="6215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308" idx="3"/>
            <a:endCxn id="281" idx="0"/>
          </p:cNvCxnSpPr>
          <p:nvPr/>
        </p:nvCxnSpPr>
        <p:spPr>
          <a:xfrm>
            <a:off x="7543800" y="3940805"/>
            <a:ext cx="545468" cy="6311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924800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14864" y="3810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19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29600" y="5454966"/>
            <a:ext cx="762000" cy="717234"/>
            <a:chOff x="8077200" y="4572000"/>
            <a:chExt cx="762000" cy="717234"/>
          </a:xfrm>
        </p:grpSpPr>
        <p:grpSp>
          <p:nvGrpSpPr>
            <p:cNvPr id="221" name="Group 220"/>
            <p:cNvGrpSpPr/>
            <p:nvPr/>
          </p:nvGrpSpPr>
          <p:grpSpPr>
            <a:xfrm>
              <a:off x="8382000" y="4572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/>
            <p:cNvGrpSpPr/>
            <p:nvPr/>
          </p:nvGrpSpPr>
          <p:grpSpPr>
            <a:xfrm>
              <a:off x="8077200" y="47244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8305800" y="45720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37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1800" y="5334000"/>
            <a:ext cx="762000" cy="728002"/>
            <a:chOff x="6629400" y="5444198"/>
            <a:chExt cx="762000" cy="728002"/>
          </a:xfrm>
        </p:grpSpPr>
        <p:grpSp>
          <p:nvGrpSpPr>
            <p:cNvPr id="189" name="Group 188"/>
            <p:cNvGrpSpPr/>
            <p:nvPr/>
          </p:nvGrpSpPr>
          <p:grpSpPr>
            <a:xfrm>
              <a:off x="6951652" y="5444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6629400" y="5607366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6858000" y="5453390"/>
              <a:ext cx="396062" cy="261610"/>
              <a:chOff x="7443464" y="3623014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3014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20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077851" y="44958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97110" y="4673139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7692"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>
            <a:stCxn id="281" idx="1"/>
          </p:cNvCxnSpPr>
          <p:nvPr/>
        </p:nvCxnSpPr>
        <p:spPr>
          <a:xfrm flipH="1">
            <a:off x="7189786" y="4702805"/>
            <a:ext cx="735014" cy="670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811649" y="54380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49" y="5438001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61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4268849" y="54380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49" y="5438001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61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/>
          <p:cNvGrpSpPr/>
          <p:nvPr/>
        </p:nvGrpSpPr>
        <p:grpSpPr>
          <a:xfrm>
            <a:off x="2796116" y="3135868"/>
            <a:ext cx="785284" cy="750332"/>
            <a:chOff x="5057962" y="2678668"/>
            <a:chExt cx="785284" cy="750332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5362762" y="2923991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5057962" y="2678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7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delete </a:t>
            </a:r>
            <a:r>
              <a:rPr lang="en-US" sz="3200" b="1" dirty="0" smtClean="0">
                <a:solidFill>
                  <a:srgbClr val="0070C0"/>
                </a:solidFill>
              </a:rPr>
              <a:t>9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5319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943094" y="4603431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7257294" y="3816182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308" idx="1"/>
          </p:cNvCxnSpPr>
          <p:nvPr/>
        </p:nvCxnSpPr>
        <p:spPr>
          <a:xfrm flipH="1">
            <a:off x="6507570" y="3940805"/>
            <a:ext cx="707294" cy="576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8229600" y="4778215"/>
            <a:ext cx="390074" cy="6215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308" idx="3"/>
            <a:endCxn id="281" idx="0"/>
          </p:cNvCxnSpPr>
          <p:nvPr/>
        </p:nvCxnSpPr>
        <p:spPr>
          <a:xfrm>
            <a:off x="7543800" y="3940805"/>
            <a:ext cx="521332" cy="6311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9006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14864" y="3810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19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29600" y="5454966"/>
            <a:ext cx="762000" cy="717234"/>
            <a:chOff x="8077200" y="4572000"/>
            <a:chExt cx="762000" cy="717234"/>
          </a:xfrm>
        </p:grpSpPr>
        <p:grpSp>
          <p:nvGrpSpPr>
            <p:cNvPr id="221" name="Group 220"/>
            <p:cNvGrpSpPr/>
            <p:nvPr/>
          </p:nvGrpSpPr>
          <p:grpSpPr>
            <a:xfrm>
              <a:off x="8382000" y="4572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/>
            <p:cNvGrpSpPr/>
            <p:nvPr/>
          </p:nvGrpSpPr>
          <p:grpSpPr>
            <a:xfrm>
              <a:off x="8077200" y="47244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8305800" y="45720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37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1800" y="5334000"/>
            <a:ext cx="762000" cy="728002"/>
            <a:chOff x="6629400" y="5444198"/>
            <a:chExt cx="762000" cy="728002"/>
          </a:xfrm>
        </p:grpSpPr>
        <p:grpSp>
          <p:nvGrpSpPr>
            <p:cNvPr id="189" name="Group 188"/>
            <p:cNvGrpSpPr/>
            <p:nvPr/>
          </p:nvGrpSpPr>
          <p:grpSpPr>
            <a:xfrm>
              <a:off x="6951652" y="5444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6629400" y="5607366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6858000" y="5453390"/>
              <a:ext cx="396062" cy="261610"/>
              <a:chOff x="7443464" y="3623014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3014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20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077851" y="44958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97110" y="4673139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49" y="4904601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7692"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>
            <a:stCxn id="281" idx="1"/>
          </p:cNvCxnSpPr>
          <p:nvPr/>
        </p:nvCxnSpPr>
        <p:spPr>
          <a:xfrm flipH="1">
            <a:off x="7165650" y="4702805"/>
            <a:ext cx="735014" cy="670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4953000" y="2514600"/>
            <a:ext cx="1081835" cy="774859"/>
            <a:chOff x="361815" y="2069068"/>
            <a:chExt cx="1761453" cy="1055132"/>
          </a:xfrm>
        </p:grpSpPr>
        <p:sp>
          <p:nvSpPr>
            <p:cNvPr id="110" name="Curved Down Arrow 109"/>
            <p:cNvSpPr/>
            <p:nvPr/>
          </p:nvSpPr>
          <p:spPr>
            <a:xfrm flipH="1">
              <a:off x="399728" y="2438400"/>
              <a:ext cx="1443501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1815" y="2069068"/>
              <a:ext cx="1761453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left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811649" y="54380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49" y="5438001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61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268849" y="54380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49" y="5438001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61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/>
          <p:cNvGrpSpPr/>
          <p:nvPr/>
        </p:nvGrpSpPr>
        <p:grpSpPr>
          <a:xfrm>
            <a:off x="7480255" y="2819400"/>
            <a:ext cx="1054145" cy="957590"/>
            <a:chOff x="4636701" y="2602468"/>
            <a:chExt cx="1054145" cy="957590"/>
          </a:xfrm>
        </p:grpSpPr>
        <p:cxnSp>
          <p:nvCxnSpPr>
            <p:cNvPr id="131" name="Straight Arrow Connector 130"/>
            <p:cNvCxnSpPr/>
            <p:nvPr/>
          </p:nvCxnSpPr>
          <p:spPr>
            <a:xfrm flipH="1">
              <a:off x="4636701" y="2923991"/>
              <a:ext cx="726061" cy="63606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5414808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</a:t>
              </a:r>
              <a:endParaRPr lang="en-US" b="1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796116" y="3135868"/>
            <a:ext cx="785284" cy="750332"/>
            <a:chOff x="5057962" y="2678668"/>
            <a:chExt cx="785284" cy="750332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5362762" y="2923991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5057962" y="2678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6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delete </a:t>
            </a:r>
            <a:r>
              <a:rPr lang="en-US" sz="3200" b="1" dirty="0" smtClean="0">
                <a:solidFill>
                  <a:srgbClr val="0070C0"/>
                </a:solidFill>
              </a:rPr>
              <a:t>9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19800" y="56388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523494" y="3776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337575" y="3917631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376430" y="30794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255" name="Straight Arrow Connector 254"/>
          <p:cNvCxnSpPr>
            <a:stCxn id="308" idx="1"/>
          </p:cNvCxnSpPr>
          <p:nvPr/>
        </p:nvCxnSpPr>
        <p:spPr>
          <a:xfrm flipH="1">
            <a:off x="3800854" y="3178805"/>
            <a:ext cx="1533146" cy="6296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endCxn id="259" idx="0"/>
          </p:cNvCxnSpPr>
          <p:nvPr/>
        </p:nvCxnSpPr>
        <p:spPr>
          <a:xfrm>
            <a:off x="3810000" y="3914766"/>
            <a:ext cx="868769" cy="71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624081" y="4092415"/>
            <a:ext cx="390074" cy="6215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endCxn id="281" idx="0"/>
          </p:cNvCxnSpPr>
          <p:nvPr/>
        </p:nvCxnSpPr>
        <p:spPr>
          <a:xfrm>
            <a:off x="5638800" y="3158344"/>
            <a:ext cx="1820813" cy="7278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481064" y="3733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295145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334000" y="3048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19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4081" y="4769166"/>
            <a:ext cx="762000" cy="717234"/>
            <a:chOff x="8077200" y="4572000"/>
            <a:chExt cx="762000" cy="717234"/>
          </a:xfrm>
        </p:grpSpPr>
        <p:grpSp>
          <p:nvGrpSpPr>
            <p:cNvPr id="221" name="Group 220"/>
            <p:cNvGrpSpPr/>
            <p:nvPr/>
          </p:nvGrpSpPr>
          <p:grpSpPr>
            <a:xfrm>
              <a:off x="8382000" y="4572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/>
            <p:cNvGrpSpPr/>
            <p:nvPr/>
          </p:nvGrpSpPr>
          <p:grpSpPr>
            <a:xfrm>
              <a:off x="8077200" y="47244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8305800" y="45720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37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176281" y="4648200"/>
            <a:ext cx="762000" cy="728002"/>
            <a:chOff x="6629400" y="5444198"/>
            <a:chExt cx="762000" cy="728002"/>
          </a:xfrm>
        </p:grpSpPr>
        <p:grpSp>
          <p:nvGrpSpPr>
            <p:cNvPr id="189" name="Group 188"/>
            <p:cNvGrpSpPr/>
            <p:nvPr/>
          </p:nvGrpSpPr>
          <p:grpSpPr>
            <a:xfrm>
              <a:off x="6951652" y="5444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6629400" y="5607366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6858000" y="5453390"/>
              <a:ext cx="396062" cy="261610"/>
              <a:chOff x="7443464" y="3623014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3014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20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249051" y="4627148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177" name="Straight Arrow Connector 176"/>
          <p:cNvCxnSpPr>
            <a:endCxn id="308" idx="0"/>
          </p:cNvCxnSpPr>
          <p:nvPr/>
        </p:nvCxnSpPr>
        <p:spPr>
          <a:xfrm>
            <a:off x="2514600" y="1828800"/>
            <a:ext cx="2983868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47661" y="4648200"/>
            <a:ext cx="1280852" cy="1600200"/>
            <a:chOff x="3197110" y="3810000"/>
            <a:chExt cx="1280852" cy="1600200"/>
          </a:xfrm>
        </p:grpSpPr>
        <p:grpSp>
          <p:nvGrpSpPr>
            <p:cNvPr id="155" name="Group 154"/>
            <p:cNvGrpSpPr/>
            <p:nvPr/>
          </p:nvGrpSpPr>
          <p:grpSpPr>
            <a:xfrm>
              <a:off x="3886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245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Oval 242"/>
            <p:cNvSpPr/>
            <p:nvPr/>
          </p:nvSpPr>
          <p:spPr>
            <a:xfrm>
              <a:off x="35996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056893" y="4691390"/>
              <a:ext cx="286506" cy="197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2857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7903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4016113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81400" y="38100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3197110" y="4673139"/>
              <a:ext cx="177273" cy="225334"/>
              <a:chOff x="2447520" y="2514600"/>
              <a:chExt cx="201169" cy="223166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3" name="Straight Arrow Connector 112"/>
          <p:cNvCxnSpPr>
            <a:stCxn id="281" idx="1"/>
          </p:cNvCxnSpPr>
          <p:nvPr/>
        </p:nvCxnSpPr>
        <p:spPr>
          <a:xfrm flipH="1">
            <a:off x="6560131" y="4017005"/>
            <a:ext cx="735014" cy="670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80" idx="1"/>
            <a:endCxn id="243" idx="7"/>
          </p:cNvCxnSpPr>
          <p:nvPr/>
        </p:nvCxnSpPr>
        <p:spPr>
          <a:xfrm flipH="1">
            <a:off x="2394793" y="3864605"/>
            <a:ext cx="1086271" cy="8556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 rot="1098514">
            <a:off x="3513331" y="2768378"/>
            <a:ext cx="2397165" cy="2758505"/>
            <a:chOff x="1686079" y="2635522"/>
            <a:chExt cx="1124181" cy="1240544"/>
          </a:xfrm>
        </p:grpSpPr>
        <p:sp>
          <p:nvSpPr>
            <p:cNvPr id="133" name="Arc 132"/>
            <p:cNvSpPr/>
            <p:nvPr/>
          </p:nvSpPr>
          <p:spPr>
            <a:xfrm rot="15905415">
              <a:off x="1663563" y="2729368"/>
              <a:ext cx="1195738" cy="1097657"/>
            </a:xfrm>
            <a:prstGeom prst="arc">
              <a:avLst>
                <a:gd name="adj1" fmla="val 16974782"/>
                <a:gd name="adj2" fmla="val 1302833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 rot="19024107">
              <a:off x="1686079" y="2635522"/>
              <a:ext cx="1036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wap colors</a:t>
              </a:r>
              <a:endParaRPr lang="en-US" sz="14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424516" y="3974068"/>
            <a:ext cx="785284" cy="750332"/>
            <a:chOff x="5057962" y="2678668"/>
            <a:chExt cx="785284" cy="750332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5362762" y="2923991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5057962" y="2678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6400" y="5742801"/>
            <a:ext cx="1447800" cy="810399"/>
            <a:chOff x="1676400" y="5742801"/>
            <a:chExt cx="1447800" cy="810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363849" y="62762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849" y="6276201"/>
                  <a:ext cx="30315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7692"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2821049" y="62762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049" y="6276201"/>
                  <a:ext cx="30315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7692"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676400" y="57428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742801"/>
                  <a:ext cx="30315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692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229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delete </a:t>
            </a:r>
            <a:r>
              <a:rPr lang="en-US" sz="3200" b="1" dirty="0" smtClean="0">
                <a:solidFill>
                  <a:srgbClr val="0070C0"/>
                </a:solidFill>
              </a:rPr>
              <a:t>9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340475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35" name="Oval 234"/>
          <p:cNvSpPr/>
          <p:nvPr/>
        </p:nvSpPr>
        <p:spPr>
          <a:xfrm>
            <a:off x="3523494" y="3776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337575" y="3917631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376430" y="3079431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255" name="Straight Arrow Connector 254"/>
          <p:cNvCxnSpPr>
            <a:stCxn id="308" idx="1"/>
          </p:cNvCxnSpPr>
          <p:nvPr/>
        </p:nvCxnSpPr>
        <p:spPr>
          <a:xfrm flipH="1">
            <a:off x="3800854" y="3178805"/>
            <a:ext cx="1533146" cy="6296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endCxn id="259" idx="0"/>
          </p:cNvCxnSpPr>
          <p:nvPr/>
        </p:nvCxnSpPr>
        <p:spPr>
          <a:xfrm>
            <a:off x="3810000" y="3914766"/>
            <a:ext cx="868769" cy="71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624081" y="4092415"/>
            <a:ext cx="390074" cy="6215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endCxn id="281" idx="0"/>
          </p:cNvCxnSpPr>
          <p:nvPr/>
        </p:nvCxnSpPr>
        <p:spPr>
          <a:xfrm>
            <a:off x="5638800" y="3158344"/>
            <a:ext cx="1820813" cy="7278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481064" y="3733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295145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334000" y="3048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19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4081" y="4769166"/>
            <a:ext cx="762000" cy="717234"/>
            <a:chOff x="8077200" y="4572000"/>
            <a:chExt cx="762000" cy="717234"/>
          </a:xfrm>
        </p:grpSpPr>
        <p:grpSp>
          <p:nvGrpSpPr>
            <p:cNvPr id="221" name="Group 220"/>
            <p:cNvGrpSpPr/>
            <p:nvPr/>
          </p:nvGrpSpPr>
          <p:grpSpPr>
            <a:xfrm>
              <a:off x="8382000" y="4572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/>
            <p:cNvGrpSpPr/>
            <p:nvPr/>
          </p:nvGrpSpPr>
          <p:grpSpPr>
            <a:xfrm>
              <a:off x="8077200" y="47244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8305800" y="45720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37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176281" y="4648200"/>
            <a:ext cx="762000" cy="728002"/>
            <a:chOff x="6629400" y="5444198"/>
            <a:chExt cx="762000" cy="728002"/>
          </a:xfrm>
        </p:grpSpPr>
        <p:grpSp>
          <p:nvGrpSpPr>
            <p:cNvPr id="189" name="Group 188"/>
            <p:cNvGrpSpPr/>
            <p:nvPr/>
          </p:nvGrpSpPr>
          <p:grpSpPr>
            <a:xfrm>
              <a:off x="6951652" y="5444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6629400" y="5607366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6858000" y="5453390"/>
              <a:ext cx="396062" cy="261610"/>
              <a:chOff x="7443464" y="3623014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3014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20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249051" y="4627148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177" name="Straight Arrow Connector 176"/>
          <p:cNvCxnSpPr>
            <a:endCxn id="308" idx="0"/>
          </p:cNvCxnSpPr>
          <p:nvPr/>
        </p:nvCxnSpPr>
        <p:spPr>
          <a:xfrm>
            <a:off x="2514600" y="1828800"/>
            <a:ext cx="2983868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47661" y="4648200"/>
            <a:ext cx="1280852" cy="1600200"/>
            <a:chOff x="3197110" y="3810000"/>
            <a:chExt cx="1280852" cy="1600200"/>
          </a:xfrm>
        </p:grpSpPr>
        <p:grpSp>
          <p:nvGrpSpPr>
            <p:cNvPr id="155" name="Group 154"/>
            <p:cNvGrpSpPr/>
            <p:nvPr/>
          </p:nvGrpSpPr>
          <p:grpSpPr>
            <a:xfrm>
              <a:off x="3886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245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Oval 242"/>
            <p:cNvSpPr/>
            <p:nvPr/>
          </p:nvSpPr>
          <p:spPr>
            <a:xfrm>
              <a:off x="35996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056893" y="4691390"/>
              <a:ext cx="286506" cy="197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2857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7903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4016113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81400" y="38100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3197110" y="4673139"/>
              <a:ext cx="177273" cy="225334"/>
              <a:chOff x="2447520" y="2514600"/>
              <a:chExt cx="201169" cy="223166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3" name="Straight Arrow Connector 112"/>
          <p:cNvCxnSpPr>
            <a:stCxn id="281" idx="1"/>
          </p:cNvCxnSpPr>
          <p:nvPr/>
        </p:nvCxnSpPr>
        <p:spPr>
          <a:xfrm flipH="1">
            <a:off x="6560131" y="4017005"/>
            <a:ext cx="735014" cy="670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80" idx="1"/>
            <a:endCxn id="243" idx="7"/>
          </p:cNvCxnSpPr>
          <p:nvPr/>
        </p:nvCxnSpPr>
        <p:spPr>
          <a:xfrm flipH="1">
            <a:off x="2394793" y="3864605"/>
            <a:ext cx="1086271" cy="8556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424516" y="3974068"/>
            <a:ext cx="785284" cy="750332"/>
            <a:chOff x="5057962" y="2678668"/>
            <a:chExt cx="785284" cy="750332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5362762" y="2923991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057962" y="2678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0" y="5514201"/>
            <a:ext cx="2362200" cy="353199"/>
            <a:chOff x="6096000" y="5514201"/>
            <a:chExt cx="2362200" cy="353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6705600" y="55142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514201"/>
                  <a:ext cx="30315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7692"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8155049" y="55904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049" y="5590401"/>
                  <a:ext cx="30315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692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096000" y="55142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514201"/>
                  <a:ext cx="30315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7692"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7545449" y="55904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449" y="5590401"/>
                  <a:ext cx="30315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692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58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delete </a:t>
            </a:r>
            <a:r>
              <a:rPr lang="en-US" sz="3200" b="1" dirty="0" smtClean="0">
                <a:solidFill>
                  <a:srgbClr val="0070C0"/>
                </a:solidFill>
              </a:rPr>
              <a:t>9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19800" y="56388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523494" y="3776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337575" y="39176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376430" y="3079431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255" name="Straight Arrow Connector 254"/>
          <p:cNvCxnSpPr>
            <a:stCxn id="308" idx="1"/>
          </p:cNvCxnSpPr>
          <p:nvPr/>
        </p:nvCxnSpPr>
        <p:spPr>
          <a:xfrm flipH="1">
            <a:off x="3800854" y="3178805"/>
            <a:ext cx="1533146" cy="6296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endCxn id="259" idx="0"/>
          </p:cNvCxnSpPr>
          <p:nvPr/>
        </p:nvCxnSpPr>
        <p:spPr>
          <a:xfrm>
            <a:off x="3810000" y="3914766"/>
            <a:ext cx="868769" cy="71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624081" y="4092415"/>
            <a:ext cx="390074" cy="6215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endCxn id="281" idx="0"/>
          </p:cNvCxnSpPr>
          <p:nvPr/>
        </p:nvCxnSpPr>
        <p:spPr>
          <a:xfrm>
            <a:off x="5658855" y="3158344"/>
            <a:ext cx="1820813" cy="7278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481064" y="3733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3152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334000" y="3048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19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4081" y="4769166"/>
            <a:ext cx="762000" cy="717234"/>
            <a:chOff x="8077200" y="4572000"/>
            <a:chExt cx="762000" cy="717234"/>
          </a:xfrm>
        </p:grpSpPr>
        <p:grpSp>
          <p:nvGrpSpPr>
            <p:cNvPr id="221" name="Group 220"/>
            <p:cNvGrpSpPr/>
            <p:nvPr/>
          </p:nvGrpSpPr>
          <p:grpSpPr>
            <a:xfrm>
              <a:off x="8382000" y="4572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/>
            <p:cNvGrpSpPr/>
            <p:nvPr/>
          </p:nvGrpSpPr>
          <p:grpSpPr>
            <a:xfrm>
              <a:off x="8077200" y="47244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8305800" y="45720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37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176281" y="4648200"/>
            <a:ext cx="762000" cy="728002"/>
            <a:chOff x="6629400" y="5444198"/>
            <a:chExt cx="762000" cy="728002"/>
          </a:xfrm>
        </p:grpSpPr>
        <p:grpSp>
          <p:nvGrpSpPr>
            <p:cNvPr id="189" name="Group 188"/>
            <p:cNvGrpSpPr/>
            <p:nvPr/>
          </p:nvGrpSpPr>
          <p:grpSpPr>
            <a:xfrm>
              <a:off x="6951652" y="5444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6629400" y="5607366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6858000" y="5453390"/>
              <a:ext cx="396062" cy="261610"/>
              <a:chOff x="7443464" y="3623014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3014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20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249051" y="4627148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177" name="Straight Arrow Connector 176"/>
          <p:cNvCxnSpPr>
            <a:endCxn id="308" idx="0"/>
          </p:cNvCxnSpPr>
          <p:nvPr/>
        </p:nvCxnSpPr>
        <p:spPr>
          <a:xfrm>
            <a:off x="2514600" y="1828800"/>
            <a:ext cx="2983868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47661" y="4648200"/>
            <a:ext cx="1280852" cy="1600200"/>
            <a:chOff x="3197110" y="3810000"/>
            <a:chExt cx="1280852" cy="1600200"/>
          </a:xfrm>
        </p:grpSpPr>
        <p:grpSp>
          <p:nvGrpSpPr>
            <p:cNvPr id="155" name="Group 154"/>
            <p:cNvGrpSpPr/>
            <p:nvPr/>
          </p:nvGrpSpPr>
          <p:grpSpPr>
            <a:xfrm>
              <a:off x="3886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245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Oval 242"/>
            <p:cNvSpPr/>
            <p:nvPr/>
          </p:nvSpPr>
          <p:spPr>
            <a:xfrm>
              <a:off x="35996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056893" y="4691390"/>
              <a:ext cx="286506" cy="197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2857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7903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4016113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81400" y="38100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3197110" y="4673139"/>
              <a:ext cx="177273" cy="225334"/>
              <a:chOff x="2447520" y="2514600"/>
              <a:chExt cx="201169" cy="223166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3" name="Straight Arrow Connector 112"/>
          <p:cNvCxnSpPr>
            <a:stCxn id="281" idx="1"/>
          </p:cNvCxnSpPr>
          <p:nvPr/>
        </p:nvCxnSpPr>
        <p:spPr>
          <a:xfrm flipH="1">
            <a:off x="6580186" y="4017005"/>
            <a:ext cx="735014" cy="670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80" idx="1"/>
            <a:endCxn id="243" idx="7"/>
          </p:cNvCxnSpPr>
          <p:nvPr/>
        </p:nvCxnSpPr>
        <p:spPr>
          <a:xfrm flipH="1">
            <a:off x="2394793" y="3864605"/>
            <a:ext cx="1086271" cy="8556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424516" y="3974068"/>
            <a:ext cx="785284" cy="750332"/>
            <a:chOff x="5057962" y="2678668"/>
            <a:chExt cx="785284" cy="750332"/>
          </a:xfrm>
        </p:grpSpPr>
        <p:cxnSp>
          <p:nvCxnSpPr>
            <p:cNvPr id="132" name="Straight Arrow Connector 131"/>
            <p:cNvCxnSpPr/>
            <p:nvPr/>
          </p:nvCxnSpPr>
          <p:spPr>
            <a:xfrm>
              <a:off x="5362762" y="2923991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5057962" y="2678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sp>
        <p:nvSpPr>
          <p:cNvPr id="134" name="Down Ribbon 133"/>
          <p:cNvSpPr/>
          <p:nvPr/>
        </p:nvSpPr>
        <p:spPr>
          <a:xfrm>
            <a:off x="4020452" y="5745119"/>
            <a:ext cx="3599548" cy="96048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properties of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b="1" dirty="0">
                <a:solidFill>
                  <a:schemeClr val="tx1"/>
                </a:solidFill>
              </a:rPr>
              <a:t>-black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tree are restored now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6096000" y="5514201"/>
            <a:ext cx="2362200" cy="353199"/>
            <a:chOff x="6096000" y="5514201"/>
            <a:chExt cx="2362200" cy="353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6705600" y="55142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514201"/>
                  <a:ext cx="30315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7692"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8155049" y="55904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049" y="5590401"/>
                  <a:ext cx="30315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692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096000" y="55142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514201"/>
                  <a:ext cx="30315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7692"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7545449" y="55904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449" y="5590401"/>
                  <a:ext cx="30315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692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011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Practice problems</a:t>
            </a: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Sheet </a:t>
            </a:r>
            <a:r>
              <a:rPr lang="en-US" sz="4000" b="1" dirty="0" smtClean="0">
                <a:solidFill>
                  <a:srgbClr val="0070C0"/>
                </a:solidFill>
              </a:rPr>
              <a:t>2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Stack with </a:t>
            </a:r>
            <a:r>
              <a:rPr lang="en-US" sz="3600" b="1" dirty="0" smtClean="0">
                <a:solidFill>
                  <a:srgbClr val="7030A0"/>
                </a:solidFill>
              </a:rPr>
              <a:t>maxima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/>
                  <a:t>You need to maintain a </a:t>
                </a:r>
                <a:r>
                  <a:rPr lang="en-IN" sz="2000" b="1" dirty="0"/>
                  <a:t>stack </a:t>
                </a:r>
                <a:r>
                  <a:rPr lang="en-IN" sz="2000" dirty="0"/>
                  <a:t>whose elements will be positive numbers. 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There </a:t>
                </a:r>
                <a:r>
                  <a:rPr lang="en-IN" sz="2000" dirty="0"/>
                  <a:t>will </a:t>
                </a:r>
                <a:r>
                  <a:rPr lang="en-IN" sz="2000" dirty="0" smtClean="0"/>
                  <a:t>be an </a:t>
                </a:r>
                <a:r>
                  <a:rPr lang="en-IN" sz="2000" dirty="0"/>
                  <a:t>additional operation called </a:t>
                </a:r>
                <a:r>
                  <a:rPr lang="en-IN" sz="2000" b="1" dirty="0">
                    <a:solidFill>
                      <a:srgbClr val="7030A0"/>
                    </a:solidFill>
                  </a:rPr>
                  <a:t>Report-Maximum</a:t>
                </a:r>
                <a:r>
                  <a:rPr lang="en-IN" sz="2000" dirty="0"/>
                  <a:t>. 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This </a:t>
                </a:r>
                <a:r>
                  <a:rPr lang="en-IN" sz="2000" dirty="0"/>
                  <a:t>operation is supposed to </a:t>
                </a:r>
                <a:r>
                  <a:rPr lang="en-IN" sz="2000" dirty="0" smtClean="0"/>
                  <a:t>return the </a:t>
                </a:r>
                <a:r>
                  <a:rPr lang="en-IN" sz="2000" dirty="0"/>
                  <a:t>maximum element among all those elements present in the stack. 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You </a:t>
                </a:r>
                <a:r>
                  <a:rPr lang="en-IN" sz="2000" dirty="0"/>
                  <a:t>need </a:t>
                </a:r>
                <a:r>
                  <a:rPr lang="en-IN" sz="2000" dirty="0" smtClean="0"/>
                  <a:t>to provide </a:t>
                </a:r>
                <a:r>
                  <a:rPr lang="en-IN" sz="2000" dirty="0"/>
                  <a:t>an implementation that will achieve </a:t>
                </a:r>
                <a:r>
                  <a:rPr lang="en-IN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IN" sz="2000" dirty="0"/>
                  <a:t>(</a:t>
                </a:r>
                <a:r>
                  <a:rPr lang="en-IN" sz="2000" dirty="0">
                    <a:solidFill>
                      <a:srgbClr val="0070C0"/>
                    </a:solidFill>
                  </a:rPr>
                  <a:t>1</a:t>
                </a:r>
                <a:r>
                  <a:rPr lang="en-IN" sz="2000" dirty="0"/>
                  <a:t>) time for each operation (</a:t>
                </a:r>
                <a:r>
                  <a:rPr lang="en-IN" sz="2000" dirty="0" smtClean="0"/>
                  <a:t>including </a:t>
                </a:r>
                <a:r>
                  <a:rPr lang="en-IN" sz="2000" b="1" dirty="0" smtClean="0">
                    <a:solidFill>
                      <a:srgbClr val="7030A0"/>
                    </a:solidFill>
                  </a:rPr>
                  <a:t>Report-Maxima</a:t>
                </a:r>
                <a:r>
                  <a:rPr lang="en-IN" sz="2000" dirty="0" smtClean="0"/>
                  <a:t>) </a:t>
                </a:r>
                <a:r>
                  <a:rPr lang="en-IN" sz="2000" dirty="0"/>
                  <a:t>on the stack</a:t>
                </a:r>
                <a:r>
                  <a:rPr lang="en-IN" sz="2000" dirty="0" smtClean="0"/>
                  <a:t>.  </a:t>
                </a:r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At </a:t>
                </a:r>
                <a:r>
                  <a:rPr lang="en-IN" sz="2000" dirty="0"/>
                  <a:t>every moment of time, your data structure </a:t>
                </a:r>
                <a:r>
                  <a:rPr lang="en-IN" sz="2000" dirty="0" smtClean="0"/>
                  <a:t>must occupy </a:t>
                </a:r>
                <a:r>
                  <a:rPr lang="en-IN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IN" sz="2000" dirty="0"/>
                  <a:t>(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) space, 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is the number of elements present in the stack at </a:t>
                </a:r>
                <a:r>
                  <a:rPr lang="en-IN" sz="2000" dirty="0" smtClean="0"/>
                  <a:t>that time</a:t>
                </a:r>
                <a:r>
                  <a:rPr lang="en-IN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6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Practice problems</a:t>
            </a: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Sheet </a:t>
            </a:r>
            <a:r>
              <a:rPr lang="en-US" sz="4000" b="1" dirty="0" smtClean="0">
                <a:solidFill>
                  <a:srgbClr val="0070C0"/>
                </a:solidFill>
              </a:rPr>
              <a:t>4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maxima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Solution sketch</a:t>
            </a:r>
            <a:r>
              <a:rPr lang="en-US" sz="2400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2400" dirty="0" smtClean="0"/>
              <a:t>Keep </a:t>
            </a:r>
            <a:r>
              <a:rPr lang="en-US" sz="2400" b="1" dirty="0" smtClean="0">
                <a:solidFill>
                  <a:srgbClr val="0070C0"/>
                </a:solidFill>
              </a:rPr>
              <a:t>two</a:t>
            </a:r>
            <a:r>
              <a:rPr lang="en-US" sz="2400" dirty="0" smtClean="0"/>
              <a:t> stacks</a:t>
            </a:r>
          </a:p>
          <a:p>
            <a:pPr lvl="1"/>
            <a:r>
              <a:rPr lang="en-US" sz="2000" dirty="0" smtClean="0"/>
              <a:t>One stack for usual pushing and popping of elements</a:t>
            </a:r>
          </a:p>
          <a:p>
            <a:pPr lvl="1"/>
            <a:r>
              <a:rPr lang="en-US" sz="2000" dirty="0" smtClean="0"/>
              <a:t>Another stack for storing 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(Give details of </a:t>
            </a:r>
            <a:r>
              <a:rPr lang="en-US" sz="2000" b="1" dirty="0" smtClean="0">
                <a:solidFill>
                  <a:srgbClr val="7030A0"/>
                </a:solidFill>
              </a:rPr>
              <a:t>push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7030A0"/>
                </a:solidFill>
              </a:rPr>
              <a:t>pop</a:t>
            </a:r>
            <a:r>
              <a:rPr lang="en-US" sz="2000" dirty="0" smtClean="0"/>
              <a:t> operations now)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 </a:t>
            </a:r>
            <a:r>
              <a:rPr lang="en-US" sz="2400" dirty="0" smtClean="0"/>
              <a:t>: Is it possible to achieve this goal using just one stack ?</a:t>
            </a:r>
          </a:p>
          <a:p>
            <a:pPr marL="0" indent="0">
              <a:buNone/>
            </a:pPr>
            <a:r>
              <a:rPr lang="en-US" sz="2400" dirty="0" smtClean="0"/>
              <a:t>Answer: Yes.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Ponder over this question with free mind without any worry (because it will not be asked in the exams of this course.)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199" y="2895600"/>
            <a:ext cx="32255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 of all elements in the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2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Detecting </a:t>
            </a:r>
            <a:r>
              <a:rPr lang="en-US" sz="3200" b="1" dirty="0" smtClean="0">
                <a:solidFill>
                  <a:srgbClr val="7030A0"/>
                </a:solidFill>
              </a:rPr>
              <a:t>self-loop</a:t>
            </a:r>
            <a:r>
              <a:rPr lang="en-US" sz="3200" b="1" dirty="0" smtClean="0"/>
              <a:t> in linked list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724400"/>
              </a:xfrm>
            </p:spPr>
            <p:txBody>
              <a:bodyPr>
                <a:normAutofit lnSpcReduction="10000"/>
              </a:bodyPr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To detect whether there is any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self-loop </a:t>
                </a:r>
                <a:r>
                  <a:rPr lang="en-US" sz="2400" dirty="0" smtClean="0"/>
                  <a:t>in the linked list in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time,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the </a:t>
                </a:r>
                <a:r>
                  <a:rPr lang="en-US" sz="2400" b="1" u="sng" dirty="0" smtClean="0"/>
                  <a:t>no. of nodes </a:t>
                </a:r>
                <a:r>
                  <a:rPr lang="en-US" sz="2400" dirty="0" smtClean="0"/>
                  <a:t>in the list.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Let us first  try to design an algorithm for this problem.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Then we shall try to improve its time complexity.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724400"/>
              </a:xfrm>
              <a:blipFill rotWithShape="1">
                <a:blip r:embed="rId2"/>
                <a:stretch>
                  <a:fillRect l="-1034" t="-1806" r="-11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600200" y="1752600"/>
            <a:ext cx="2971800" cy="152400"/>
            <a:chOff x="1600200" y="1752600"/>
            <a:chExt cx="2971800" cy="152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00200" y="1828800"/>
              <a:ext cx="2971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00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3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6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1752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05200" y="1809750"/>
            <a:ext cx="2057400" cy="1809750"/>
            <a:chOff x="3505200" y="1809750"/>
            <a:chExt cx="2057400" cy="1809750"/>
          </a:xfrm>
        </p:grpSpPr>
        <p:sp>
          <p:nvSpPr>
            <p:cNvPr id="8" name="Oval 7"/>
            <p:cNvSpPr/>
            <p:nvPr/>
          </p:nvSpPr>
          <p:spPr>
            <a:xfrm>
              <a:off x="3581400" y="1828800"/>
              <a:ext cx="19050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19050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2171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2552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8575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672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3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1400" y="2895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25908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2247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1981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endCxn id="18" idx="1"/>
            </p:cNvCxnSpPr>
            <p:nvPr/>
          </p:nvCxnSpPr>
          <p:spPr>
            <a:xfrm flipV="1">
              <a:off x="4286250" y="1809750"/>
              <a:ext cx="57150" cy="476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84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Detecting </a:t>
            </a:r>
            <a:r>
              <a:rPr lang="en-US" sz="3200" b="1" dirty="0" smtClean="0">
                <a:solidFill>
                  <a:srgbClr val="7030A0"/>
                </a:solidFill>
              </a:rPr>
              <a:t>self-loop</a:t>
            </a:r>
            <a:r>
              <a:rPr lang="en-US" sz="3200" b="1" dirty="0" smtClean="0"/>
              <a:t> in linked list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>
                <a:normAutofit/>
              </a:bodyPr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Intuition: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a self loop, then after a complete traversal of the list,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start visiting nodes again and again.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Suppose after traversing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steps, we are at node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we happen to visit </a:t>
                </a:r>
                <a:r>
                  <a:rPr lang="en-US" sz="2000" dirty="0">
                    <a:solidFill>
                      <a:srgbClr val="7030A0"/>
                    </a:solidFill>
                  </a:rPr>
                  <a:t>p </a:t>
                </a:r>
                <a:r>
                  <a:rPr lang="en-US" sz="2000" u="sng" dirty="0" smtClean="0"/>
                  <a:t>again in the next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steps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then  </a:t>
                </a:r>
                <a:r>
                  <a:rPr lang="en-US" sz="2000" dirty="0" smtClean="0">
                    <a:sym typeface="Wingdings" pitchFamily="2" charset="2"/>
                  </a:rPr>
                  <a:t>               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Else                  ?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10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600200" y="1752600"/>
            <a:ext cx="2971800" cy="152400"/>
            <a:chOff x="1600200" y="1752600"/>
            <a:chExt cx="2971800" cy="152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00200" y="1828800"/>
              <a:ext cx="2971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00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3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6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1752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05200" y="1809750"/>
            <a:ext cx="2057400" cy="1809750"/>
            <a:chOff x="3505200" y="1809750"/>
            <a:chExt cx="2057400" cy="1809750"/>
          </a:xfrm>
        </p:grpSpPr>
        <p:sp>
          <p:nvSpPr>
            <p:cNvPr id="8" name="Oval 7"/>
            <p:cNvSpPr/>
            <p:nvPr/>
          </p:nvSpPr>
          <p:spPr>
            <a:xfrm>
              <a:off x="3581400" y="1828800"/>
              <a:ext cx="19050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19050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2171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2552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8575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672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3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1400" y="2895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25908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2247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1981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endCxn id="18" idx="1"/>
            </p:cNvCxnSpPr>
            <p:nvPr/>
          </p:nvCxnSpPr>
          <p:spPr>
            <a:xfrm flipV="1">
              <a:off x="4286250" y="1809750"/>
              <a:ext cx="57150" cy="476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05000" y="5193268"/>
            <a:ext cx="19385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There is a self loop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05000" y="5650468"/>
                <a:ext cx="527612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 is </a:t>
                </a:r>
                <a:r>
                  <a:rPr lang="en-US" b="1" u="sng" dirty="0" smtClean="0"/>
                  <a:t>no</a:t>
                </a:r>
                <a:r>
                  <a:rPr lang="en-US" dirty="0" smtClean="0"/>
                  <a:t> self loop in the </a:t>
                </a:r>
                <a:r>
                  <a:rPr lang="en-US" u="sng" dirty="0" smtClean="0"/>
                  <a:t>prefix</a:t>
                </a:r>
                <a:r>
                  <a:rPr lang="en-US" dirty="0" smtClean="0"/>
                  <a:t> of length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of the list</a:t>
                </a:r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650468"/>
                <a:ext cx="52761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40" t="-8197" r="-138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5562600" y="2038350"/>
            <a:ext cx="33528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Translate this observation into an algorithm.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2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Detecting </a:t>
            </a:r>
            <a:r>
              <a:rPr lang="en-US" sz="3200" b="1" dirty="0" smtClean="0">
                <a:solidFill>
                  <a:srgbClr val="7030A0"/>
                </a:solidFill>
              </a:rPr>
              <a:t>self-loop</a:t>
            </a:r>
            <a:r>
              <a:rPr lang="en-US" sz="3200" b="1" dirty="0" smtClean="0"/>
              <a:t> in linked list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/>
              </a:bodyPr>
              <a:lstStyle/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First Algorithm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flag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false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Loop-found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false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(not </a:t>
                </a:r>
                <a:r>
                  <a:rPr lang="en-US" sz="2000" b="1" dirty="0" smtClean="0"/>
                  <a:t>flag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Traverse loop from 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start</a:t>
                </a:r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steps;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Let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</a:t>
                </a:r>
                <a:r>
                  <a:rPr lang="en-US" sz="2000" dirty="0" smtClean="0"/>
                  <a:t> be the node 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In the next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steps if  we reach </a:t>
                </a:r>
                <a:r>
                  <a:rPr lang="en-US" sz="2000" b="1" dirty="0" smtClean="0"/>
                  <a:t>NULL</a:t>
                </a:r>
                <a:r>
                  <a:rPr lang="en-US" sz="2000" dirty="0" smtClean="0"/>
                  <a:t> then           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else if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 </a:t>
                </a:r>
                <a:r>
                  <a:rPr lang="en-US" sz="2000" dirty="0" smtClean="0"/>
                  <a:t>is visited again then     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else  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(</a:t>
                </a:r>
                <a:r>
                  <a:rPr lang="en-US" sz="2000" b="1" dirty="0"/>
                  <a:t>Loop-found</a:t>
                </a:r>
                <a:r>
                  <a:rPr lang="en-US" sz="2000" dirty="0" smtClean="0"/>
                  <a:t>) then print “there is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self-loop</a:t>
                </a:r>
                <a:r>
                  <a:rPr lang="en-US" sz="2000" dirty="0" smtClean="0"/>
                  <a:t>” else print “there is no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self-loop</a:t>
                </a:r>
                <a:r>
                  <a:rPr lang="en-US" sz="2000" dirty="0" smtClean="0"/>
                  <a:t>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2"/>
                <a:stretch>
                  <a:fillRect l="-720" t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600200" y="1752600"/>
            <a:ext cx="2971800" cy="152400"/>
            <a:chOff x="1600200" y="1752600"/>
            <a:chExt cx="2971800" cy="152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00200" y="1828800"/>
              <a:ext cx="2971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00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3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6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1752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05200" y="1809750"/>
            <a:ext cx="2057400" cy="1809750"/>
            <a:chOff x="3505200" y="1809750"/>
            <a:chExt cx="2057400" cy="1809750"/>
          </a:xfrm>
        </p:grpSpPr>
        <p:sp>
          <p:nvSpPr>
            <p:cNvPr id="8" name="Oval 7"/>
            <p:cNvSpPr/>
            <p:nvPr/>
          </p:nvSpPr>
          <p:spPr>
            <a:xfrm>
              <a:off x="3581400" y="1828800"/>
              <a:ext cx="19050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19050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2171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2552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8575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672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3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1400" y="2895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25908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2247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1981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endCxn id="18" idx="1"/>
            </p:cNvCxnSpPr>
            <p:nvPr/>
          </p:nvCxnSpPr>
          <p:spPr>
            <a:xfrm flipV="1">
              <a:off x="4286250" y="1809750"/>
              <a:ext cx="57150" cy="476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00456" y="4572000"/>
            <a:ext cx="12795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flag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562600" y="4967222"/>
            <a:ext cx="3429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  <a:r>
              <a:rPr lang="en-US" b="1" dirty="0"/>
              <a:t>Loop-found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r>
              <a:rPr lang="en-US" dirty="0" smtClean="0">
                <a:sym typeface="Wingdings" pitchFamily="2" charset="2"/>
              </a:rPr>
              <a:t>;  </a:t>
            </a:r>
            <a:r>
              <a:rPr lang="en-US" b="1" dirty="0" smtClean="0">
                <a:sym typeface="Wingdings" pitchFamily="2" charset="2"/>
              </a:rPr>
              <a:t>flag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r>
              <a:rPr lang="en-US" dirty="0" smtClean="0"/>
              <a:t> }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00400" y="5345668"/>
                <a:ext cx="115602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+1 </m:t>
                    </m:r>
                  </m:oMath>
                </a14:m>
                <a:r>
                  <a:rPr lang="en-US" dirty="0" smtClean="0"/>
                  <a:t>;</a:t>
                </a:r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345668"/>
                <a:ext cx="11560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53" t="-9836" r="-789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6019800" y="1447799"/>
            <a:ext cx="3124200" cy="272078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correctness of the algorithm follows from the previous slide.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Time complexity :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9400" y="3451413"/>
                <a:ext cx="1101520" cy="663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451413"/>
                <a:ext cx="1101520" cy="663387"/>
              </a:xfrm>
              <a:prstGeom prst="rect">
                <a:avLst/>
              </a:prstGeom>
              <a:blipFill rotWithShape="1">
                <a:blip r:embed="rId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721536" y="3581400"/>
                <a:ext cx="96526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536" y="3581400"/>
                <a:ext cx="965264" cy="375552"/>
              </a:xfrm>
              <a:prstGeom prst="rect">
                <a:avLst/>
              </a:prstGeom>
              <a:blipFill rotWithShape="1">
                <a:blip r:embed="rId5"/>
                <a:stretch>
                  <a:fillRect l="-5696" t="-6557" r="-949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0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5" grpId="0" animBg="1"/>
      <p:bldP spid="36" grpId="0" animBg="1"/>
      <p:bldP spid="9" grpId="0" animBg="1"/>
      <p:bldP spid="10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Detecting </a:t>
            </a:r>
            <a:r>
              <a:rPr lang="en-US" sz="3200" b="1" dirty="0" smtClean="0">
                <a:solidFill>
                  <a:srgbClr val="7030A0"/>
                </a:solidFill>
              </a:rPr>
              <a:t>self-loop</a:t>
            </a:r>
            <a:r>
              <a:rPr lang="en-US" sz="3200" b="1" dirty="0" smtClean="0"/>
              <a:t> in linked list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/>
              </a:bodyPr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 smtClean="0"/>
                  <a:t>:  </a:t>
                </a:r>
                <a:r>
                  <a:rPr lang="en-US" sz="2000" dirty="0" smtClean="0"/>
                  <a:t>Can you improve the time complexity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integer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be</a:t>
                </a:r>
                <a:r>
                  <a:rPr lang="en-US" sz="2000" dirty="0" smtClean="0"/>
                  <a:t> the </a:t>
                </a:r>
                <a:r>
                  <a:rPr lang="en-US" sz="2000" dirty="0" smtClean="0"/>
                  <a:t>power of 2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 Then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bserve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000" b="1" dirty="0"/>
                        <m:t>=</m:t>
                      </m:r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2"/>
                <a:stretch>
                  <a:fillRect l="-1081" t="-970" b="-19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600200" y="1752600"/>
            <a:ext cx="2971800" cy="152400"/>
            <a:chOff x="1600200" y="1752600"/>
            <a:chExt cx="2971800" cy="152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00200" y="1828800"/>
              <a:ext cx="2971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00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3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6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1752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05200" y="1809750"/>
            <a:ext cx="2057400" cy="1809750"/>
            <a:chOff x="3505200" y="1809750"/>
            <a:chExt cx="2057400" cy="1809750"/>
          </a:xfrm>
        </p:grpSpPr>
        <p:sp>
          <p:nvSpPr>
            <p:cNvPr id="8" name="Oval 7"/>
            <p:cNvSpPr/>
            <p:nvPr/>
          </p:nvSpPr>
          <p:spPr>
            <a:xfrm>
              <a:off x="3581400" y="1828800"/>
              <a:ext cx="19050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19050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2171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2552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8575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672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3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1400" y="2895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25908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2247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1981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endCxn id="18" idx="1"/>
            </p:cNvCxnSpPr>
            <p:nvPr/>
          </p:nvCxnSpPr>
          <p:spPr>
            <a:xfrm flipV="1">
              <a:off x="4286250" y="1809750"/>
              <a:ext cx="57150" cy="476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Down Ribbon 31"/>
          <p:cNvSpPr/>
          <p:nvPr/>
        </p:nvSpPr>
        <p:spPr>
          <a:xfrm>
            <a:off x="5562600" y="1981200"/>
            <a:ext cx="3581400" cy="127939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this hint to </a:t>
            </a:r>
            <a:r>
              <a:rPr lang="en-US" b="1" dirty="0" smtClean="0">
                <a:solidFill>
                  <a:srgbClr val="0070C0"/>
                </a:solidFill>
              </a:rPr>
              <a:t>speed-up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dirty="0" smtClean="0">
                <a:solidFill>
                  <a:srgbClr val="7030A0"/>
                </a:solidFill>
              </a:rPr>
              <a:t>First algorithm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Detecting </a:t>
            </a:r>
            <a:r>
              <a:rPr lang="en-US" sz="3200" b="1" dirty="0" smtClean="0">
                <a:solidFill>
                  <a:srgbClr val="7030A0"/>
                </a:solidFill>
              </a:rPr>
              <a:t>self-loop</a:t>
            </a:r>
            <a:r>
              <a:rPr lang="en-US" sz="3200" b="1" dirty="0" smtClean="0"/>
              <a:t> in linked list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/>
              </a:bodyPr>
              <a:lstStyle/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Final Algorithm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flag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false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Loop-found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false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(not </a:t>
                </a:r>
                <a:r>
                  <a:rPr lang="en-US" sz="2000" b="1" dirty="0" smtClean="0"/>
                  <a:t>flag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Traverse loop from 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start</a:t>
                </a:r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steps;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Let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</a:t>
                </a:r>
                <a:r>
                  <a:rPr lang="en-US" sz="2000" dirty="0" smtClean="0"/>
                  <a:t> be the node 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In the next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steps if  we reach </a:t>
                </a:r>
                <a:r>
                  <a:rPr lang="en-US" sz="2000" b="1" dirty="0" smtClean="0"/>
                  <a:t>NULL</a:t>
                </a:r>
                <a:r>
                  <a:rPr lang="en-US" sz="2000" dirty="0" smtClean="0"/>
                  <a:t> then           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else if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 </a:t>
                </a:r>
                <a:r>
                  <a:rPr lang="en-US" sz="2000" dirty="0" smtClean="0"/>
                  <a:t>is visited again then     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else  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(</a:t>
                </a:r>
                <a:r>
                  <a:rPr lang="en-US" sz="2000" b="1" dirty="0"/>
                  <a:t>Loop-found</a:t>
                </a:r>
                <a:r>
                  <a:rPr lang="en-US" sz="2000" dirty="0" smtClean="0"/>
                  <a:t>) then print “there is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self-loop</a:t>
                </a:r>
                <a:r>
                  <a:rPr lang="en-US" sz="2000" dirty="0" smtClean="0"/>
                  <a:t>” else print “there is no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self-loop</a:t>
                </a:r>
                <a:r>
                  <a:rPr lang="en-US" sz="2000" dirty="0" smtClean="0"/>
                  <a:t>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2"/>
                <a:stretch>
                  <a:fillRect l="-720" t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600200" y="1752600"/>
            <a:ext cx="2971800" cy="152400"/>
            <a:chOff x="1600200" y="1752600"/>
            <a:chExt cx="2971800" cy="152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00200" y="1828800"/>
              <a:ext cx="2971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00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3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6200" y="1790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1752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05200" y="1809750"/>
            <a:ext cx="2057400" cy="1809750"/>
            <a:chOff x="3505200" y="1809750"/>
            <a:chExt cx="2057400" cy="1809750"/>
          </a:xfrm>
        </p:grpSpPr>
        <p:sp>
          <p:nvSpPr>
            <p:cNvPr id="8" name="Oval 7"/>
            <p:cNvSpPr/>
            <p:nvPr/>
          </p:nvSpPr>
          <p:spPr>
            <a:xfrm>
              <a:off x="3581400" y="1828800"/>
              <a:ext cx="19050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19050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2171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25527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8575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67200" y="3505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3390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3800" y="31623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1400" y="28956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25908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22479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1981200"/>
              <a:ext cx="152400" cy="1143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endCxn id="18" idx="1"/>
            </p:cNvCxnSpPr>
            <p:nvPr/>
          </p:nvCxnSpPr>
          <p:spPr>
            <a:xfrm flipV="1">
              <a:off x="4286250" y="1809750"/>
              <a:ext cx="57150" cy="476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00456" y="4572000"/>
            <a:ext cx="12795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flag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562600" y="4967222"/>
            <a:ext cx="3429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  <a:r>
              <a:rPr lang="en-US" b="1" dirty="0"/>
              <a:t>Loop-found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r>
              <a:rPr lang="en-US" dirty="0" smtClean="0">
                <a:sym typeface="Wingdings" pitchFamily="2" charset="2"/>
              </a:rPr>
              <a:t>;  </a:t>
            </a:r>
            <a:r>
              <a:rPr lang="en-US" b="1" dirty="0" smtClean="0">
                <a:sym typeface="Wingdings" pitchFamily="2" charset="2"/>
              </a:rPr>
              <a:t>flag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r>
              <a:rPr lang="en-US" dirty="0" smtClean="0"/>
              <a:t> }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00400" y="5345668"/>
                <a:ext cx="10951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2∗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;</a:t>
                </a:r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345668"/>
                <a:ext cx="109510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11" t="-9836" r="-8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Down Ribbon 8"/>
              <p:cNvSpPr/>
              <p:nvPr/>
            </p:nvSpPr>
            <p:spPr>
              <a:xfrm>
                <a:off x="5826760" y="1295401"/>
                <a:ext cx="3317240" cy="135255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Time complexity of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Final algorithm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you simplify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algorithm further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760" y="1295401"/>
                <a:ext cx="3317240" cy="135255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8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3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Practice problems</a:t>
            </a: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Sheet </a:t>
            </a:r>
            <a:r>
              <a:rPr lang="en-US" sz="4000" b="1" dirty="0" smtClean="0">
                <a:solidFill>
                  <a:srgbClr val="0070C0"/>
                </a:solidFill>
              </a:rPr>
              <a:t>3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Median</a:t>
            </a:r>
            <a:r>
              <a:rPr lang="en-US" sz="3600" b="1" dirty="0" smtClean="0"/>
              <a:t> of 2 </a:t>
            </a:r>
            <a:r>
              <a:rPr lang="en-US" sz="3600" b="1" dirty="0" smtClean="0"/>
              <a:t>arrays</a:t>
            </a:r>
            <a:br>
              <a:rPr lang="en-US" sz="3600" b="1" dirty="0" smtClean="0"/>
            </a:br>
            <a:endParaRPr lang="en-IN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5344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 smtClean="0"/>
                  <a:t>There are </a:t>
                </a:r>
                <a:r>
                  <a:rPr lang="en-IN" sz="2000" dirty="0">
                    <a:solidFill>
                      <a:srgbClr val="0070C0"/>
                    </a:solidFill>
                  </a:rPr>
                  <a:t>2</a:t>
                </a:r>
                <a:r>
                  <a:rPr lang="en-IN" sz="2000" dirty="0"/>
                  <a:t> sorted arrays </a:t>
                </a:r>
                <a:r>
                  <a:rPr lang="en-IN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IN" sz="2000" dirty="0"/>
                  <a:t> and </a:t>
                </a:r>
                <a:r>
                  <a:rPr lang="en-IN" sz="2000" b="1" dirty="0">
                    <a:solidFill>
                      <a:srgbClr val="7030A0"/>
                    </a:solidFill>
                  </a:rPr>
                  <a:t>B</a:t>
                </a:r>
                <a:r>
                  <a:rPr lang="en-IN" sz="2000" dirty="0"/>
                  <a:t>, each storing </a:t>
                </a:r>
                <a:r>
                  <a:rPr lang="en-IN" sz="2000" dirty="0" smtClean="0"/>
                  <a:t>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distinct numbers. 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Design an </a:t>
                </a:r>
                <a:r>
                  <a:rPr lang="en-IN" sz="2000" dirty="0"/>
                  <a:t>algorithm to </a:t>
                </a:r>
                <a:r>
                  <a:rPr lang="en-IN" sz="2000" dirty="0" smtClean="0"/>
                  <a:t>find</a:t>
                </a:r>
                <a:r>
                  <a:rPr lang="en-IN" sz="2000" dirty="0"/>
                  <a:t> </a:t>
                </a:r>
                <a:r>
                  <a:rPr lang="en-IN" sz="2000" dirty="0" smtClean="0"/>
                  <a:t>the </a:t>
                </a:r>
                <a:r>
                  <a:rPr lang="en-IN" sz="2000" dirty="0"/>
                  <a:t>median of </a:t>
                </a:r>
                <a:r>
                  <a:rPr lang="en-IN" sz="20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IN" sz="2000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IN" sz="2000" b="1" dirty="0" smtClean="0">
                    <a:solidFill>
                      <a:srgbClr val="7030A0"/>
                    </a:solidFill>
                  </a:rPr>
                  <a:t>B</a:t>
                </a:r>
                <a:r>
                  <a:rPr lang="en-IN" sz="2000" dirty="0"/>
                  <a:t>. 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The </a:t>
                </a:r>
                <a:r>
                  <a:rPr lang="en-IN" sz="2000" dirty="0"/>
                  <a:t>time complexity of your algorithm should be </a:t>
                </a:r>
                <a:r>
                  <a:rPr lang="en-IN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IN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Solution sketch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Compare </a:t>
                </a:r>
                <a:r>
                  <a:rPr lang="en-US" sz="2000" dirty="0" smtClean="0"/>
                  <a:t>the </a:t>
                </a:r>
                <a:r>
                  <a:rPr lang="en-US" sz="2000" u="sng" dirty="0" smtClean="0"/>
                  <a:t>medians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of </a:t>
                </a:r>
                <a:r>
                  <a:rPr lang="en-IN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IN" sz="2000" dirty="0"/>
                  <a:t> and </a:t>
                </a:r>
                <a:r>
                  <a:rPr lang="en-IN" sz="2000" b="1" dirty="0" smtClean="0">
                    <a:solidFill>
                      <a:srgbClr val="7030A0"/>
                    </a:solidFill>
                  </a:rPr>
                  <a:t>B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Based on the </a:t>
                </a:r>
                <a:r>
                  <a:rPr lang="en-US" sz="2000" u="sng" dirty="0" smtClean="0"/>
                  <a:t>outcome</a:t>
                </a:r>
                <a:r>
                  <a:rPr lang="en-US" sz="2000" dirty="0" smtClean="0"/>
                  <a:t>, discard a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fraction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of both </a:t>
                </a:r>
                <a:r>
                  <a:rPr lang="en-IN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IN" sz="2000" dirty="0"/>
                  <a:t> and </a:t>
                </a:r>
                <a:r>
                  <a:rPr lang="en-IN" sz="2000" b="1" dirty="0">
                    <a:solidFill>
                      <a:srgbClr val="7030A0"/>
                    </a:solidFill>
                  </a:rPr>
                  <a:t>B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Proceed recursively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Note</a:t>
                </a:r>
                <a:r>
                  <a:rPr lang="en-US" sz="2000" dirty="0" smtClean="0"/>
                  <a:t>: Be </a:t>
                </a:r>
                <a:r>
                  <a:rPr lang="en-US" sz="2000" u="sng" dirty="0" smtClean="0"/>
                  <a:t>careful </a:t>
                </a:r>
                <a:r>
                  <a:rPr lang="en-US" sz="2000" dirty="0" smtClean="0"/>
                  <a:t>in choosing the parameters of recursive calls. 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534400" cy="5562600"/>
              </a:xfrm>
              <a:blipFill rotWithShape="1">
                <a:blip r:embed="rId2"/>
                <a:stretch>
                  <a:fillRect l="-714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743200" y="2590800"/>
            <a:ext cx="4972328" cy="381000"/>
            <a:chOff x="2743200" y="2590800"/>
            <a:chExt cx="4972328" cy="381000"/>
          </a:xfrm>
        </p:grpSpPr>
        <p:sp>
          <p:nvSpPr>
            <p:cNvPr id="4" name="Rectangle 3"/>
            <p:cNvSpPr/>
            <p:nvPr/>
          </p:nvSpPr>
          <p:spPr>
            <a:xfrm>
              <a:off x="2743200" y="2590800"/>
              <a:ext cx="45720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2590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A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3200" y="3352800"/>
            <a:ext cx="4962710" cy="381000"/>
            <a:chOff x="2743200" y="3352800"/>
            <a:chExt cx="4962710" cy="381000"/>
          </a:xfrm>
        </p:grpSpPr>
        <p:sp>
          <p:nvSpPr>
            <p:cNvPr id="5" name="Rectangle 4"/>
            <p:cNvSpPr/>
            <p:nvPr/>
          </p:nvSpPr>
          <p:spPr>
            <a:xfrm>
              <a:off x="2743200" y="3352800"/>
              <a:ext cx="45720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400" y="33644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953000" y="2590800"/>
            <a:ext cx="381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67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3364468"/>
            <a:ext cx="381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88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0" y="3352800"/>
            <a:ext cx="1981200" cy="381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34000" y="3364468"/>
            <a:ext cx="1981200" cy="369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43200" y="2590800"/>
            <a:ext cx="2209800" cy="369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43200" y="2602468"/>
            <a:ext cx="2209800" cy="369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6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Rest of the course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solidFill>
                  <a:srgbClr val="7030A0"/>
                </a:solidFill>
              </a:rPr>
              <a:t>Graph</a:t>
            </a:r>
            <a:r>
              <a:rPr lang="en-US" sz="2800" dirty="0" smtClean="0"/>
              <a:t> algorithms</a:t>
            </a:r>
          </a:p>
          <a:p>
            <a:pPr lvl="1"/>
            <a:r>
              <a:rPr lang="en-US" sz="2400" dirty="0" smtClean="0"/>
              <a:t>(we shall cover it just after the mid-semester exam.)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u="sng" dirty="0" smtClean="0">
                <a:solidFill>
                  <a:srgbClr val="C00000"/>
                </a:solidFill>
              </a:rPr>
              <a:t>Greedy</a:t>
            </a:r>
            <a:r>
              <a:rPr lang="en-US" sz="2800" dirty="0" smtClean="0"/>
              <a:t> algorithms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Incredible</a:t>
            </a:r>
            <a:r>
              <a:rPr lang="en-US" sz="2800" dirty="0" smtClean="0"/>
              <a:t> </a:t>
            </a:r>
            <a:r>
              <a:rPr lang="en-US" sz="2800" dirty="0" smtClean="0"/>
              <a:t>data structures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06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insert </a:t>
            </a:r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990600" y="41595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349681" y="41595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4284652" y="48345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315200" y="38862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285494" y="2329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190494" y="31226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3675894" y="396240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532894" y="3167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161293" y="4005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734053" y="24277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  <a:endCxn id="305" idx="0"/>
          </p:cNvCxnSpPr>
          <p:nvPr/>
        </p:nvCxnSpPr>
        <p:spPr>
          <a:xfrm flipH="1">
            <a:off x="1271401" y="3335684"/>
            <a:ext cx="1303451" cy="6267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3352800" y="41738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419348" y="33197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477000" y="32974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723570" y="3327551"/>
            <a:ext cx="1034366" cy="6348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934959" y="41579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572000" y="24725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243064" y="2286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172200" y="3091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14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143000" y="3962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562598" y="3124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705598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7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010400" y="4038600"/>
            <a:ext cx="762000" cy="564833"/>
            <a:chOff x="1524000" y="3048000"/>
            <a:chExt cx="762000" cy="564833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3"/>
              <a:ext cx="279059" cy="520580"/>
              <a:chOff x="853448" y="1688795"/>
              <a:chExt cx="316675" cy="51557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5"/>
                <a:ext cx="216090" cy="3026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239000" y="38862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2400" y="49977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4191000" y="4843790"/>
            <a:ext cx="457200" cy="261610"/>
            <a:chOff x="7443464" y="3623014"/>
            <a:chExt cx="457200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504602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8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3651" y="48006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257800" y="3886200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2648851" y="5246778"/>
            <a:ext cx="780149" cy="706852"/>
            <a:chOff x="2209800" y="5389148"/>
            <a:chExt cx="780149" cy="706852"/>
          </a:xfrm>
        </p:grpSpPr>
        <p:sp>
          <p:nvSpPr>
            <p:cNvPr id="101" name="Oval 100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6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insert </a:t>
            </a:r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990600" y="41595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349681" y="41595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4284652" y="48345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315200" y="38862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285494" y="2329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190494" y="31226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3675894" y="396240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532894" y="3167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161293" y="4005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734053" y="24277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  <a:endCxn id="305" idx="0"/>
          </p:cNvCxnSpPr>
          <p:nvPr/>
        </p:nvCxnSpPr>
        <p:spPr>
          <a:xfrm flipH="1">
            <a:off x="1271401" y="3335684"/>
            <a:ext cx="1303451" cy="6267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3352800" y="41738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419348" y="33197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477000" y="32974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723570" y="3327551"/>
            <a:ext cx="1034366" cy="6348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934959" y="41579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572000" y="24725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243064" y="2286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172200" y="3091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14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143000" y="3962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562598" y="3124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705598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7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010400" y="4038600"/>
            <a:ext cx="762000" cy="564833"/>
            <a:chOff x="1524000" y="3048000"/>
            <a:chExt cx="762000" cy="564833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3"/>
              <a:ext cx="279059" cy="520580"/>
              <a:chOff x="853448" y="1688795"/>
              <a:chExt cx="316675" cy="51557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5"/>
                <a:ext cx="216090" cy="3026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239000" y="38862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2400" y="49977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4191000" y="4843790"/>
            <a:ext cx="457200" cy="261610"/>
            <a:chOff x="7443464" y="3623014"/>
            <a:chExt cx="457200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504602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8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3651" y="48006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37749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257800" y="3886200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2648851" y="5246778"/>
            <a:ext cx="780149" cy="706852"/>
            <a:chOff x="2209800" y="5389148"/>
            <a:chExt cx="780149" cy="706852"/>
          </a:xfrm>
        </p:grpSpPr>
        <p:sp>
          <p:nvSpPr>
            <p:cNvPr id="101" name="Oval 100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2133600" y="2590800"/>
            <a:ext cx="1081835" cy="774859"/>
            <a:chOff x="361815" y="2069068"/>
            <a:chExt cx="1761453" cy="1055132"/>
          </a:xfrm>
        </p:grpSpPr>
        <p:sp>
          <p:nvSpPr>
            <p:cNvPr id="113" name="Curved Down Arrow 112"/>
            <p:cNvSpPr/>
            <p:nvPr/>
          </p:nvSpPr>
          <p:spPr>
            <a:xfrm flipH="1">
              <a:off x="399728" y="2438400"/>
              <a:ext cx="1443501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1815" y="2069068"/>
              <a:ext cx="1761453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left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81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insert </a:t>
            </a:r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7315200" y="38862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285494" y="2329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190494" y="31226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1447800" y="396240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532894" y="3167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endCxn id="307" idx="3"/>
          </p:cNvCxnSpPr>
          <p:nvPr/>
        </p:nvCxnSpPr>
        <p:spPr>
          <a:xfrm flipH="1">
            <a:off x="2819400" y="2427775"/>
            <a:ext cx="1466096" cy="827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  <a:endCxn id="308" idx="0"/>
          </p:cNvCxnSpPr>
          <p:nvPr/>
        </p:nvCxnSpPr>
        <p:spPr>
          <a:xfrm flipH="1">
            <a:off x="1576201" y="3335684"/>
            <a:ext cx="998651" cy="593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308" idx="1"/>
          </p:cNvCxnSpPr>
          <p:nvPr/>
        </p:nvCxnSpPr>
        <p:spPr>
          <a:xfrm flipH="1">
            <a:off x="609600" y="4060195"/>
            <a:ext cx="838200" cy="740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419348" y="33197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477000" y="32974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723570" y="3327551"/>
            <a:ext cx="1034366" cy="6348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40" idx="6"/>
            <a:endCxn id="259" idx="0"/>
          </p:cNvCxnSpPr>
          <p:nvPr/>
        </p:nvCxnSpPr>
        <p:spPr>
          <a:xfrm>
            <a:off x="1734306" y="4060985"/>
            <a:ext cx="597325" cy="7396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572000" y="24725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243064" y="2286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172200" y="3091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14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4800" y="4800600"/>
            <a:ext cx="591762" cy="762000"/>
            <a:chOff x="990600" y="3962400"/>
            <a:chExt cx="591762" cy="762000"/>
          </a:xfrm>
        </p:grpSpPr>
        <p:grpSp>
          <p:nvGrpSpPr>
            <p:cNvPr id="139" name="Group 138"/>
            <p:cNvGrpSpPr/>
            <p:nvPr/>
          </p:nvGrpSpPr>
          <p:grpSpPr>
            <a:xfrm>
              <a:off x="990600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1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Oval 247"/>
            <p:cNvSpPr/>
            <p:nvPr/>
          </p:nvSpPr>
          <p:spPr>
            <a:xfrm>
              <a:off x="1161293" y="40055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143000" y="39624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07" name="TextBox 306"/>
          <p:cNvSpPr txBox="1"/>
          <p:nvPr/>
        </p:nvSpPr>
        <p:spPr>
          <a:xfrm>
            <a:off x="2562598" y="3124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7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4478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7010400" y="4038600"/>
            <a:ext cx="762000" cy="564833"/>
            <a:chOff x="1524000" y="3048000"/>
            <a:chExt cx="762000" cy="564833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3"/>
              <a:ext cx="279059" cy="520580"/>
              <a:chOff x="853448" y="1688795"/>
              <a:chExt cx="316675" cy="51557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5"/>
                <a:ext cx="216090" cy="3026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239000" y="38862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29000" y="3962400"/>
            <a:ext cx="762000" cy="728002"/>
            <a:chOff x="3962400" y="4834598"/>
            <a:chExt cx="762000" cy="728002"/>
          </a:xfrm>
        </p:grpSpPr>
        <p:grpSp>
          <p:nvGrpSpPr>
            <p:cNvPr id="189" name="Group 188"/>
            <p:cNvGrpSpPr/>
            <p:nvPr/>
          </p:nvGrpSpPr>
          <p:grpSpPr>
            <a:xfrm>
              <a:off x="4284652" y="48345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3962400" y="4997766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4191000" y="4843790"/>
              <a:ext cx="457200" cy="261610"/>
              <a:chOff x="7443464" y="3623014"/>
              <a:chExt cx="457200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504602" y="3623014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257800" y="3886200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1582051" y="4800600"/>
            <a:ext cx="1084949" cy="1153030"/>
            <a:chOff x="2648851" y="4800600"/>
            <a:chExt cx="1084949" cy="1153030"/>
          </a:xfrm>
        </p:grpSpPr>
        <p:grpSp>
          <p:nvGrpSpPr>
            <p:cNvPr id="9" name="Group 8"/>
            <p:cNvGrpSpPr/>
            <p:nvPr/>
          </p:nvGrpSpPr>
          <p:grpSpPr>
            <a:xfrm>
              <a:off x="2953651" y="4800600"/>
              <a:ext cx="780149" cy="706852"/>
              <a:chOff x="2209800" y="5389148"/>
              <a:chExt cx="780149" cy="706852"/>
            </a:xfrm>
          </p:grpSpPr>
          <p:sp>
            <p:nvSpPr>
              <p:cNvPr id="262" name="Oval 261"/>
              <p:cNvSpPr/>
              <p:nvPr/>
            </p:nvSpPr>
            <p:spPr>
              <a:xfrm>
                <a:off x="2438400" y="542063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209800" y="5868579"/>
                <a:ext cx="177273" cy="2149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819400" y="5867400"/>
                <a:ext cx="170549" cy="2161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209800" y="5389148"/>
                <a:ext cx="762000" cy="706852"/>
                <a:chOff x="4191000" y="5181600"/>
                <a:chExt cx="762000" cy="706852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 flipH="1">
                  <a:off x="4191000" y="5673500"/>
                  <a:ext cx="177273" cy="214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4191000" y="5673500"/>
                  <a:ext cx="177273" cy="214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 flipH="1">
                  <a:off x="4279637" y="5378251"/>
                  <a:ext cx="190421" cy="30563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4782448" y="5672256"/>
                  <a:ext cx="170548" cy="2161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82452" y="5672260"/>
                  <a:ext cx="170548" cy="2161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>
                  <a:off x="4720316" y="5333997"/>
                  <a:ext cx="174319" cy="3382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TextBox 258"/>
                <p:cNvSpPr txBox="1"/>
                <p:nvPr/>
              </p:nvSpPr>
              <p:spPr>
                <a:xfrm>
                  <a:off x="4437749" y="518160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chemeClr val="bg2"/>
                      </a:solidFill>
                    </a:rPr>
                    <a:t>5</a:t>
                  </a:r>
                  <a:endParaRPr lang="en-US" sz="1100" b="1" dirty="0">
                    <a:solidFill>
                      <a:schemeClr val="bg2"/>
                    </a:solidFill>
                  </a:endParaRPr>
                </a:p>
              </p:txBody>
            </p:sp>
          </p:grpSp>
        </p:grpSp>
        <p:grpSp>
          <p:nvGrpSpPr>
            <p:cNvPr id="100" name="Group 99"/>
            <p:cNvGrpSpPr/>
            <p:nvPr/>
          </p:nvGrpSpPr>
          <p:grpSpPr>
            <a:xfrm>
              <a:off x="2648851" y="5246778"/>
              <a:ext cx="780149" cy="706852"/>
              <a:chOff x="2209800" y="5389148"/>
              <a:chExt cx="780149" cy="70685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38400" y="5420639"/>
                <a:ext cx="344558" cy="2181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209800" y="5868579"/>
                <a:ext cx="177273" cy="2149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819400" y="5867400"/>
                <a:ext cx="170549" cy="2161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2209800" y="5389148"/>
                <a:ext cx="762000" cy="706852"/>
                <a:chOff x="4191000" y="5181600"/>
                <a:chExt cx="762000" cy="706852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4191000" y="5673500"/>
                  <a:ext cx="177273" cy="214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4191000" y="5673500"/>
                  <a:ext cx="177273" cy="214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4279637" y="5378251"/>
                  <a:ext cx="190421" cy="30563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4782448" y="5672256"/>
                  <a:ext cx="170548" cy="2161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2452" y="5672260"/>
                  <a:ext cx="170548" cy="2161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4720316" y="5333997"/>
                  <a:ext cx="174319" cy="3382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4422687" y="518160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chemeClr val="bg2"/>
                      </a:solidFill>
                    </a:rPr>
                    <a:t>4</a:t>
                  </a:r>
                  <a:endParaRPr lang="en-US" sz="1100" b="1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125" name="Group 124"/>
          <p:cNvGrpSpPr/>
          <p:nvPr/>
        </p:nvGrpSpPr>
        <p:grpSpPr>
          <a:xfrm flipH="1">
            <a:off x="3719747" y="1524000"/>
            <a:ext cx="1498690" cy="1251198"/>
            <a:chOff x="399728" y="2069068"/>
            <a:chExt cx="1443501" cy="1055132"/>
          </a:xfrm>
        </p:grpSpPr>
        <p:sp>
          <p:nvSpPr>
            <p:cNvPr id="130" name="Curved Down Arrow 129"/>
            <p:cNvSpPr/>
            <p:nvPr/>
          </p:nvSpPr>
          <p:spPr>
            <a:xfrm flipH="1">
              <a:off x="399728" y="2438400"/>
              <a:ext cx="1443501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1996" y="2069068"/>
              <a:ext cx="1216156" cy="259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Right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0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insert </a:t>
            </a:r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85694" y="31556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4337558" y="2252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stCxn id="235" idx="3"/>
          </p:cNvCxnSpPr>
          <p:nvPr/>
        </p:nvCxnSpPr>
        <p:spPr>
          <a:xfrm flipH="1">
            <a:off x="5047038" y="3323925"/>
            <a:ext cx="880614" cy="779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  <a:endCxn id="308" idx="0"/>
          </p:cNvCxnSpPr>
          <p:nvPr/>
        </p:nvCxnSpPr>
        <p:spPr>
          <a:xfrm flipH="1">
            <a:off x="2414401" y="2421284"/>
            <a:ext cx="1965115" cy="779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endCxn id="235" idx="1"/>
          </p:cNvCxnSpPr>
          <p:nvPr/>
        </p:nvCxnSpPr>
        <p:spPr>
          <a:xfrm>
            <a:off x="4528234" y="2413151"/>
            <a:ext cx="1399418" cy="771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5" idx="5"/>
          </p:cNvCxnSpPr>
          <p:nvPr/>
        </p:nvCxnSpPr>
        <p:spPr>
          <a:xfrm>
            <a:off x="6130242" y="3323925"/>
            <a:ext cx="880158" cy="7476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867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67262" y="22098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7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0" y="4072598"/>
            <a:ext cx="762000" cy="728002"/>
            <a:chOff x="3962400" y="4834598"/>
            <a:chExt cx="762000" cy="728002"/>
          </a:xfrm>
        </p:grpSpPr>
        <p:grpSp>
          <p:nvGrpSpPr>
            <p:cNvPr id="189" name="Group 188"/>
            <p:cNvGrpSpPr/>
            <p:nvPr/>
          </p:nvGrpSpPr>
          <p:grpSpPr>
            <a:xfrm>
              <a:off x="4284652" y="48345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3962400" y="4997766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4191000" y="4843790"/>
              <a:ext cx="457200" cy="261610"/>
              <a:chOff x="7443464" y="3623014"/>
              <a:chExt cx="457200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504602" y="3623014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019800" y="4038600"/>
            <a:ext cx="2514600" cy="1512243"/>
            <a:chOff x="5257800" y="3091190"/>
            <a:chExt cx="2514600" cy="1512243"/>
          </a:xfrm>
        </p:grpSpPr>
        <p:grpSp>
          <p:nvGrpSpPr>
            <p:cNvPr id="221" name="Group 220"/>
            <p:cNvGrpSpPr/>
            <p:nvPr/>
          </p:nvGrpSpPr>
          <p:grpSpPr>
            <a:xfrm>
              <a:off x="7315200" y="38862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7" name="Oval 236"/>
            <p:cNvSpPr/>
            <p:nvPr/>
          </p:nvSpPr>
          <p:spPr>
            <a:xfrm>
              <a:off x="6190494" y="31226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 flipH="1">
              <a:off x="5419348" y="33197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477000" y="32974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6172200" y="3091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14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010400" y="4038600"/>
              <a:ext cx="762000" cy="564833"/>
              <a:chOff x="1524000" y="3048000"/>
              <a:chExt cx="762000" cy="56483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3"/>
                <a:ext cx="279059" cy="520580"/>
                <a:chOff x="853448" y="1688795"/>
                <a:chExt cx="316675" cy="515571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5"/>
                  <a:ext cx="216090" cy="3026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7239000" y="3886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15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257800" y="3886200"/>
              <a:ext cx="177273" cy="225334"/>
              <a:chOff x="2447520" y="2514600"/>
              <a:chExt cx="201169" cy="223166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Group 9"/>
          <p:cNvGrpSpPr/>
          <p:nvPr/>
        </p:nvGrpSpPr>
        <p:grpSpPr>
          <a:xfrm>
            <a:off x="1143000" y="3200400"/>
            <a:ext cx="2362200" cy="2024240"/>
            <a:chOff x="304800" y="3929390"/>
            <a:chExt cx="2362200" cy="2024240"/>
          </a:xfrm>
        </p:grpSpPr>
        <p:sp>
          <p:nvSpPr>
            <p:cNvPr id="240" name="Oval 239"/>
            <p:cNvSpPr/>
            <p:nvPr/>
          </p:nvSpPr>
          <p:spPr>
            <a:xfrm>
              <a:off x="1447800" y="3962400"/>
              <a:ext cx="286506" cy="197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Straight Arrow Connector 260"/>
            <p:cNvCxnSpPr>
              <a:stCxn id="308" idx="1"/>
            </p:cNvCxnSpPr>
            <p:nvPr/>
          </p:nvCxnSpPr>
          <p:spPr>
            <a:xfrm flipH="1">
              <a:off x="609600" y="4060195"/>
              <a:ext cx="838200" cy="740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40" idx="6"/>
              <a:endCxn id="259" idx="0"/>
            </p:cNvCxnSpPr>
            <p:nvPr/>
          </p:nvCxnSpPr>
          <p:spPr>
            <a:xfrm>
              <a:off x="1734306" y="4060985"/>
              <a:ext cx="597325" cy="7396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04800" y="4800600"/>
              <a:ext cx="591762" cy="762000"/>
              <a:chOff x="990600" y="3962400"/>
              <a:chExt cx="591762" cy="762000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990600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349681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Oval 247"/>
              <p:cNvSpPr/>
              <p:nvPr/>
            </p:nvSpPr>
            <p:spPr>
              <a:xfrm>
                <a:off x="1161293" y="40055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1143000" y="39624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1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1447800" y="3929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82051" y="4800600"/>
              <a:ext cx="1084949" cy="1153030"/>
              <a:chOff x="2648851" y="4800600"/>
              <a:chExt cx="1084949" cy="115303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953651" y="4800600"/>
                <a:ext cx="780149" cy="706852"/>
                <a:chOff x="2209800" y="5389148"/>
                <a:chExt cx="780149" cy="706852"/>
              </a:xfrm>
            </p:grpSpPr>
            <p:sp>
              <p:nvSpPr>
                <p:cNvPr id="262" name="Oval 261"/>
                <p:cNvSpPr/>
                <p:nvPr/>
              </p:nvSpPr>
              <p:spPr>
                <a:xfrm>
                  <a:off x="2438400" y="5420639"/>
                  <a:ext cx="344558" cy="2181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2209800" y="5868579"/>
                  <a:ext cx="177273" cy="21495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819400" y="5867400"/>
                  <a:ext cx="170549" cy="2161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209800" y="5389148"/>
                  <a:ext cx="762000" cy="706852"/>
                  <a:chOff x="4191000" y="5181600"/>
                  <a:chExt cx="762000" cy="706852"/>
                </a:xfrm>
              </p:grpSpPr>
              <p:cxnSp>
                <p:nvCxnSpPr>
                  <p:cNvPr id="250" name="Straight Connector 249"/>
                  <p:cNvCxnSpPr/>
                  <p:nvPr/>
                </p:nvCxnSpPr>
                <p:spPr>
                  <a:xfrm flipH="1"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/>
                  <p:cNvCxnSpPr/>
                  <p:nvPr/>
                </p:nvCxnSpPr>
                <p:spPr>
                  <a:xfrm flipH="1">
                    <a:off x="4279637" y="5378251"/>
                    <a:ext cx="190421" cy="30563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flipH="1">
                    <a:off x="4782448" y="5672256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4782452" y="5672260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Arrow Connector 255"/>
                  <p:cNvCxnSpPr/>
                  <p:nvPr/>
                </p:nvCxnSpPr>
                <p:spPr>
                  <a:xfrm>
                    <a:off x="4720316" y="5333997"/>
                    <a:ext cx="174319" cy="3382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4437749" y="5181600"/>
                    <a:ext cx="39606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2"/>
                        </a:solidFill>
                      </a:rPr>
                      <a:t>5</a:t>
                    </a:r>
                    <a:endParaRPr lang="en-US" sz="1100" b="1" dirty="0">
                      <a:solidFill>
                        <a:schemeClr val="bg2"/>
                      </a:solidFill>
                    </a:endParaRP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48851" y="5246778"/>
                <a:ext cx="780149" cy="706852"/>
                <a:chOff x="2209800" y="5389148"/>
                <a:chExt cx="780149" cy="706852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438400" y="5420639"/>
                  <a:ext cx="344558" cy="218161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2209800" y="5868579"/>
                  <a:ext cx="177273" cy="21495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2819400" y="5867400"/>
                  <a:ext cx="170549" cy="2161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2209800" y="5389148"/>
                  <a:ext cx="762000" cy="706852"/>
                  <a:chOff x="4191000" y="5181600"/>
                  <a:chExt cx="762000" cy="706852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4279637" y="5378251"/>
                    <a:ext cx="190421" cy="30563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4782448" y="5672256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4782452" y="5672260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>
                    <a:off x="4720316" y="5333997"/>
                    <a:ext cx="174319" cy="3382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4422687" y="5181600"/>
                    <a:ext cx="39606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2"/>
                        </a:solidFill>
                      </a:rPr>
                      <a:t>4</a:t>
                    </a:r>
                    <a:endParaRPr lang="en-US" sz="1100" b="1" dirty="0">
                      <a:solidFill>
                        <a:schemeClr val="bg2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105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insert </a:t>
            </a:r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85694" y="31556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4337558" y="2252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stCxn id="235" idx="3"/>
          </p:cNvCxnSpPr>
          <p:nvPr/>
        </p:nvCxnSpPr>
        <p:spPr>
          <a:xfrm flipH="1">
            <a:off x="5047038" y="3323925"/>
            <a:ext cx="880614" cy="779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  <a:endCxn id="308" idx="0"/>
          </p:cNvCxnSpPr>
          <p:nvPr/>
        </p:nvCxnSpPr>
        <p:spPr>
          <a:xfrm flipH="1">
            <a:off x="2414401" y="2421284"/>
            <a:ext cx="1965115" cy="779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endCxn id="235" idx="1"/>
          </p:cNvCxnSpPr>
          <p:nvPr/>
        </p:nvCxnSpPr>
        <p:spPr>
          <a:xfrm>
            <a:off x="4528234" y="2413151"/>
            <a:ext cx="1399418" cy="771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5" idx="5"/>
          </p:cNvCxnSpPr>
          <p:nvPr/>
        </p:nvCxnSpPr>
        <p:spPr>
          <a:xfrm>
            <a:off x="6130242" y="3323925"/>
            <a:ext cx="880158" cy="7476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867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91398" y="22098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7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0" y="4072598"/>
            <a:ext cx="762000" cy="728002"/>
            <a:chOff x="3962400" y="4834598"/>
            <a:chExt cx="762000" cy="728002"/>
          </a:xfrm>
        </p:grpSpPr>
        <p:grpSp>
          <p:nvGrpSpPr>
            <p:cNvPr id="189" name="Group 188"/>
            <p:cNvGrpSpPr/>
            <p:nvPr/>
          </p:nvGrpSpPr>
          <p:grpSpPr>
            <a:xfrm>
              <a:off x="4284652" y="48345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3962400" y="4997766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4191000" y="4843790"/>
              <a:ext cx="457200" cy="261610"/>
              <a:chOff x="7443464" y="3623014"/>
              <a:chExt cx="457200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504602" y="3623014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019800" y="4038600"/>
            <a:ext cx="2514600" cy="1512243"/>
            <a:chOff x="5257800" y="3091190"/>
            <a:chExt cx="2514600" cy="1512243"/>
          </a:xfrm>
        </p:grpSpPr>
        <p:grpSp>
          <p:nvGrpSpPr>
            <p:cNvPr id="221" name="Group 220"/>
            <p:cNvGrpSpPr/>
            <p:nvPr/>
          </p:nvGrpSpPr>
          <p:grpSpPr>
            <a:xfrm>
              <a:off x="7315200" y="38862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7" name="Oval 236"/>
            <p:cNvSpPr/>
            <p:nvPr/>
          </p:nvSpPr>
          <p:spPr>
            <a:xfrm>
              <a:off x="6190494" y="31226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 flipH="1">
              <a:off x="5419348" y="33197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477000" y="32974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6172200" y="3091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14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010400" y="4038600"/>
              <a:ext cx="762000" cy="564833"/>
              <a:chOff x="1524000" y="3048000"/>
              <a:chExt cx="762000" cy="56483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3"/>
                <a:ext cx="279059" cy="520580"/>
                <a:chOff x="853448" y="1688795"/>
                <a:chExt cx="316675" cy="515571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5"/>
                  <a:ext cx="216090" cy="3026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7239000" y="3886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15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257800" y="3886200"/>
              <a:ext cx="177273" cy="225334"/>
              <a:chOff x="2447520" y="2514600"/>
              <a:chExt cx="201169" cy="223166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Group 9"/>
          <p:cNvGrpSpPr/>
          <p:nvPr/>
        </p:nvGrpSpPr>
        <p:grpSpPr>
          <a:xfrm>
            <a:off x="1143000" y="3200400"/>
            <a:ext cx="2362200" cy="2024240"/>
            <a:chOff x="304800" y="3929390"/>
            <a:chExt cx="2362200" cy="2024240"/>
          </a:xfrm>
        </p:grpSpPr>
        <p:sp>
          <p:nvSpPr>
            <p:cNvPr id="240" name="Oval 239"/>
            <p:cNvSpPr/>
            <p:nvPr/>
          </p:nvSpPr>
          <p:spPr>
            <a:xfrm>
              <a:off x="1447800" y="3962400"/>
              <a:ext cx="286506" cy="197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Straight Arrow Connector 260"/>
            <p:cNvCxnSpPr>
              <a:stCxn id="308" idx="1"/>
            </p:cNvCxnSpPr>
            <p:nvPr/>
          </p:nvCxnSpPr>
          <p:spPr>
            <a:xfrm flipH="1">
              <a:off x="609600" y="4060195"/>
              <a:ext cx="838200" cy="740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40" idx="6"/>
              <a:endCxn id="259" idx="0"/>
            </p:cNvCxnSpPr>
            <p:nvPr/>
          </p:nvCxnSpPr>
          <p:spPr>
            <a:xfrm>
              <a:off x="1734306" y="4060985"/>
              <a:ext cx="597325" cy="7396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04800" y="4800600"/>
              <a:ext cx="591762" cy="762000"/>
              <a:chOff x="990600" y="3962400"/>
              <a:chExt cx="591762" cy="762000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990600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349681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Oval 247"/>
              <p:cNvSpPr/>
              <p:nvPr/>
            </p:nvSpPr>
            <p:spPr>
              <a:xfrm>
                <a:off x="1161293" y="40055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1143000" y="39624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1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1447800" y="3929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82051" y="4800600"/>
              <a:ext cx="1084949" cy="1153030"/>
              <a:chOff x="2648851" y="4800600"/>
              <a:chExt cx="1084949" cy="115303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953651" y="4800600"/>
                <a:ext cx="780149" cy="706852"/>
                <a:chOff x="2209800" y="5389148"/>
                <a:chExt cx="780149" cy="706852"/>
              </a:xfrm>
            </p:grpSpPr>
            <p:sp>
              <p:nvSpPr>
                <p:cNvPr id="262" name="Oval 261"/>
                <p:cNvSpPr/>
                <p:nvPr/>
              </p:nvSpPr>
              <p:spPr>
                <a:xfrm>
                  <a:off x="2438400" y="5420639"/>
                  <a:ext cx="344558" cy="2181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2209800" y="5868579"/>
                  <a:ext cx="177273" cy="21495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819400" y="5867400"/>
                  <a:ext cx="170549" cy="2161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209800" y="5389148"/>
                  <a:ext cx="762000" cy="706852"/>
                  <a:chOff x="4191000" y="5181600"/>
                  <a:chExt cx="762000" cy="706852"/>
                </a:xfrm>
              </p:grpSpPr>
              <p:cxnSp>
                <p:nvCxnSpPr>
                  <p:cNvPr id="250" name="Straight Connector 249"/>
                  <p:cNvCxnSpPr/>
                  <p:nvPr/>
                </p:nvCxnSpPr>
                <p:spPr>
                  <a:xfrm flipH="1"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/>
                  <p:cNvCxnSpPr/>
                  <p:nvPr/>
                </p:nvCxnSpPr>
                <p:spPr>
                  <a:xfrm flipH="1">
                    <a:off x="4279637" y="5378251"/>
                    <a:ext cx="190421" cy="30563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flipH="1">
                    <a:off x="4782448" y="5672256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4782452" y="5672260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Arrow Connector 255"/>
                  <p:cNvCxnSpPr/>
                  <p:nvPr/>
                </p:nvCxnSpPr>
                <p:spPr>
                  <a:xfrm>
                    <a:off x="4720316" y="5333997"/>
                    <a:ext cx="174319" cy="3382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4437749" y="5181600"/>
                    <a:ext cx="39606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2"/>
                        </a:solidFill>
                      </a:rPr>
                      <a:t>5</a:t>
                    </a:r>
                    <a:endParaRPr lang="en-US" sz="1100" b="1" dirty="0">
                      <a:solidFill>
                        <a:schemeClr val="bg2"/>
                      </a:solidFill>
                    </a:endParaRP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48851" y="5246778"/>
                <a:ext cx="780149" cy="706852"/>
                <a:chOff x="2209800" y="5389148"/>
                <a:chExt cx="780149" cy="706852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438400" y="5420639"/>
                  <a:ext cx="344558" cy="218161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2209800" y="5868579"/>
                  <a:ext cx="177273" cy="21495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2819400" y="5867400"/>
                  <a:ext cx="170549" cy="2161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2209800" y="5389148"/>
                  <a:ext cx="762000" cy="706852"/>
                  <a:chOff x="4191000" y="5181600"/>
                  <a:chExt cx="762000" cy="706852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4279637" y="5378251"/>
                    <a:ext cx="190421" cy="30563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4782448" y="5672256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4782452" y="5672260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>
                    <a:off x="4720316" y="5333997"/>
                    <a:ext cx="174319" cy="3382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4422687" y="5181600"/>
                    <a:ext cx="39606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2"/>
                        </a:solidFill>
                      </a:rPr>
                      <a:t>4</a:t>
                    </a:r>
                    <a:endParaRPr lang="en-US" sz="1100" b="1" dirty="0">
                      <a:solidFill>
                        <a:schemeClr val="bg2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631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insert </a:t>
            </a:r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85694" y="3155631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4337558" y="2252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stCxn id="235" idx="3"/>
          </p:cNvCxnSpPr>
          <p:nvPr/>
        </p:nvCxnSpPr>
        <p:spPr>
          <a:xfrm flipH="1">
            <a:off x="5047038" y="3323925"/>
            <a:ext cx="880614" cy="779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  <a:endCxn id="308" idx="0"/>
          </p:cNvCxnSpPr>
          <p:nvPr/>
        </p:nvCxnSpPr>
        <p:spPr>
          <a:xfrm flipH="1">
            <a:off x="2414401" y="2421284"/>
            <a:ext cx="1965115" cy="779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endCxn id="235" idx="1"/>
          </p:cNvCxnSpPr>
          <p:nvPr/>
        </p:nvCxnSpPr>
        <p:spPr>
          <a:xfrm>
            <a:off x="4528234" y="2413151"/>
            <a:ext cx="1399418" cy="771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5" idx="5"/>
          </p:cNvCxnSpPr>
          <p:nvPr/>
        </p:nvCxnSpPr>
        <p:spPr>
          <a:xfrm>
            <a:off x="6130242" y="3323925"/>
            <a:ext cx="880158" cy="7476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867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91398" y="22098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7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0" y="4072598"/>
            <a:ext cx="762000" cy="728002"/>
            <a:chOff x="3962400" y="4834598"/>
            <a:chExt cx="762000" cy="728002"/>
          </a:xfrm>
        </p:grpSpPr>
        <p:grpSp>
          <p:nvGrpSpPr>
            <p:cNvPr id="189" name="Group 188"/>
            <p:cNvGrpSpPr/>
            <p:nvPr/>
          </p:nvGrpSpPr>
          <p:grpSpPr>
            <a:xfrm>
              <a:off x="4284652" y="48345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3962400" y="4997766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9" cy="520583"/>
                <a:chOff x="853448" y="1688792"/>
                <a:chExt cx="316675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90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4191000" y="4843790"/>
              <a:ext cx="457200" cy="261610"/>
              <a:chOff x="7443464" y="3623014"/>
              <a:chExt cx="457200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504602" y="3623014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019800" y="4038600"/>
            <a:ext cx="2514600" cy="1512243"/>
            <a:chOff x="5257800" y="3091190"/>
            <a:chExt cx="2514600" cy="1512243"/>
          </a:xfrm>
        </p:grpSpPr>
        <p:grpSp>
          <p:nvGrpSpPr>
            <p:cNvPr id="221" name="Group 220"/>
            <p:cNvGrpSpPr/>
            <p:nvPr/>
          </p:nvGrpSpPr>
          <p:grpSpPr>
            <a:xfrm>
              <a:off x="7315200" y="38862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7" name="Oval 236"/>
            <p:cNvSpPr/>
            <p:nvPr/>
          </p:nvSpPr>
          <p:spPr>
            <a:xfrm>
              <a:off x="6190494" y="31226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 flipH="1">
              <a:off x="5419348" y="33197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477000" y="32974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6172200" y="3091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14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010400" y="4038600"/>
              <a:ext cx="762000" cy="564833"/>
              <a:chOff x="1524000" y="3048000"/>
              <a:chExt cx="762000" cy="56483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3"/>
                <a:ext cx="279059" cy="520580"/>
                <a:chOff x="853448" y="1688795"/>
                <a:chExt cx="316675" cy="515571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5"/>
                  <a:ext cx="216090" cy="3026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7239000" y="3886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15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257800" y="3886200"/>
              <a:ext cx="177273" cy="225334"/>
              <a:chOff x="2447520" y="2514600"/>
              <a:chExt cx="201169" cy="223166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Group 9"/>
          <p:cNvGrpSpPr/>
          <p:nvPr/>
        </p:nvGrpSpPr>
        <p:grpSpPr>
          <a:xfrm>
            <a:off x="1143000" y="3200400"/>
            <a:ext cx="2362200" cy="2024240"/>
            <a:chOff x="304800" y="3929390"/>
            <a:chExt cx="2362200" cy="2024240"/>
          </a:xfrm>
        </p:grpSpPr>
        <p:sp>
          <p:nvSpPr>
            <p:cNvPr id="240" name="Oval 239"/>
            <p:cNvSpPr/>
            <p:nvPr/>
          </p:nvSpPr>
          <p:spPr>
            <a:xfrm>
              <a:off x="1447800" y="3962400"/>
              <a:ext cx="286506" cy="197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Straight Arrow Connector 260"/>
            <p:cNvCxnSpPr>
              <a:stCxn id="308" idx="1"/>
            </p:cNvCxnSpPr>
            <p:nvPr/>
          </p:nvCxnSpPr>
          <p:spPr>
            <a:xfrm flipH="1">
              <a:off x="609600" y="4060195"/>
              <a:ext cx="838200" cy="740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40" idx="6"/>
              <a:endCxn id="259" idx="0"/>
            </p:cNvCxnSpPr>
            <p:nvPr/>
          </p:nvCxnSpPr>
          <p:spPr>
            <a:xfrm>
              <a:off x="1734306" y="4060985"/>
              <a:ext cx="597325" cy="7396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04800" y="4800600"/>
              <a:ext cx="591762" cy="762000"/>
              <a:chOff x="990600" y="3962400"/>
              <a:chExt cx="591762" cy="762000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990600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349681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Oval 247"/>
              <p:cNvSpPr/>
              <p:nvPr/>
            </p:nvSpPr>
            <p:spPr>
              <a:xfrm>
                <a:off x="1161293" y="40055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1143000" y="39624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1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1447800" y="3929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82051" y="4800600"/>
              <a:ext cx="1084949" cy="1153030"/>
              <a:chOff x="2648851" y="4800600"/>
              <a:chExt cx="1084949" cy="115303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953651" y="4800600"/>
                <a:ext cx="780149" cy="706852"/>
                <a:chOff x="2209800" y="5389148"/>
                <a:chExt cx="780149" cy="706852"/>
              </a:xfrm>
            </p:grpSpPr>
            <p:sp>
              <p:nvSpPr>
                <p:cNvPr id="262" name="Oval 261"/>
                <p:cNvSpPr/>
                <p:nvPr/>
              </p:nvSpPr>
              <p:spPr>
                <a:xfrm>
                  <a:off x="2438400" y="5420639"/>
                  <a:ext cx="344558" cy="2181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2209800" y="5868579"/>
                  <a:ext cx="177273" cy="21495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819400" y="5867400"/>
                  <a:ext cx="170549" cy="2161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209800" y="5389148"/>
                  <a:ext cx="762000" cy="706852"/>
                  <a:chOff x="4191000" y="5181600"/>
                  <a:chExt cx="762000" cy="706852"/>
                </a:xfrm>
              </p:grpSpPr>
              <p:cxnSp>
                <p:nvCxnSpPr>
                  <p:cNvPr id="250" name="Straight Connector 249"/>
                  <p:cNvCxnSpPr/>
                  <p:nvPr/>
                </p:nvCxnSpPr>
                <p:spPr>
                  <a:xfrm flipH="1"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/>
                  <p:cNvCxnSpPr/>
                  <p:nvPr/>
                </p:nvCxnSpPr>
                <p:spPr>
                  <a:xfrm flipH="1">
                    <a:off x="4279637" y="5378251"/>
                    <a:ext cx="190421" cy="30563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flipH="1">
                    <a:off x="4782448" y="5672256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4782452" y="5672260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Arrow Connector 255"/>
                  <p:cNvCxnSpPr/>
                  <p:nvPr/>
                </p:nvCxnSpPr>
                <p:spPr>
                  <a:xfrm>
                    <a:off x="4720316" y="5333997"/>
                    <a:ext cx="174319" cy="3382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4437749" y="5181600"/>
                    <a:ext cx="39606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2"/>
                        </a:solidFill>
                      </a:rPr>
                      <a:t>5</a:t>
                    </a:r>
                    <a:endParaRPr lang="en-US" sz="1100" b="1" dirty="0">
                      <a:solidFill>
                        <a:schemeClr val="bg2"/>
                      </a:solidFill>
                    </a:endParaRP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48851" y="5246778"/>
                <a:ext cx="780149" cy="706852"/>
                <a:chOff x="2209800" y="5389148"/>
                <a:chExt cx="780149" cy="706852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438400" y="5420639"/>
                  <a:ext cx="344558" cy="218161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2209800" y="5868579"/>
                  <a:ext cx="177273" cy="21495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2819400" y="5867400"/>
                  <a:ext cx="170549" cy="2161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2209800" y="5389148"/>
                  <a:ext cx="762000" cy="706852"/>
                  <a:chOff x="4191000" y="5181600"/>
                  <a:chExt cx="762000" cy="706852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4191000" y="5673500"/>
                    <a:ext cx="177273" cy="214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4279637" y="5378251"/>
                    <a:ext cx="190421" cy="30563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4782448" y="5672256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4782452" y="5672260"/>
                    <a:ext cx="170548" cy="216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>
                    <a:off x="4720316" y="5333997"/>
                    <a:ext cx="174319" cy="3382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4422687" y="5181600"/>
                    <a:ext cx="39606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2"/>
                        </a:solidFill>
                      </a:rPr>
                      <a:t>4</a:t>
                    </a:r>
                    <a:endParaRPr lang="en-US" sz="1100" b="1" dirty="0">
                      <a:solidFill>
                        <a:schemeClr val="bg2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2" name="Down Ribbon 11"/>
          <p:cNvSpPr/>
          <p:nvPr/>
        </p:nvSpPr>
        <p:spPr>
          <a:xfrm>
            <a:off x="2508888" y="5443367"/>
            <a:ext cx="3599548" cy="96048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properties of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b="1" dirty="0">
                <a:solidFill>
                  <a:schemeClr val="tx1"/>
                </a:solidFill>
              </a:rPr>
              <a:t>-black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tree are restored now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delete </a:t>
            </a:r>
            <a:r>
              <a:rPr lang="en-US" sz="3200" b="1" dirty="0" smtClean="0">
                <a:solidFill>
                  <a:srgbClr val="0070C0"/>
                </a:solidFill>
              </a:rPr>
              <a:t>9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9718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3308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1424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9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19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20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1115</Words>
  <Application>Microsoft Office PowerPoint</Application>
  <PresentationFormat>On-screen Show (4:3)</PresentationFormat>
  <Paragraphs>356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Structures and Algorithms (CS210A) Semester I – 2014-15</vt:lpstr>
      <vt:lpstr>Practice problems</vt:lpstr>
      <vt:lpstr>How to insert 4 ? </vt:lpstr>
      <vt:lpstr>How to insert 4 ? </vt:lpstr>
      <vt:lpstr>How to insert 4 ? </vt:lpstr>
      <vt:lpstr>How to insert 4 ? </vt:lpstr>
      <vt:lpstr>How to insert 4 ? </vt:lpstr>
      <vt:lpstr>How to insert 4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Practice problems</vt:lpstr>
      <vt:lpstr>Stack with maxima</vt:lpstr>
      <vt:lpstr>Stack with maxima</vt:lpstr>
      <vt:lpstr>Detecting self-loop in linked list</vt:lpstr>
      <vt:lpstr>Detecting self-loop in linked list</vt:lpstr>
      <vt:lpstr>Detecting self-loop in linked list</vt:lpstr>
      <vt:lpstr>Detecting self-loop in linked list</vt:lpstr>
      <vt:lpstr>Detecting self-loop in linked list</vt:lpstr>
      <vt:lpstr>Practice problems</vt:lpstr>
      <vt:lpstr>Median of 2 arrays </vt:lpstr>
      <vt:lpstr>Rest of the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delete 9 ?</dc:title>
  <dc:creator>Surender Baswana</dc:creator>
  <cp:lastModifiedBy>Surender Baswana</cp:lastModifiedBy>
  <cp:revision>39</cp:revision>
  <dcterms:created xsi:type="dcterms:W3CDTF">2014-09-10T14:41:59Z</dcterms:created>
  <dcterms:modified xsi:type="dcterms:W3CDTF">2014-09-13T03:40:34Z</dcterms:modified>
</cp:coreProperties>
</file>