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330" r:id="rId2"/>
    <p:sldId id="313" r:id="rId3"/>
    <p:sldId id="349" r:id="rId4"/>
    <p:sldId id="321" r:id="rId5"/>
    <p:sldId id="329" r:id="rId6"/>
    <p:sldId id="300" r:id="rId7"/>
    <p:sldId id="299" r:id="rId8"/>
    <p:sldId id="301" r:id="rId9"/>
    <p:sldId id="303" r:id="rId10"/>
    <p:sldId id="302" r:id="rId11"/>
    <p:sldId id="331" r:id="rId12"/>
    <p:sldId id="304" r:id="rId13"/>
    <p:sldId id="305" r:id="rId14"/>
    <p:sldId id="333" r:id="rId15"/>
    <p:sldId id="311" r:id="rId16"/>
    <p:sldId id="312" r:id="rId17"/>
    <p:sldId id="336" r:id="rId18"/>
    <p:sldId id="307" r:id="rId19"/>
    <p:sldId id="310" r:id="rId20"/>
    <p:sldId id="335" r:id="rId21"/>
    <p:sldId id="298" r:id="rId22"/>
    <p:sldId id="340" r:id="rId23"/>
    <p:sldId id="338" r:id="rId24"/>
    <p:sldId id="35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24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Finding a </a:t>
            </a:r>
            <a:r>
              <a:rPr lang="en-US" sz="2400" b="1" dirty="0">
                <a:solidFill>
                  <a:srgbClr val="FF0000"/>
                </a:solidFill>
              </a:rPr>
              <a:t>sink</a:t>
            </a:r>
            <a:r>
              <a:rPr lang="en-US" sz="2400" b="1" dirty="0">
                <a:solidFill>
                  <a:schemeClr val="tx1"/>
                </a:solidFill>
              </a:rPr>
              <a:t> in a directed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Graph Traversal</a:t>
            </a:r>
          </a:p>
          <a:p>
            <a:pPr marL="742950" lvl="1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Breadth First Search </a:t>
            </a:r>
            <a:r>
              <a:rPr lang="en-US" sz="1800" b="1" dirty="0">
                <a:solidFill>
                  <a:schemeClr val="tx1"/>
                </a:solidFill>
              </a:rPr>
              <a:t>Traversal and its simple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Length of a path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3364468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90800" y="3669268"/>
            <a:ext cx="3467100" cy="750332"/>
            <a:chOff x="3048000" y="3341132"/>
            <a:chExt cx="3467100" cy="750332"/>
          </a:xfrm>
        </p:grpSpPr>
        <p:sp>
          <p:nvSpPr>
            <p:cNvPr id="28" name="Up Arrow 27"/>
            <p:cNvSpPr/>
            <p:nvPr/>
          </p:nvSpPr>
          <p:spPr>
            <a:xfrm>
              <a:off x="4605918" y="3341132"/>
              <a:ext cx="27924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3722132"/>
              <a:ext cx="346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path of length 6 between </a:t>
              </a:r>
              <a:r>
                <a:rPr lang="en-US" b="1" i="1" dirty="0" smtClean="0">
                  <a:solidFill>
                    <a:srgbClr val="00B050"/>
                  </a:solidFill>
                </a:rPr>
                <a:t>x </a:t>
              </a:r>
              <a:r>
                <a:rPr lang="en-US" dirty="0" smtClean="0"/>
                <a:t>and</a:t>
              </a:r>
              <a:r>
                <a:rPr lang="en-US" b="1" i="1" dirty="0" smtClean="0">
                  <a:solidFill>
                    <a:srgbClr val="00B050"/>
                  </a:solidFill>
                </a:rPr>
                <a:t> y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0" y="2362200"/>
            <a:ext cx="334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number of edges</a:t>
            </a:r>
            <a:r>
              <a:rPr lang="en-US" dirty="0"/>
              <a:t> on the path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path of length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</a:t>
                </a:r>
                <a:r>
                  <a:rPr lang="en-US" sz="1800" dirty="0"/>
                  <a:t>what is the length of the path  </a:t>
                </a:r>
                <a:r>
                  <a:rPr lang="en-US" sz="1800" dirty="0" smtClean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can be the maximum length of any path in a graph 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b="-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25146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87172" y="1764268"/>
            <a:ext cx="4642228" cy="445532"/>
            <a:chOff x="1987172" y="1764268"/>
            <a:chExt cx="4642228" cy="4455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1905000" y="3124200"/>
            <a:ext cx="38389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 and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Shortest Path </a:t>
            </a:r>
            <a:r>
              <a:rPr lang="en-US" sz="2000" b="1" dirty="0"/>
              <a:t>from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b="1" dirty="0"/>
              <a:t>to</a:t>
            </a:r>
            <a:r>
              <a:rPr lang="en-US" sz="2000" b="1" i="1" dirty="0">
                <a:solidFill>
                  <a:srgbClr val="00B050"/>
                </a:solidFill>
              </a:rPr>
              <a:t> y</a:t>
            </a:r>
            <a:r>
              <a:rPr lang="en-US" sz="2000" b="1" dirty="0"/>
              <a:t>: 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Distance</a:t>
            </a:r>
            <a:r>
              <a:rPr lang="en-US" sz="2000" dirty="0" smtClean="0"/>
              <a:t> from</a:t>
            </a:r>
            <a:r>
              <a:rPr lang="en-US" sz="2000" b="1" i="1" dirty="0" smtClean="0">
                <a:solidFill>
                  <a:srgbClr val="00B05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 to</a:t>
            </a:r>
            <a:r>
              <a:rPr lang="en-US" sz="2000" b="1" i="1" dirty="0" smtClean="0">
                <a:solidFill>
                  <a:srgbClr val="00B050"/>
                </a:solidFill>
              </a:rPr>
              <a:t> y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3006207"/>
            <a:ext cx="2722663" cy="2632593"/>
            <a:chOff x="4419600" y="2362200"/>
            <a:chExt cx="3023839" cy="3210622"/>
          </a:xfrm>
        </p:grpSpPr>
        <p:sp>
          <p:nvSpPr>
            <p:cNvPr id="6" name="Oval 5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9" idx="6"/>
              <a:endCxn id="11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  <a:endCxn id="10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7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8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1"/>
              <a:endCxn id="9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4"/>
              <a:endCxn id="9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1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6"/>
              <a:endCxn id="18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6"/>
              <a:endCxn id="17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7"/>
              <a:endCxn id="13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" idx="5"/>
              <a:endCxn id="8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3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2"/>
              <a:endCxn id="12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4"/>
              <a:endCxn id="15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6"/>
              <a:endCxn id="17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2"/>
              <a:endCxn id="8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7"/>
              <a:endCxn id="8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7"/>
              <a:endCxn id="18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4"/>
              <a:endCxn id="15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4"/>
              <a:endCxn id="10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" idx="5"/>
              <a:endCxn id="10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3"/>
              <a:endCxn id="7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0" idx="6"/>
              <a:endCxn id="14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299888" y="3166200"/>
            <a:ext cx="2338912" cy="1982587"/>
            <a:chOff x="1644025" y="2487993"/>
            <a:chExt cx="2338912" cy="1982587"/>
          </a:xfrm>
        </p:grpSpPr>
        <p:cxnSp>
          <p:nvCxnSpPr>
            <p:cNvPr id="46" name="Straight Connector 45"/>
            <p:cNvCxnSpPr>
              <a:stCxn id="6" idx="5"/>
            </p:cNvCxnSpPr>
            <p:nvPr/>
          </p:nvCxnSpPr>
          <p:spPr>
            <a:xfrm>
              <a:off x="1644025" y="2487993"/>
              <a:ext cx="881380" cy="5675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4"/>
            </p:cNvCxnSpPr>
            <p:nvPr/>
          </p:nvCxnSpPr>
          <p:spPr>
            <a:xfrm flipH="1" flipV="1">
              <a:off x="2600410" y="3216453"/>
              <a:ext cx="90634" cy="67577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804010" y="4046193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895600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1200" y="5029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227116" y="3193651"/>
            <a:ext cx="2444059" cy="2116762"/>
            <a:chOff x="3227116" y="3193651"/>
            <a:chExt cx="2444059" cy="2116762"/>
          </a:xfrm>
        </p:grpSpPr>
        <p:grpSp>
          <p:nvGrpSpPr>
            <p:cNvPr id="51" name="Group 50"/>
            <p:cNvGrpSpPr/>
            <p:nvPr/>
          </p:nvGrpSpPr>
          <p:grpSpPr>
            <a:xfrm>
              <a:off x="3227116" y="3193651"/>
              <a:ext cx="270279" cy="1486616"/>
              <a:chOff x="2659109" y="2363044"/>
              <a:chExt cx="270279" cy="1486616"/>
            </a:xfrm>
          </p:grpSpPr>
          <p:cxnSp>
            <p:nvCxnSpPr>
              <p:cNvPr id="52" name="Straight Connector 51"/>
              <p:cNvCxnSpPr>
                <a:stCxn id="6" idx="4"/>
                <a:endCxn id="7" idx="0"/>
              </p:cNvCxnSpPr>
              <p:nvPr/>
            </p:nvCxnSpPr>
            <p:spPr>
              <a:xfrm>
                <a:off x="2659109" y="2363044"/>
                <a:ext cx="0" cy="374887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8" idx="1"/>
                <a:endCxn id="7" idx="5"/>
              </p:cNvCxnSpPr>
              <p:nvPr/>
            </p:nvCxnSpPr>
            <p:spPr>
              <a:xfrm flipH="1" flipV="1">
                <a:off x="2731881" y="2897924"/>
                <a:ext cx="197507" cy="383309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9" idx="7"/>
                <a:endCxn id="8" idx="3"/>
              </p:cNvCxnSpPr>
              <p:nvPr/>
            </p:nvCxnSpPr>
            <p:spPr>
              <a:xfrm flipV="1">
                <a:off x="2731881" y="3413775"/>
                <a:ext cx="197507" cy="435885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9" idx="6"/>
              <a:endCxn id="11" idx="2"/>
            </p:cNvCxnSpPr>
            <p:nvPr/>
          </p:nvCxnSpPr>
          <p:spPr>
            <a:xfrm flipV="1">
              <a:off x="3330031" y="4661960"/>
              <a:ext cx="926241" cy="8457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0"/>
              <a:endCxn id="11" idx="5"/>
            </p:cNvCxnSpPr>
            <p:nvPr/>
          </p:nvCxnSpPr>
          <p:spPr>
            <a:xfrm flipH="1" flipV="1">
              <a:off x="4431960" y="4728231"/>
              <a:ext cx="579027" cy="554731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5" idx="7"/>
              <a:endCxn id="13" idx="3"/>
            </p:cNvCxnSpPr>
            <p:nvPr/>
          </p:nvCxnSpPr>
          <p:spPr>
            <a:xfrm flipV="1">
              <a:off x="5083759" y="5196840"/>
              <a:ext cx="587416" cy="11357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352800" y="160020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path from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to </a:t>
            </a: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dirty="0"/>
              <a:t> of </a:t>
            </a:r>
            <a:r>
              <a:rPr lang="en-US" b="1" u="sng" dirty="0"/>
              <a:t>least</a:t>
            </a:r>
            <a:r>
              <a:rPr lang="en-US" u="sng" dirty="0"/>
              <a:t> </a:t>
            </a:r>
            <a:r>
              <a:rPr lang="en-US" u="sng" dirty="0" smtClean="0"/>
              <a:t>length</a:t>
            </a:r>
            <a:endParaRPr lang="en-IN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2373868"/>
            <a:ext cx="42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length</a:t>
            </a:r>
            <a:r>
              <a:rPr lang="en-US" dirty="0"/>
              <a:t> of the </a:t>
            </a:r>
            <a:r>
              <a:rPr lang="en-US" u="sng" dirty="0"/>
              <a:t>shortest path</a:t>
            </a:r>
            <a:r>
              <a:rPr lang="en-US" dirty="0"/>
              <a:t> from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/>
              <a:t> to</a:t>
            </a:r>
            <a:r>
              <a:rPr lang="en-US" b="1" i="1" dirty="0">
                <a:solidFill>
                  <a:srgbClr val="00B050"/>
                </a:solidFill>
              </a:rPr>
              <a:t> y</a:t>
            </a:r>
            <a:r>
              <a:rPr lang="en-US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  <p:bldP spid="50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Problem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How to compute distance to all vertices </a:t>
            </a:r>
            <a:r>
              <a:rPr lang="en-US" sz="1800" b="1" dirty="0" smtClean="0"/>
              <a:t>reachable</a:t>
            </a:r>
            <a:r>
              <a:rPr lang="en-US" sz="1800" dirty="0" smtClean="0"/>
              <a:t> from </a:t>
            </a:r>
            <a:r>
              <a:rPr lang="en-US" sz="1800" b="1" i="1" dirty="0" smtClean="0">
                <a:solidFill>
                  <a:srgbClr val="00B050"/>
                </a:solidFill>
              </a:rPr>
              <a:t>x </a:t>
            </a:r>
            <a:r>
              <a:rPr lang="en-US" sz="1800" dirty="0" smtClean="0"/>
              <a:t>in a given undirected graph ?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8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Vertices </a:t>
                </a:r>
                <a:r>
                  <a:rPr lang="en-US" sz="1800" dirty="0"/>
                  <a:t>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Vertices </a:t>
                </a:r>
                <a:r>
                  <a:rPr lang="en-US" sz="1800" dirty="0"/>
                  <a:t>at distance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2" name="Content Placeholder 8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  <a:blipFill rotWithShape="1">
                <a:blip r:embed="rId2"/>
                <a:stretch>
                  <a:fillRect l="-103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239000" y="2254514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239000" y="2895600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b="1" i="1" dirty="0" err="1" smtClean="0">
                <a:solidFill>
                  <a:srgbClr val="00B050"/>
                </a:solidFill>
              </a:rPr>
              <a:t>f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u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239000" y="3505200"/>
            <a:ext cx="14478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 err="1" smtClean="0">
                <a:solidFill>
                  <a:srgbClr val="00B050"/>
                </a:solidFill>
              </a:rPr>
              <a:t>g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Down Ribbon 77"/>
              <p:cNvSpPr/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While reporting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you have (</a:t>
                </a:r>
                <a:r>
                  <a:rPr lang="en-US" u="sng" dirty="0" smtClean="0">
                    <a:solidFill>
                      <a:srgbClr val="002060"/>
                    </a:solidFill>
                  </a:rPr>
                  <a:t>sub)consciously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used an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important property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of shortest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paths. </a:t>
                </a:r>
              </a:p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Can you state this property 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8" name="Down Ribbon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loud Callout 66"/>
          <p:cNvSpPr/>
          <p:nvPr/>
        </p:nvSpPr>
        <p:spPr>
          <a:xfrm>
            <a:off x="6400800" y="4267200"/>
            <a:ext cx="1447800" cy="833655"/>
          </a:xfrm>
          <a:prstGeom prst="cloudCallout">
            <a:avLst>
              <a:gd name="adj1" fmla="val 65752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58" grpId="0" animBg="1"/>
      <p:bldP spid="74" grpId="0" animBg="1"/>
      <p:bldP spid="75" grpId="0" animBg="1"/>
      <p:bldP spid="78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important property </a:t>
            </a:r>
            <a:r>
              <a:rPr lang="en-US" sz="3600" b="1" dirty="0" smtClean="0"/>
              <a:t>of shortest paths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</a:t>
                </a:r>
                <a:r>
                  <a:rPr lang="en-US" sz="1800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, then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</a:t>
                </a:r>
                <a:r>
                  <a:rPr lang="en-US" sz="1800" dirty="0" smtClean="0"/>
                  <a:t>is also a shortest path.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Proof: 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Suppose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 =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is </a:t>
                </a:r>
                <a:r>
                  <a:rPr lang="en-US" sz="1800" u="sng" dirty="0" smtClean="0"/>
                  <a:t>not</a:t>
                </a:r>
                <a:r>
                  <a:rPr lang="en-US" sz="1800" dirty="0" smtClean="0"/>
                  <a:t> a </a:t>
                </a:r>
                <a:r>
                  <a:rPr lang="en-US" sz="1800" dirty="0"/>
                  <a:t>shortest </a:t>
                </a:r>
                <a:r>
                  <a:rPr lang="en-US" sz="1800" dirty="0" smtClean="0"/>
                  <a:t>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be a shortest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2000" dirty="0"/>
                  <a:t>&lt; </a:t>
                </a:r>
                <a:r>
                  <a:rPr lang="en-US" sz="1800" dirty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happens if we concatenate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with edge 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a path</a:t>
                </a:r>
                <a:r>
                  <a:rPr lang="en-US" sz="1800" dirty="0"/>
                  <a:t>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u="sng" dirty="0" smtClean="0"/>
                  <a:t>shorter</a:t>
                </a:r>
                <a:r>
                  <a:rPr lang="en-US" sz="1800" dirty="0" smtClean="0"/>
                  <a:t> </a:t>
                </a:r>
                <a:r>
                  <a:rPr lang="en-US" sz="1800" dirty="0" smtClean="0"/>
                  <a:t>than the </a:t>
                </a:r>
                <a:r>
                  <a:rPr lang="en-US" sz="1800" u="sng" dirty="0" smtClean="0"/>
                  <a:t>shortest-path</a:t>
                </a:r>
                <a:r>
                  <a:rPr lang="en-US" sz="1800" dirty="0" smtClean="0"/>
                  <a:t>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Contradiction.</a:t>
                </a:r>
                <a:endParaRPr lang="en-US" sz="1800" b="1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  <a:blipFill rotWithShape="1">
                <a:blip r:embed="rId2"/>
                <a:stretch>
                  <a:fillRect l="-741" t="-1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19336" y="2057400"/>
            <a:ext cx="4851334" cy="533400"/>
            <a:chOff x="1919336" y="2819400"/>
            <a:chExt cx="4851334" cy="533400"/>
          </a:xfrm>
        </p:grpSpPr>
        <p:grpSp>
          <p:nvGrpSpPr>
            <p:cNvPr id="9" name="Group 8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86600" y="17920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shortest path </a:t>
            </a:r>
          </a:p>
          <a:p>
            <a:r>
              <a:rPr lang="en-US" dirty="0" smtClean="0"/>
              <a:t>between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/>
              <a:t>and</a:t>
            </a:r>
            <a:r>
              <a:rPr lang="en-US" b="1" i="1" dirty="0" smtClean="0">
                <a:solidFill>
                  <a:srgbClr val="00B050"/>
                </a:solidFill>
              </a:rPr>
              <a:t> 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81200" y="2514600"/>
            <a:ext cx="3764721" cy="609598"/>
            <a:chOff x="1981200" y="3036334"/>
            <a:chExt cx="3764721" cy="609598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3743428" y="1274106"/>
              <a:ext cx="240265" cy="376472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>
          <a:xfrm>
            <a:off x="2107580" y="1248597"/>
            <a:ext cx="3686057" cy="825529"/>
          </a:xfrm>
          <a:custGeom>
            <a:avLst/>
            <a:gdLst>
              <a:gd name="connsiteX0" fmla="*/ 0 w 3732600"/>
              <a:gd name="connsiteY0" fmla="*/ 802895 h 825198"/>
              <a:gd name="connsiteX1" fmla="*/ 178420 w 3732600"/>
              <a:gd name="connsiteY1" fmla="*/ 501812 h 825198"/>
              <a:gd name="connsiteX2" fmla="*/ 758283 w 3732600"/>
              <a:gd name="connsiteY2" fmla="*/ 312242 h 825198"/>
              <a:gd name="connsiteX3" fmla="*/ 1884557 w 3732600"/>
              <a:gd name="connsiteY3" fmla="*/ 8 h 825198"/>
              <a:gd name="connsiteX4" fmla="*/ 3044283 w 3732600"/>
              <a:gd name="connsiteY4" fmla="*/ 301091 h 825198"/>
              <a:gd name="connsiteX5" fmla="*/ 3668752 w 3732600"/>
              <a:gd name="connsiteY5" fmla="*/ 468359 h 825198"/>
              <a:gd name="connsiteX6" fmla="*/ 3679903 w 3732600"/>
              <a:gd name="connsiteY6" fmla="*/ 825198 h 825198"/>
              <a:gd name="connsiteX0" fmla="*/ 0 w 3685138"/>
              <a:gd name="connsiteY0" fmla="*/ 802898 h 825201"/>
              <a:gd name="connsiteX1" fmla="*/ 178420 w 3685138"/>
              <a:gd name="connsiteY1" fmla="*/ 501815 h 825201"/>
              <a:gd name="connsiteX2" fmla="*/ 758283 w 3685138"/>
              <a:gd name="connsiteY2" fmla="*/ 312245 h 825201"/>
              <a:gd name="connsiteX3" fmla="*/ 1884557 w 3685138"/>
              <a:gd name="connsiteY3" fmla="*/ 11 h 825201"/>
              <a:gd name="connsiteX4" fmla="*/ 3044283 w 3685138"/>
              <a:gd name="connsiteY4" fmla="*/ 301094 h 825201"/>
              <a:gd name="connsiteX5" fmla="*/ 3334216 w 3685138"/>
              <a:gd name="connsiteY5" fmla="*/ 490664 h 825201"/>
              <a:gd name="connsiteX6" fmla="*/ 3679903 w 3685138"/>
              <a:gd name="connsiteY6" fmla="*/ 825201 h 825201"/>
              <a:gd name="connsiteX0" fmla="*/ 0 w 3686057"/>
              <a:gd name="connsiteY0" fmla="*/ 803226 h 825529"/>
              <a:gd name="connsiteX1" fmla="*/ 178420 w 3686057"/>
              <a:gd name="connsiteY1" fmla="*/ 502143 h 825529"/>
              <a:gd name="connsiteX2" fmla="*/ 758283 w 3686057"/>
              <a:gd name="connsiteY2" fmla="*/ 312573 h 825529"/>
              <a:gd name="connsiteX3" fmla="*/ 1884557 w 3686057"/>
              <a:gd name="connsiteY3" fmla="*/ 339 h 825529"/>
              <a:gd name="connsiteX4" fmla="*/ 2743200 w 3686057"/>
              <a:gd name="connsiteY4" fmla="*/ 256817 h 825529"/>
              <a:gd name="connsiteX5" fmla="*/ 3334216 w 3686057"/>
              <a:gd name="connsiteY5" fmla="*/ 490992 h 825529"/>
              <a:gd name="connsiteX6" fmla="*/ 3679903 w 3686057"/>
              <a:gd name="connsiteY6" fmla="*/ 825529 h 8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6057" h="825529">
                <a:moveTo>
                  <a:pt x="0" y="803226"/>
                </a:moveTo>
                <a:cubicBezTo>
                  <a:pt x="26019" y="693572"/>
                  <a:pt x="52039" y="583919"/>
                  <a:pt x="178420" y="502143"/>
                </a:cubicBezTo>
                <a:cubicBezTo>
                  <a:pt x="304801" y="420367"/>
                  <a:pt x="473927" y="396207"/>
                  <a:pt x="758283" y="312573"/>
                </a:cubicBezTo>
                <a:cubicBezTo>
                  <a:pt x="1042639" y="228939"/>
                  <a:pt x="1553738" y="9632"/>
                  <a:pt x="1884557" y="339"/>
                </a:cubicBezTo>
                <a:cubicBezTo>
                  <a:pt x="2215376" y="-8954"/>
                  <a:pt x="2501590" y="175042"/>
                  <a:pt x="2743200" y="256817"/>
                </a:cubicBezTo>
                <a:cubicBezTo>
                  <a:pt x="2984810" y="338592"/>
                  <a:pt x="3178099" y="396207"/>
                  <a:pt x="3334216" y="490992"/>
                </a:cubicBezTo>
                <a:cubicBezTo>
                  <a:pt x="3490333" y="585777"/>
                  <a:pt x="3727296" y="690785"/>
                  <a:pt x="3679903" y="825529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loud Callout 34"/>
              <p:cNvSpPr/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What can you say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Cloud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2" grpId="0"/>
      <p:bldP spid="33" grpId="0"/>
      <p:bldP spid="4" grpId="0" animBg="1"/>
      <p:bldP spid="39" grpId="0"/>
      <p:bldP spid="35" grpId="0" animBg="1"/>
      <p:bldP spid="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73914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1480066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50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An important question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 smtClean="0"/>
                  <a:t>) be an edge. If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)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what can 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an element from </a:t>
                </a:r>
                <a:r>
                  <a:rPr lang="en-US" sz="1800" dirty="0" smtClean="0"/>
                  <a:t>the set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only.</a:t>
                </a: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19336" y="27432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1400" y="24778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shortest path </a:t>
            </a:r>
          </a:p>
          <a:p>
            <a:r>
              <a:rPr lang="en-US" dirty="0" smtClean="0"/>
              <a:t>between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/>
              <a:t>and</a:t>
            </a:r>
            <a:r>
              <a:rPr lang="en-US" b="1" i="1" dirty="0" smtClean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87172" y="2907268"/>
            <a:ext cx="4642228" cy="445532"/>
            <a:chOff x="1987172" y="1764268"/>
            <a:chExt cx="4642228" cy="4455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56388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77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39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5"/>
            <a:endCxn id="14" idx="1"/>
          </p:cNvCxnSpPr>
          <p:nvPr/>
        </p:nvCxnSpPr>
        <p:spPr>
          <a:xfrm>
            <a:off x="5833922" y="2252522"/>
            <a:ext cx="676556" cy="52415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14" idx="0"/>
          </p:cNvCxnSpPr>
          <p:nvPr/>
        </p:nvCxnSpPr>
        <p:spPr>
          <a:xfrm>
            <a:off x="6591300" y="2286000"/>
            <a:ext cx="0" cy="4572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14" idx="6"/>
          </p:cNvCxnSpPr>
          <p:nvPr/>
        </p:nvCxnSpPr>
        <p:spPr>
          <a:xfrm flipH="1">
            <a:off x="6705600" y="2252522"/>
            <a:ext cx="566878" cy="604978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>
            <a:stCxn id="17" idx="7"/>
            <a:endCxn id="35" idx="3"/>
          </p:cNvCxnSpPr>
          <p:nvPr/>
        </p:nvCxnSpPr>
        <p:spPr>
          <a:xfrm flipV="1">
            <a:off x="5833922" y="2252522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3000" y="2209800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4" grpId="0" animBg="1"/>
      <p:bldP spid="35" grpId="0" animBg="1"/>
      <p:bldP spid="36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Relationship </a:t>
            </a:r>
            <a:r>
              <a:rPr lang="en-US" sz="2800" b="1" dirty="0" smtClean="0"/>
              <a:t>among vertices </a:t>
            </a:r>
            <a:br>
              <a:rPr lang="en-US" sz="2800" b="1" dirty="0" smtClean="0"/>
            </a:br>
            <a:r>
              <a:rPr lang="en-US" sz="2800" b="1" dirty="0" smtClean="0"/>
              <a:t>at </a:t>
            </a:r>
            <a:r>
              <a:rPr lang="en-US" sz="2800" b="1" dirty="0" smtClean="0">
                <a:solidFill>
                  <a:srgbClr val="0070C0"/>
                </a:solidFill>
              </a:rPr>
              <a:t>different distances </a:t>
            </a:r>
            <a:r>
              <a:rPr lang="en-US" sz="2800" b="1" dirty="0" smtClean="0"/>
              <a:t>from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: Vertices </a:t>
                </a:r>
                <a:r>
                  <a:rPr lang="en-US" sz="1800" dirty="0"/>
                  <a:t>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 smtClean="0"/>
                  <a:t> = {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 smtClean="0"/>
                  <a:t>}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002060"/>
                    </a:solidFill>
                  </a:rPr>
                  <a:t>                                                       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002060"/>
                    </a:solidFill>
                  </a:rPr>
                  <a:t>                                                        Those Neighbors </a:t>
                </a:r>
                <a:r>
                  <a:rPr lang="en-US" sz="1800" i="1" dirty="0">
                    <a:solidFill>
                      <a:srgbClr val="002060"/>
                    </a:solidFill>
                  </a:rPr>
                  <a:t>of </a:t>
                </a:r>
                <a:r>
                  <a:rPr lang="en-US" sz="1800" i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which </a:t>
                </a:r>
                <a:r>
                  <a:rPr lang="en-US" sz="1800" b="1" dirty="0" smtClean="0"/>
                  <a:t>do not </a:t>
                </a:r>
                <a:r>
                  <a:rPr lang="en-US" sz="1800" dirty="0" smtClean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i+1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002060"/>
                    </a:solidFill>
                  </a:rPr>
                  <a:t>                                                       Those </a:t>
                </a:r>
                <a:r>
                  <a:rPr lang="en-US" sz="1800" i="1" dirty="0">
                    <a:solidFill>
                      <a:srgbClr val="002060"/>
                    </a:solidFill>
                  </a:rPr>
                  <a:t>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which </a:t>
                </a:r>
                <a:r>
                  <a:rPr lang="en-US" sz="1800" b="1" dirty="0"/>
                  <a:t>do not </a:t>
                </a:r>
                <a:r>
                  <a:rPr lang="en-US" sz="1800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r="-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33400" y="5562600"/>
                <a:ext cx="8153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distinguish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 those 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62600"/>
                <a:ext cx="8153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How can we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Key idea: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in increasing order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Initialize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∞ </a:t>
                </a:r>
                <a:r>
                  <a:rPr lang="en-US" sz="1800" dirty="0" smtClean="0"/>
                  <a:t>of each vertex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in the graph.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Initialize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0.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Then compute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…</a:t>
                </a:r>
              </a:p>
              <a:p>
                <a:r>
                  <a:rPr lang="en-US" sz="1800" dirty="0" smtClean="0"/>
                  <a:t>Once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, for every neighbor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 smtClean="0"/>
                  <a:t>of a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If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 smtClean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some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−1}</m:t>
                    </m:r>
                  </m:oMath>
                </a14:m>
                <a:r>
                  <a:rPr lang="en-US" sz="1800" dirty="0" smtClean="0"/>
                  <a:t>, then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] =      ??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If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] =       ??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number </a:t>
                </a:r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657600" y="4648200"/>
            <a:ext cx="1219200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∞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4601" y="5257800"/>
            <a:ext cx="5029199" cy="1219200"/>
            <a:chOff x="2514601" y="5257800"/>
            <a:chExt cx="5029199" cy="1219200"/>
          </a:xfrm>
        </p:grpSpPr>
        <p:sp>
          <p:nvSpPr>
            <p:cNvPr id="7" name="Smiley Face 6"/>
            <p:cNvSpPr/>
            <p:nvPr/>
          </p:nvSpPr>
          <p:spPr>
            <a:xfrm>
              <a:off x="4648200" y="52578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can thus distinguish the neighbors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 from those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67" t="-3571" b="-9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59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neat algorithm for </a:t>
            </a:r>
            <a:br>
              <a:rPr lang="en-US" sz="3200" b="1" dirty="0" smtClean="0"/>
            </a:br>
            <a:r>
              <a:rPr lang="en-US" sz="3200" b="1" dirty="0" smtClean="0"/>
              <a:t>computing distances from </a:t>
            </a:r>
            <a:r>
              <a:rPr lang="en-US" sz="3200" b="1" i="1" dirty="0" smtClean="0">
                <a:solidFill>
                  <a:srgbClr val="00B050"/>
                </a:solidFill>
              </a:rPr>
              <a:t>x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2819400"/>
            <a:ext cx="7772400" cy="1524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</a:t>
            </a:r>
            <a:r>
              <a:rPr lang="en-US" dirty="0" smtClean="0">
                <a:solidFill>
                  <a:schemeClr val="tx1"/>
                </a:solidFill>
              </a:rPr>
              <a:t>an algorithm which traverses/visits </a:t>
            </a:r>
            <a:r>
              <a:rPr lang="en-US" dirty="0">
                <a:solidFill>
                  <a:schemeClr val="tx1"/>
                </a:solidFill>
              </a:rPr>
              <a:t>the vertices in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non-decreasing</a:t>
            </a:r>
            <a:r>
              <a:rPr lang="en-US" dirty="0">
                <a:solidFill>
                  <a:schemeClr val="tx1"/>
                </a:solidFill>
              </a:rPr>
              <a:t> order of </a:t>
            </a:r>
            <a:r>
              <a:rPr lang="en-US" b="1" u="sng" dirty="0">
                <a:solidFill>
                  <a:schemeClr val="tx1"/>
                </a:solidFill>
              </a:rPr>
              <a:t>distances</a:t>
            </a:r>
            <a:r>
              <a:rPr lang="en-US" dirty="0">
                <a:solidFill>
                  <a:schemeClr val="tx1"/>
                </a:solidFill>
              </a:rPr>
              <a:t> from</a:t>
            </a: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46413" y="4800600"/>
            <a:ext cx="6454587" cy="1359932"/>
            <a:chOff x="1546413" y="4800600"/>
            <a:chExt cx="6454587" cy="1359932"/>
          </a:xfrm>
        </p:grpSpPr>
        <p:sp>
          <p:nvSpPr>
            <p:cNvPr id="6" name="Up Arrow 5"/>
            <p:cNvSpPr/>
            <p:nvPr/>
          </p:nvSpPr>
          <p:spPr>
            <a:xfrm>
              <a:off x="4495800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6413" y="5791200"/>
              <a:ext cx="645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traversal algorithm  is called </a:t>
              </a:r>
              <a:r>
                <a:rPr lang="en-US" b="1" dirty="0" smtClean="0"/>
                <a:t>BFS</a:t>
              </a:r>
              <a:r>
                <a:rPr lang="en-US" dirty="0" smtClean="0"/>
                <a:t> (breadth first search) traversal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7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interesting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(Finding a </a:t>
            </a:r>
            <a:r>
              <a:rPr lang="en-US" sz="2800" b="1" dirty="0" smtClean="0">
                <a:solidFill>
                  <a:srgbClr val="C00000"/>
                </a:solidFill>
              </a:rPr>
              <a:t>sink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dirty="0" smtClean="0"/>
              <a:t>: A </a:t>
            </a:r>
            <a:r>
              <a:rPr lang="en-US" sz="2000" dirty="0" smtClean="0"/>
              <a:t>vertex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</a:t>
            </a:r>
            <a:r>
              <a:rPr lang="en-US" sz="2000" dirty="0"/>
              <a:t>in a given directed graph is </a:t>
            </a:r>
            <a:r>
              <a:rPr lang="en-US" sz="2000" dirty="0" smtClean="0"/>
              <a:t>said to be a </a:t>
            </a:r>
            <a:r>
              <a:rPr lang="en-US" sz="2000" b="1" dirty="0" smtClean="0">
                <a:solidFill>
                  <a:srgbClr val="C00000"/>
                </a:solidFill>
              </a:rPr>
              <a:t>sink</a:t>
            </a:r>
            <a:r>
              <a:rPr lang="en-US" sz="2000" dirty="0" smtClean="0"/>
              <a:t> if </a:t>
            </a:r>
            <a:endParaRPr lang="en-US" sz="2000" dirty="0"/>
          </a:p>
          <a:p>
            <a:r>
              <a:rPr lang="en-US" sz="2000" dirty="0" smtClean="0"/>
              <a:t>There is no edge emanating from (leaving)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Every other vertex has an edge into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Sink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own Ribbon 5"/>
          <p:cNvSpPr/>
          <p:nvPr/>
        </p:nvSpPr>
        <p:spPr>
          <a:xfrm>
            <a:off x="5791200" y="4343400"/>
            <a:ext cx="2895600" cy="9391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most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" y="4038600"/>
            <a:ext cx="2245464" cy="1640201"/>
          </a:xfrm>
          <a:prstGeom prst="cloudCallout">
            <a:avLst>
              <a:gd name="adj1" fmla="val -43552"/>
              <a:gd name="adj2" fmla="val 731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sinks can there </a:t>
            </a:r>
            <a:r>
              <a:rPr lang="en-US" dirty="0" smtClean="0">
                <a:solidFill>
                  <a:schemeClr val="tx1"/>
                </a:solidFill>
              </a:rPr>
              <a:t>be in </a:t>
            </a:r>
            <a:r>
              <a:rPr lang="en-US" b="1" i="1" dirty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0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Using a</a:t>
            </a:r>
            <a:r>
              <a:rPr lang="en-US" sz="2800" b="1" dirty="0" smtClean="0">
                <a:solidFill>
                  <a:srgbClr val="7030A0"/>
                </a:solidFill>
              </a:rPr>
              <a:t> queue </a:t>
            </a:r>
            <a:r>
              <a:rPr lang="en-US" sz="2800" b="1" dirty="0" smtClean="0"/>
              <a:t>for traversing vertices in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non-decreasing </a:t>
            </a:r>
            <a:r>
              <a:rPr lang="en-US" sz="2800" b="1" dirty="0" smtClean="0"/>
              <a:t>order of </a:t>
            </a:r>
            <a:r>
              <a:rPr lang="en-US" sz="2800" b="1" dirty="0" smtClean="0">
                <a:solidFill>
                  <a:srgbClr val="7030A0"/>
                </a:solidFill>
              </a:rPr>
              <a:t>distances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Compute </a:t>
            </a:r>
            <a:r>
              <a:rPr lang="en-US" sz="1800" b="1" dirty="0">
                <a:solidFill>
                  <a:srgbClr val="7030A0"/>
                </a:solidFill>
              </a:rPr>
              <a:t>distance </a:t>
            </a:r>
            <a:r>
              <a:rPr lang="en-US" sz="1800" b="1" dirty="0" smtClean="0">
                <a:solidFill>
                  <a:srgbClr val="7030A0"/>
                </a:solidFill>
              </a:rPr>
              <a:t>of vertices </a:t>
            </a:r>
            <a:r>
              <a:rPr lang="en-US" sz="1800" b="1" dirty="0" smtClean="0"/>
              <a:t>from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7526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181600" y="2133600"/>
            <a:ext cx="1828800" cy="369332"/>
            <a:chOff x="5181600" y="2133600"/>
            <a:chExt cx="1828800" cy="369332"/>
          </a:xfrm>
        </p:grpSpPr>
        <p:grpSp>
          <p:nvGrpSpPr>
            <p:cNvPr id="84" name="Group 83"/>
            <p:cNvGrpSpPr/>
            <p:nvPr/>
          </p:nvGrpSpPr>
          <p:grpSpPr>
            <a:xfrm>
              <a:off x="5181600" y="2150657"/>
              <a:ext cx="1828800" cy="287743"/>
              <a:chOff x="5181600" y="2623066"/>
              <a:chExt cx="1828800" cy="287743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5181600" y="2133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05400" y="3341971"/>
            <a:ext cx="1905000" cy="652500"/>
            <a:chOff x="5105400" y="3341971"/>
            <a:chExt cx="1905000" cy="652500"/>
          </a:xfrm>
        </p:grpSpPr>
        <p:sp>
          <p:nvSpPr>
            <p:cNvPr id="97" name="Down Arrow 96"/>
            <p:cNvSpPr/>
            <p:nvPr/>
          </p:nvSpPr>
          <p:spPr>
            <a:xfrm>
              <a:off x="6019800" y="3341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105400" y="3625139"/>
              <a:ext cx="1905000" cy="369332"/>
              <a:chOff x="5105400" y="3625139"/>
              <a:chExt cx="1905000" cy="36933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5181600" y="3674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5105400" y="3625139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 u b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h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105400" y="4103971"/>
            <a:ext cx="1905000" cy="696629"/>
            <a:chOff x="5105400" y="4103971"/>
            <a:chExt cx="1905000" cy="696629"/>
          </a:xfrm>
        </p:grpSpPr>
        <p:sp>
          <p:nvSpPr>
            <p:cNvPr id="107" name="Down Arrow 106"/>
            <p:cNvSpPr/>
            <p:nvPr/>
          </p:nvSpPr>
          <p:spPr>
            <a:xfrm>
              <a:off x="6019800" y="4103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105400" y="4431268"/>
              <a:ext cx="1905000" cy="369332"/>
              <a:chOff x="5105400" y="4311134"/>
              <a:chExt cx="1905000" cy="369332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181600" y="43604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5105400" y="4311134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 b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h s r v w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181600" y="5181600"/>
            <a:ext cx="1828800" cy="381000"/>
            <a:chOff x="5181600" y="5029200"/>
            <a:chExt cx="1828800" cy="381000"/>
          </a:xfrm>
        </p:grpSpPr>
        <p:sp>
          <p:nvSpPr>
            <p:cNvPr id="86" name="TextBox 85"/>
            <p:cNvSpPr txBox="1"/>
            <p:nvPr/>
          </p:nvSpPr>
          <p:spPr>
            <a:xfrm>
              <a:off x="5181600" y="50292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g</a:t>
              </a:r>
              <a:r>
                <a:rPr lang="en-US" i="1" dirty="0" smtClean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h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s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r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v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w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181600" y="5122457"/>
              <a:ext cx="1828800" cy="287743"/>
              <a:chOff x="5181600" y="2623066"/>
              <a:chExt cx="1828800" cy="287743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Down Arrow 112"/>
          <p:cNvSpPr/>
          <p:nvPr/>
        </p:nvSpPr>
        <p:spPr>
          <a:xfrm>
            <a:off x="6019800" y="4942171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81600" y="2514600"/>
            <a:ext cx="2815401" cy="706398"/>
            <a:chOff x="5181600" y="2514600"/>
            <a:chExt cx="2815401" cy="706398"/>
          </a:xfrm>
        </p:grpSpPr>
        <p:sp>
          <p:nvSpPr>
            <p:cNvPr id="88" name="Down Arrow 87"/>
            <p:cNvSpPr/>
            <p:nvPr/>
          </p:nvSpPr>
          <p:spPr>
            <a:xfrm>
              <a:off x="6006084" y="25146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5183341" y="285166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  <a:r>
                  <a:rPr lang="en-US" i="1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u b</a:t>
                </a:r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43800" y="2831068"/>
                  <a:ext cx="453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2831068"/>
                  <a:ext cx="45320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Down Ribbon 57"/>
          <p:cNvSpPr/>
          <p:nvPr/>
        </p:nvSpPr>
        <p:spPr>
          <a:xfrm>
            <a:off x="152400" y="4876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Down Ribbon 126"/>
          <p:cNvSpPr/>
          <p:nvPr/>
        </p:nvSpPr>
        <p:spPr>
          <a:xfrm>
            <a:off x="152400" y="53340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for each neighbor of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Down Ribbon 127"/>
          <p:cNvSpPr/>
          <p:nvPr/>
        </p:nvSpPr>
        <p:spPr>
          <a:xfrm>
            <a:off x="76200" y="54864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9" name="Down Ribbon 128"/>
          <p:cNvSpPr/>
          <p:nvPr/>
        </p:nvSpPr>
        <p:spPr>
          <a:xfrm>
            <a:off x="76200" y="5638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113" grpId="0" animBg="1"/>
      <p:bldP spid="115" grpId="0"/>
      <p:bldP spid="116" grpId="0"/>
      <p:bldP spid="58" grpId="0" animBg="1"/>
      <p:bldP spid="58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from a vertex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BFS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G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err="1" smtClean="0">
                <a:solidFill>
                  <a:srgbClr val="C00000"/>
                </a:solidFill>
              </a:rPr>
              <a:t>CreateEmptyQueue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b="1" dirty="0" smtClean="0"/>
              <a:t>)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b="1" dirty="0" err="1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ym typeface="Wingdings" pitchFamily="2" charset="2"/>
              </a:rPr>
              <a:t>While</a:t>
            </a:r>
            <a:r>
              <a:rPr lang="en-US" sz="2000" dirty="0" smtClean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{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 smtClean="0">
                <a:sym typeface="Wingdings" pitchFamily="2" charset="2"/>
              </a:rPr>
              <a:t>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 smtClean="0">
                <a:sym typeface="Wingdings" pitchFamily="2" charset="2"/>
              </a:rPr>
              <a:t> 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</a:t>
            </a:r>
            <a:r>
              <a:rPr lang="en-US" sz="2000" b="1" dirty="0" smtClean="0">
                <a:sym typeface="Wingdings" pitchFamily="2" charset="2"/>
              </a:rPr>
              <a:t>        </a:t>
            </a:r>
            <a:r>
              <a:rPr lang="en-US" sz="2000" dirty="0" smtClean="0">
                <a:sym typeface="Wingdings" pitchFamily="2" charset="2"/>
              </a:rPr>
              <a:t>{</a:t>
            </a:r>
            <a:r>
              <a:rPr lang="en-US" sz="2000" b="1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                                   </a:t>
            </a:r>
            <a:r>
              <a:rPr lang="en-US" sz="2000" b="1" dirty="0">
                <a:sym typeface="Wingdings" pitchFamily="2" charset="2"/>
              </a:rPr>
              <a:t>if 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= ∞</a:t>
            </a:r>
            <a:r>
              <a:rPr lang="en-US" sz="20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{ 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                        ??            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??         </a:t>
            </a:r>
            <a:r>
              <a:rPr lang="en-US" sz="2000" b="1" dirty="0" smtClean="0">
                <a:sym typeface="Wingdings" pitchFamily="2" charset="2"/>
              </a:rPr>
              <a:t>;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</a:t>
            </a:r>
            <a:r>
              <a:rPr lang="en-US" sz="2000" dirty="0" smtClean="0">
                <a:sym typeface="Wingdings" pitchFamily="2" charset="2"/>
              </a:rPr>
              <a:t>         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    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Running time </a:t>
            </a:r>
            <a:r>
              <a:rPr lang="en-US" sz="3200" b="1" dirty="0" smtClean="0"/>
              <a:t>of BFS traversal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BFS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G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err="1" smtClean="0">
                <a:solidFill>
                  <a:srgbClr val="C00000"/>
                </a:solidFill>
              </a:rPr>
              <a:t>CreateEmptyQueue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b="1" dirty="0" smtClean="0"/>
              <a:t>)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b="1" dirty="0" err="1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ym typeface="Wingdings" pitchFamily="2" charset="2"/>
              </a:rPr>
              <a:t>While</a:t>
            </a:r>
            <a:r>
              <a:rPr lang="en-US" sz="2000" dirty="0" smtClean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{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 smtClean="0">
                <a:sym typeface="Wingdings" pitchFamily="2" charset="2"/>
              </a:rPr>
              <a:t>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 smtClean="0">
                <a:sym typeface="Wingdings" pitchFamily="2" charset="2"/>
              </a:rPr>
              <a:t> 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</a:t>
            </a:r>
            <a:r>
              <a:rPr lang="en-US" sz="2000" b="1" dirty="0" smtClean="0">
                <a:sym typeface="Wingdings" pitchFamily="2" charset="2"/>
              </a:rPr>
              <a:t>        </a:t>
            </a:r>
            <a:r>
              <a:rPr lang="en-US" sz="2000" dirty="0" smtClean="0">
                <a:sym typeface="Wingdings" pitchFamily="2" charset="2"/>
              </a:rPr>
              <a:t>{</a:t>
            </a:r>
            <a:r>
              <a:rPr lang="en-US" sz="2000" b="1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                                   </a:t>
            </a:r>
            <a:r>
              <a:rPr lang="en-US" sz="2000" b="1" dirty="0">
                <a:sym typeface="Wingdings" pitchFamily="2" charset="2"/>
              </a:rPr>
              <a:t>if 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= ∞</a:t>
            </a:r>
            <a:r>
              <a:rPr lang="en-US" sz="20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{ 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                        ??            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??         </a:t>
            </a:r>
            <a:r>
              <a:rPr lang="en-US" sz="2000" b="1" dirty="0" smtClean="0">
                <a:sym typeface="Wingdings" pitchFamily="2" charset="2"/>
              </a:rPr>
              <a:t>;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</a:t>
            </a:r>
            <a:r>
              <a:rPr lang="en-US" sz="2000" dirty="0" smtClean="0">
                <a:sym typeface="Wingdings" pitchFamily="2" charset="2"/>
              </a:rPr>
              <a:t>         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2000" b="1" dirty="0"/>
              <a:t>Running time of BFS(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) = 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no. of </a:t>
            </a:r>
            <a:r>
              <a:rPr lang="en-US" sz="1800" dirty="0">
                <a:solidFill>
                  <a:srgbClr val="002060"/>
                </a:solidFill>
              </a:rPr>
              <a:t>edges in </a:t>
            </a:r>
            <a:r>
              <a:rPr lang="en-US" sz="1800" b="1" u="sng" dirty="0">
                <a:solidFill>
                  <a:srgbClr val="002060"/>
                </a:solidFill>
              </a:rPr>
              <a:t>the connected component</a:t>
            </a:r>
            <a:r>
              <a:rPr lang="en-US" sz="1800" dirty="0">
                <a:solidFill>
                  <a:srgbClr val="002060"/>
                </a:solidFill>
              </a:rPr>
              <a:t> of 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630924" y="3810000"/>
            <a:ext cx="60807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239000" y="45074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dirty="0" smtClean="0"/>
              <a:t>))</a:t>
            </a:r>
            <a:endParaRPr lang="en-IN" dirty="0"/>
          </a:p>
        </p:txBody>
      </p:sp>
      <p:sp>
        <p:nvSpPr>
          <p:cNvPr id="10" name="Down Ribbon 9"/>
          <p:cNvSpPr/>
          <p:nvPr/>
        </p:nvSpPr>
        <p:spPr>
          <a:xfrm>
            <a:off x="4572000" y="1676400"/>
            <a:ext cx="4572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vertex can enter queue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most </a:t>
            </a:r>
            <a:r>
              <a:rPr lang="en-US" dirty="0" smtClean="0">
                <a:solidFill>
                  <a:schemeClr val="tx1"/>
                </a:solidFill>
              </a:rPr>
              <a:t>once.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Prove this claim first.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3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Correctness of BFS traversal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   What do we mean by </a:t>
            </a:r>
            <a:r>
              <a:rPr lang="en-US" sz="2000" dirty="0" smtClean="0">
                <a:solidFill>
                  <a:srgbClr val="7030A0"/>
                </a:solidFill>
              </a:rPr>
              <a:t>correctness</a:t>
            </a:r>
            <a:r>
              <a:rPr lang="en-US" sz="2000" dirty="0" smtClean="0"/>
              <a:t>  of </a:t>
            </a:r>
            <a:r>
              <a:rPr lang="en-US" sz="2000" b="1" dirty="0" smtClean="0"/>
              <a:t>BFS</a:t>
            </a:r>
            <a:r>
              <a:rPr lang="en-US" sz="2000" dirty="0" smtClean="0"/>
              <a:t> traversal from vertex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Answer: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All vertices</a:t>
            </a:r>
            <a:r>
              <a:rPr lang="en-US" sz="2000" dirty="0" smtClean="0"/>
              <a:t> reachable from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 </a:t>
            </a:r>
            <a:r>
              <a:rPr lang="en-US" sz="2000" b="1" dirty="0" smtClean="0"/>
              <a:t>get visited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Vertices get visited in the </a:t>
            </a:r>
            <a:r>
              <a:rPr lang="en-US" sz="2000" b="1" dirty="0" smtClean="0"/>
              <a:t>non-decreasing order of their distances </a:t>
            </a:r>
            <a:r>
              <a:rPr lang="en-US" sz="2000" dirty="0" smtClean="0"/>
              <a:t>from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At the end of the algorithm, </a:t>
            </a:r>
            <a:r>
              <a:rPr lang="en-US" sz="2000" b="1" dirty="0" smtClean="0">
                <a:solidFill>
                  <a:srgbClr val="7030A0"/>
                </a:solidFill>
              </a:rPr>
              <a:t>Distance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 </a:t>
            </a:r>
            <a:r>
              <a:rPr lang="en-US" sz="2000" b="1" dirty="0" smtClean="0"/>
              <a:t>is the distance</a:t>
            </a:r>
            <a:r>
              <a:rPr lang="en-US" sz="2000" dirty="0" smtClean="0"/>
              <a:t> of vertex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 from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828800" y="5181600"/>
            <a:ext cx="52578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about the </a:t>
            </a:r>
            <a:r>
              <a:rPr lang="en-US" b="1" dirty="0">
                <a:solidFill>
                  <a:schemeClr val="tx1"/>
                </a:solidFill>
              </a:rPr>
              <a:t>proofs</a:t>
            </a:r>
            <a:r>
              <a:rPr lang="en-US" dirty="0">
                <a:solidFill>
                  <a:schemeClr val="tx1"/>
                </a:solidFill>
              </a:rPr>
              <a:t> of these statements. We shall discuss them in the next class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useful advice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An effective way to master the technique of </a:t>
            </a:r>
            <a:r>
              <a:rPr lang="en-US" sz="2400" b="1" dirty="0" smtClean="0"/>
              <a:t>proving correctness of an algorithm </a:t>
            </a:r>
            <a:r>
              <a:rPr lang="en-US" sz="2400" dirty="0" smtClean="0"/>
              <a:t>is to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2971800"/>
            <a:ext cx="41148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each home </a:t>
            </a:r>
            <a:r>
              <a:rPr lang="en-US" b="1" dirty="0" smtClean="0">
                <a:solidFill>
                  <a:srgbClr val="7030A0"/>
                </a:solidFill>
              </a:rPr>
              <a:t>work exercise </a:t>
            </a:r>
          </a:p>
          <a:p>
            <a:pPr algn="ctr"/>
            <a:r>
              <a:rPr lang="en-US" dirty="0" smtClean="0"/>
              <a:t>(about proof of correctness)</a:t>
            </a:r>
          </a:p>
          <a:p>
            <a:pPr algn="ctr"/>
            <a:r>
              <a:rPr lang="en-US" dirty="0" smtClean="0"/>
              <a:t>that is asked in the class </a:t>
            </a:r>
            <a:r>
              <a:rPr lang="en-US" u="sng" dirty="0" smtClean="0"/>
              <a:t>before</a:t>
            </a:r>
            <a:r>
              <a:rPr lang="en-US" dirty="0" smtClean="0"/>
              <a:t> attending the next class.</a:t>
            </a:r>
            <a:endParaRPr lang="en-IN" dirty="0"/>
          </a:p>
        </p:txBody>
      </p:sp>
      <p:sp>
        <p:nvSpPr>
          <p:cNvPr id="6" name="Down Ribbon 5"/>
          <p:cNvSpPr/>
          <p:nvPr/>
        </p:nvSpPr>
        <p:spPr>
          <a:xfrm>
            <a:off x="2209800" y="4340352"/>
            <a:ext cx="4876800" cy="1450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 is no escape. There will be question on proof of correctness in the end-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exam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3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interesting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(Finding a </a:t>
            </a:r>
            <a:r>
              <a:rPr lang="en-US" sz="2800" b="1" dirty="0" smtClean="0">
                <a:solidFill>
                  <a:srgbClr val="C00000"/>
                </a:solidFill>
              </a:rPr>
              <a:t>sink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 in 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adjacency matrix </a:t>
                </a:r>
                <a:r>
                  <a:rPr lang="en-US" sz="2000" dirty="0"/>
                  <a:t>representation,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determine if there is 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in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verify efficiently whether any given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sink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Answer: Yes,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only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 b="-5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Sink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Line Callout 1 4"/>
              <p:cNvSpPr/>
              <p:nvPr/>
            </p:nvSpPr>
            <p:spPr>
              <a:xfrm>
                <a:off x="4953001" y="2438400"/>
                <a:ext cx="3809999" cy="810580"/>
              </a:xfrm>
              <a:prstGeom prst="borderCallout1">
                <a:avLst>
                  <a:gd name="adj1" fmla="val 47873"/>
                  <a:gd name="adj2" fmla="val 69"/>
                  <a:gd name="adj3" fmla="val -16871"/>
                  <a:gd name="adj4" fmla="val -7276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 are allowed to look into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only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entries of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Adjacency matrix 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2438400"/>
                <a:ext cx="3809999" cy="810580"/>
              </a:xfrm>
              <a:prstGeom prst="borderCallout1">
                <a:avLst>
                  <a:gd name="adj1" fmla="val 47873"/>
                  <a:gd name="adj2" fmla="val 69"/>
                  <a:gd name="adj3" fmla="val -16871"/>
                  <a:gd name="adj4" fmla="val -72765"/>
                </a:avLst>
              </a:prstGeom>
              <a:blipFill rotWithShape="1">
                <a:blip r:embed="rId3"/>
                <a:stretch>
                  <a:fillRect r="-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Line Callout 1 35"/>
              <p:cNvSpPr/>
              <p:nvPr/>
            </p:nvSpPr>
            <p:spPr>
              <a:xfrm>
                <a:off x="5105401" y="5666420"/>
                <a:ext cx="3886199" cy="505780"/>
              </a:xfrm>
              <a:prstGeom prst="borderCallout1">
                <a:avLst>
                  <a:gd name="adj1" fmla="val 47873"/>
                  <a:gd name="adj2" fmla="val 69"/>
                  <a:gd name="adj3" fmla="val 20273"/>
                  <a:gd name="adj4" fmla="val -285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Look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row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column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Line Callout 1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5666420"/>
                <a:ext cx="3886199" cy="505780"/>
              </a:xfrm>
              <a:prstGeom prst="borderCallout1">
                <a:avLst>
                  <a:gd name="adj1" fmla="val 47873"/>
                  <a:gd name="adj2" fmla="val 69"/>
                  <a:gd name="adj3" fmla="val 20273"/>
                  <a:gd name="adj4" fmla="val -28570"/>
                </a:avLst>
              </a:prstGeom>
              <a:blipFill rotWithShape="1"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Key idea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us try a single look-up in 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.</a:t>
                </a:r>
                <a:endParaRPr lang="en-US" sz="2400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 smtClean="0"/>
                  <a:t>] =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,   then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 smtClean="0"/>
                  <a:t>] =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 ,  then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852" t="-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590800" y="1752600"/>
            <a:ext cx="4277539" cy="3204074"/>
            <a:chOff x="2590800" y="1752600"/>
            <a:chExt cx="4277539" cy="3204074"/>
          </a:xfrm>
        </p:grpSpPr>
        <p:grpSp>
          <p:nvGrpSpPr>
            <p:cNvPr id="8" name="Group 7"/>
            <p:cNvGrpSpPr/>
            <p:nvPr/>
          </p:nvGrpSpPr>
          <p:grpSpPr>
            <a:xfrm>
              <a:off x="2590800" y="1752600"/>
              <a:ext cx="3581400" cy="3204074"/>
              <a:chOff x="4953000" y="2438400"/>
              <a:chExt cx="3581400" cy="32040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953000" y="2442074"/>
                <a:ext cx="3581400" cy="3200400"/>
                <a:chOff x="4953000" y="2438400"/>
                <a:chExt cx="457200" cy="3276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953000" y="2438400"/>
                  <a:ext cx="457200" cy="3276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953000" y="40386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953000" y="35052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953000" y="29718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953000" y="45720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953000" y="51054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/>
              <p:nvPr/>
            </p:nvCxnSpPr>
            <p:spPr>
              <a:xfrm>
                <a:off x="6705600" y="2442074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3152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248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4864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960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6324600" y="2996625"/>
              <a:ext cx="543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</a:t>
              </a:r>
              <a:endParaRPr lang="en-US" sz="32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0" y="1371600"/>
            <a:ext cx="3276600" cy="2438400"/>
            <a:chOff x="2286000" y="1371600"/>
            <a:chExt cx="3276600" cy="2438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86000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3528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093228" y="13716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3228" y="13716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4953000" y="3352800"/>
              <a:ext cx="609600" cy="4572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26772" y="3581400"/>
              <a:ext cx="2426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1752600"/>
              <a:ext cx="0" cy="153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2895599" y="5029200"/>
                <a:ext cx="1981201" cy="457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not be sink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9" y="5029200"/>
                <a:ext cx="1981201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ounded Rectangle 53"/>
              <p:cNvSpPr/>
              <p:nvPr/>
            </p:nvSpPr>
            <p:spPr>
              <a:xfrm>
                <a:off x="2895600" y="5562600"/>
                <a:ext cx="1981201" cy="457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not be sink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62600"/>
                <a:ext cx="1981201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Down Ribbon 8"/>
              <p:cNvSpPr/>
              <p:nvPr/>
            </p:nvSpPr>
            <p:spPr>
              <a:xfrm>
                <a:off x="1447800" y="2590800"/>
                <a:ext cx="64770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eliminate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 smtClean="0">
                    <a:solidFill>
                      <a:schemeClr val="tx1"/>
                    </a:solidFill>
                  </a:rPr>
                  <a:t>non-sink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vertices in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look-up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into the Adjacency Matrix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90800"/>
                <a:ext cx="64770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7391400" y="5185274"/>
            <a:ext cx="609600" cy="60592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uiExpand="1" build="p"/>
      <p:bldP spid="32" grpId="0" animBg="1"/>
      <p:bldP spid="54" grpId="0" animBg="1"/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to </a:t>
            </a:r>
            <a:r>
              <a:rPr lang="en-US" sz="3600" b="1" dirty="0" smtClean="0">
                <a:solidFill>
                  <a:srgbClr val="7030A0"/>
                </a:solidFill>
              </a:rPr>
              <a:t>find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a sink in a graph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ideas: </a:t>
                </a:r>
              </a:p>
              <a:p>
                <a:r>
                  <a:rPr lang="en-US" sz="1800" dirty="0" smtClean="0"/>
                  <a:t>Looking at a single entry in </a:t>
                </a:r>
                <a:r>
                  <a:rPr lang="en-US" sz="1800" b="1" dirty="0" smtClean="0"/>
                  <a:t>M</a:t>
                </a:r>
                <a:r>
                  <a:rPr lang="en-US" sz="1800" dirty="0" smtClean="0"/>
                  <a:t> allows us to discard one vertex from being a sink.</a:t>
                </a:r>
              </a:p>
              <a:p>
                <a:r>
                  <a:rPr lang="en-US" sz="1800" dirty="0" smtClean="0"/>
                  <a:t>It takes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 to verify if a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is a </a:t>
                </a:r>
                <a:r>
                  <a:rPr lang="en-US" sz="1800" dirty="0" smtClean="0"/>
                  <a:t>sink.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Find-Sink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)           </a:t>
                </a:r>
                <a:r>
                  <a:rPr lang="en-US" sz="2000" dirty="0" smtClean="0"/>
                  <a:t>//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is the adjacency matrix of the given directed graph.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 smtClean="0">
                    <a:sym typeface="Wingdings" pitchFamily="2" charset="2"/>
                  </a:rPr>
                  <a:t>;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 (</a:t>
                </a:r>
                <a:r>
                  <a:rPr lang="en-US" sz="2000" b="1" dirty="0" smtClean="0">
                    <a:sym typeface="Wingdings" pitchFamily="2" charset="2"/>
                  </a:rPr>
                  <a:t>M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err="1" smtClean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 smtClean="0">
                    <a:sym typeface="Wingdings" pitchFamily="2" charset="2"/>
                  </a:rPr>
                  <a:t>)  ….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...;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Verify </a:t>
                </a:r>
                <a:r>
                  <a:rPr lang="en-US" sz="2000" b="1" dirty="0" smtClean="0">
                    <a:sym typeface="Wingdings" pitchFamily="2" charset="2"/>
                  </a:rPr>
                  <a:t>if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b="1" dirty="0" smtClean="0">
                    <a:sym typeface="Wingdings" pitchFamily="2" charset="2"/>
                  </a:rPr>
                  <a:t> is a sink and output accordingly.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(Fill in the details of this pseudo code as an exercise</a:t>
                </a:r>
                <a:r>
                  <a:rPr lang="en-US" sz="2000" dirty="0" smtClean="0">
                    <a:sym typeface="Wingdings" pitchFamily="2" charset="2"/>
                  </a:rPr>
                  <a:t>.)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What is </a:t>
            </a:r>
            <a:r>
              <a:rPr lang="en-US" sz="4000" b="1" dirty="0" smtClean="0">
                <a:solidFill>
                  <a:srgbClr val="7030A0"/>
                </a:solidFill>
              </a:rPr>
              <a:t>Graph traversal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A vertex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 is said to be reachable from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if there is a </a:t>
            </a:r>
            <a:r>
              <a:rPr lang="en-US" sz="2000" b="1" dirty="0" smtClean="0">
                <a:solidFill>
                  <a:srgbClr val="C00000"/>
                </a:solidFill>
              </a:rPr>
              <a:t>path</a:t>
            </a:r>
            <a:r>
              <a:rPr lang="en-US" sz="2000" dirty="0" smtClean="0"/>
              <a:t> from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Graph traversal from vertex 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:  Starting from a given vertex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, the aim is to visit all vertices which are reachable from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1392137" y="2362200"/>
            <a:ext cx="2722663" cy="2632593"/>
            <a:chOff x="4419600" y="2362200"/>
            <a:chExt cx="3023839" cy="3210622"/>
          </a:xfrm>
        </p:grpSpPr>
        <p:sp>
          <p:nvSpPr>
            <p:cNvPr id="101" name="Oval 100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4" idx="6"/>
              <a:endCxn id="106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2" idx="6"/>
              <a:endCxn id="105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1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4"/>
              <a:endCxn id="102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4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1"/>
              <a:endCxn id="104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2" idx="4"/>
              <a:endCxn id="104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5" idx="4"/>
              <a:endCxn id="106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2" idx="6"/>
              <a:endCxn id="114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3" idx="0"/>
              <a:endCxn id="114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6"/>
              <a:endCxn id="113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7"/>
              <a:endCxn id="109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2" idx="5"/>
              <a:endCxn id="103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09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5" idx="2"/>
              <a:endCxn id="107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6" idx="4"/>
              <a:endCxn id="111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0" idx="6"/>
              <a:endCxn id="113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05" idx="2"/>
              <a:endCxn id="103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4" idx="7"/>
              <a:endCxn id="103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0" idx="7"/>
              <a:endCxn id="114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4" idx="4"/>
              <a:endCxn id="111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2" idx="4"/>
              <a:endCxn id="105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09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01" idx="5"/>
              <a:endCxn id="105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2" idx="3"/>
              <a:endCxn id="102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5" idx="6"/>
              <a:endCxn id="110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068205" y="2552676"/>
            <a:ext cx="2246995" cy="1257324"/>
            <a:chOff x="5567246" y="2590800"/>
            <a:chExt cx="2662354" cy="1524000"/>
          </a:xfrm>
        </p:grpSpPr>
        <p:sp>
          <p:nvSpPr>
            <p:cNvPr id="143" name="Oval 142"/>
            <p:cNvSpPr/>
            <p:nvPr/>
          </p:nvSpPr>
          <p:spPr>
            <a:xfrm>
              <a:off x="5567246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7127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741948" y="381464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43546" y="342063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29346" y="35637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780763" y="2933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001000" y="3886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94034" y="2590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795846" y="2972277"/>
              <a:ext cx="408902" cy="142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4" idx="6"/>
              <a:endCxn id="150" idx="2"/>
            </p:cNvCxnSpPr>
            <p:nvPr/>
          </p:nvCxnSpPr>
          <p:spPr>
            <a:xfrm flipV="1">
              <a:off x="6399870" y="2666071"/>
              <a:ext cx="694164" cy="2341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50" idx="5"/>
            </p:cNvCxnSpPr>
            <p:nvPr/>
          </p:nvCxnSpPr>
          <p:spPr>
            <a:xfrm>
              <a:off x="7289156" y="2736695"/>
              <a:ext cx="526038" cy="289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4" idx="5"/>
              <a:endCxn id="147" idx="1"/>
            </p:cNvCxnSpPr>
            <p:nvPr/>
          </p:nvCxnSpPr>
          <p:spPr>
            <a:xfrm>
              <a:off x="6366392" y="2981069"/>
              <a:ext cx="796432" cy="5771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4"/>
            </p:cNvCxnSpPr>
            <p:nvPr/>
          </p:nvCxnSpPr>
          <p:spPr>
            <a:xfrm flipH="1">
              <a:off x="6653144" y="2770173"/>
              <a:ext cx="555190" cy="6535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49" idx="0"/>
              <a:endCxn id="148" idx="4"/>
            </p:cNvCxnSpPr>
            <p:nvPr/>
          </p:nvCxnSpPr>
          <p:spPr>
            <a:xfrm flipH="1" flipV="1">
              <a:off x="7895063" y="3123271"/>
              <a:ext cx="220237" cy="723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9" idx="2"/>
              <a:endCxn id="147" idx="5"/>
            </p:cNvCxnSpPr>
            <p:nvPr/>
          </p:nvCxnSpPr>
          <p:spPr>
            <a:xfrm flipH="1" flipV="1">
              <a:off x="7324468" y="3719837"/>
              <a:ext cx="676532" cy="241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49" idx="2"/>
              <a:endCxn id="145" idx="5"/>
            </p:cNvCxnSpPr>
            <p:nvPr/>
          </p:nvCxnSpPr>
          <p:spPr>
            <a:xfrm flipH="1">
              <a:off x="5937070" y="3961471"/>
              <a:ext cx="2063930" cy="9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5937070" y="36157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3" idx="5"/>
              <a:endCxn id="146" idx="1"/>
            </p:cNvCxnSpPr>
            <p:nvPr/>
          </p:nvCxnSpPr>
          <p:spPr>
            <a:xfrm>
              <a:off x="5762368" y="3243122"/>
              <a:ext cx="714656" cy="2109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3" idx="5"/>
              <a:endCxn id="145" idx="0"/>
            </p:cNvCxnSpPr>
            <p:nvPr/>
          </p:nvCxnSpPr>
          <p:spPr>
            <a:xfrm>
              <a:off x="5762368" y="3243122"/>
              <a:ext cx="93880" cy="5715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7" idx="2"/>
              <a:endCxn id="146" idx="5"/>
            </p:cNvCxnSpPr>
            <p:nvPr/>
          </p:nvCxnSpPr>
          <p:spPr>
            <a:xfrm flipH="1" flipV="1">
              <a:off x="6638668" y="3615759"/>
              <a:ext cx="490678" cy="62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8" idx="3"/>
              <a:endCxn id="147" idx="7"/>
            </p:cNvCxnSpPr>
            <p:nvPr/>
          </p:nvCxnSpPr>
          <p:spPr>
            <a:xfrm flipH="1">
              <a:off x="7324468" y="3128822"/>
              <a:ext cx="489773" cy="468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47" idx="0"/>
              <a:endCxn id="150" idx="4"/>
            </p:cNvCxnSpPr>
            <p:nvPr/>
          </p:nvCxnSpPr>
          <p:spPr>
            <a:xfrm flipH="1" flipV="1">
              <a:off x="7208334" y="2819400"/>
              <a:ext cx="35312" cy="744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0" idx="5"/>
              <a:endCxn id="149" idx="1"/>
            </p:cNvCxnSpPr>
            <p:nvPr/>
          </p:nvCxnSpPr>
          <p:spPr>
            <a:xfrm>
              <a:off x="7289156" y="2785922"/>
              <a:ext cx="745322" cy="11337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43000" y="2297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125930" y="4343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567825" y="2522193"/>
            <a:ext cx="2341144" cy="1964369"/>
            <a:chOff x="1641793" y="2522193"/>
            <a:chExt cx="2341144" cy="1964369"/>
          </a:xfrm>
        </p:grpSpPr>
        <p:cxnSp>
          <p:nvCxnSpPr>
            <p:cNvPr id="173" name="Straight Connector 172"/>
            <p:cNvCxnSpPr>
              <a:stCxn id="101" idx="5"/>
            </p:cNvCxnSpPr>
            <p:nvPr/>
          </p:nvCxnSpPr>
          <p:spPr>
            <a:xfrm>
              <a:off x="1641793" y="2522193"/>
              <a:ext cx="883612" cy="5333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05" idx="4"/>
            </p:cNvCxnSpPr>
            <p:nvPr/>
          </p:nvCxnSpPr>
          <p:spPr>
            <a:xfrm flipH="1" flipV="1">
              <a:off x="2598178" y="3250653"/>
              <a:ext cx="92865" cy="6415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9" idx="2"/>
            </p:cNvCxnSpPr>
            <p:nvPr/>
          </p:nvCxnSpPr>
          <p:spPr>
            <a:xfrm flipH="1" flipV="1">
              <a:off x="2804010" y="4062175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6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0" grpId="0"/>
      <p:bldP spid="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Non-triviality </a:t>
            </a:r>
            <a:r>
              <a:rPr lang="en-US" sz="3600" b="1" dirty="0" smtClean="0">
                <a:solidFill>
                  <a:srgbClr val="7030A0"/>
                </a:solidFill>
              </a:rPr>
              <a:t>of 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Avoiding loop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How to avoid visiting a vertex multiple times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i="1" dirty="0" smtClean="0">
                <a:solidFill>
                  <a:srgbClr val="0070C0"/>
                </a:solidFill>
              </a:rPr>
              <a:t>(keeping track of vertices already visited)</a:t>
            </a:r>
            <a:endParaRPr lang="en-US" sz="2000" i="1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Finite number of steps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The traversal </a:t>
            </a:r>
            <a:r>
              <a:rPr lang="en-US" sz="2000" b="1" dirty="0" smtClean="0"/>
              <a:t>must stop </a:t>
            </a:r>
            <a:r>
              <a:rPr lang="en-US" sz="2000" dirty="0" smtClean="0"/>
              <a:t> in finite number of steps.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Completeness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We must visit </a:t>
            </a:r>
            <a:r>
              <a:rPr lang="en-US" sz="2000" b="1" dirty="0" smtClean="0"/>
              <a:t>all</a:t>
            </a:r>
            <a:r>
              <a:rPr lang="en-US" sz="2000" dirty="0" smtClean="0"/>
              <a:t> vertices reachable from the start vertex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362200" y="5715000"/>
            <a:ext cx="44958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Spend some time on these points  and see how can you design such a traversal algorithm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We shall introduce this traversal technique through an interesting problem.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4343400"/>
            <a:ext cx="35090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computing distances </a:t>
            </a:r>
            <a:r>
              <a:rPr lang="en-US" dirty="0">
                <a:solidFill>
                  <a:srgbClr val="002060"/>
                </a:solidFill>
              </a:rPr>
              <a:t>from a vertex.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8909</TotalTime>
  <Words>1844</Words>
  <Application>Microsoft Office PowerPoint</Application>
  <PresentationFormat>On-screen Show (4:3)</PresentationFormat>
  <Paragraphs>394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and Algorithms (CS210A) Semester I – 2014-15</vt:lpstr>
      <vt:lpstr>An interesting problem (Finding a sink)</vt:lpstr>
      <vt:lpstr>An interesting problem (Finding a sink)</vt:lpstr>
      <vt:lpstr>Key idea </vt:lpstr>
      <vt:lpstr>Algorithm to find a sink in a graph </vt:lpstr>
      <vt:lpstr> What is Graph traversal ?</vt:lpstr>
      <vt:lpstr>Graph traversal</vt:lpstr>
      <vt:lpstr>Non-triviality of graph traversal</vt:lpstr>
      <vt:lpstr> Breadth First Search traversal</vt:lpstr>
      <vt:lpstr>Notations and Observations</vt:lpstr>
      <vt:lpstr>Notations and Observations</vt:lpstr>
      <vt:lpstr>Notations and Observations</vt:lpstr>
      <vt:lpstr>Shortest Paths  in Undirected Graphs</vt:lpstr>
      <vt:lpstr>Shortest Paths  in Undirected Graphs</vt:lpstr>
      <vt:lpstr>An important property of shortest paths</vt:lpstr>
      <vt:lpstr>An important question</vt:lpstr>
      <vt:lpstr>Relationship among vertices  at different distances from x</vt:lpstr>
      <vt:lpstr>How can we compute V_(i+1) ?</vt:lpstr>
      <vt:lpstr>A neat algorithm for  computing distances from x</vt:lpstr>
      <vt:lpstr>Using a queue for traversing vertices in  non-decreasing order of distances</vt:lpstr>
      <vt:lpstr>BFS traversal from a vertex</vt:lpstr>
      <vt:lpstr>Running time of BFS traversal</vt:lpstr>
      <vt:lpstr>Correctness of BFS traversal</vt:lpstr>
      <vt:lpstr>A useful advice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962</cp:revision>
  <dcterms:created xsi:type="dcterms:W3CDTF">2011-12-03T04:13:03Z</dcterms:created>
  <dcterms:modified xsi:type="dcterms:W3CDTF">2014-09-24T11:11:46Z</dcterms:modified>
</cp:coreProperties>
</file>