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368" r:id="rId2"/>
    <p:sldId id="303" r:id="rId3"/>
    <p:sldId id="372" r:id="rId4"/>
    <p:sldId id="298" r:id="rId5"/>
    <p:sldId id="337" r:id="rId6"/>
    <p:sldId id="339" r:id="rId7"/>
    <p:sldId id="346" r:id="rId8"/>
    <p:sldId id="342" r:id="rId9"/>
    <p:sldId id="341" r:id="rId10"/>
    <p:sldId id="347" r:id="rId11"/>
    <p:sldId id="343" r:id="rId12"/>
    <p:sldId id="360" r:id="rId13"/>
    <p:sldId id="359" r:id="rId14"/>
    <p:sldId id="329" r:id="rId15"/>
    <p:sldId id="330" r:id="rId16"/>
    <p:sldId id="354" r:id="rId17"/>
    <p:sldId id="331" r:id="rId18"/>
    <p:sldId id="333" r:id="rId19"/>
    <p:sldId id="336" r:id="rId20"/>
    <p:sldId id="365" r:id="rId21"/>
    <p:sldId id="334" r:id="rId22"/>
    <p:sldId id="356" r:id="rId23"/>
    <p:sldId id="371" r:id="rId24"/>
    <p:sldId id="363" r:id="rId25"/>
    <p:sldId id="370" r:id="rId26"/>
    <p:sldId id="369" r:id="rId27"/>
    <p:sldId id="357" r:id="rId28"/>
    <p:sldId id="36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9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2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39.png"/><Relationship Id="rId1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6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r>
              <a:rPr lang="en-US" sz="2700" dirty="0" smtClean="0">
                <a:solidFill>
                  <a:srgbClr val="002060"/>
                </a:solidFill>
              </a:rPr>
              <a:t>Semester I – </a:t>
            </a:r>
            <a:r>
              <a:rPr lang="en-US" sz="2700" b="1" dirty="0" smtClean="0">
                <a:solidFill>
                  <a:srgbClr val="002060"/>
                </a:solidFill>
              </a:rPr>
              <a:t>2014-15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23</a:t>
            </a: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traversal (</a:t>
            </a:r>
            <a:r>
              <a:rPr lang="en-US" sz="2400" b="1" dirty="0">
                <a:solidFill>
                  <a:srgbClr val="7030A0"/>
                </a:solidFill>
              </a:rPr>
              <a:t>proof of correctness</a:t>
            </a:r>
            <a:r>
              <a:rPr lang="en-US" sz="2400" b="1" dirty="0">
                <a:solidFill>
                  <a:schemeClr val="tx1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BFS tree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7030A0"/>
                </a:solidFill>
              </a:rPr>
              <a:t>important application </a:t>
            </a:r>
            <a:r>
              <a:rPr lang="en-US" sz="2400" b="1" dirty="0">
                <a:solidFill>
                  <a:schemeClr val="tx1"/>
                </a:solidFill>
              </a:rPr>
              <a:t>of BFS traversal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Induction step: </a:t>
                </a:r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2800" dirty="0" smtClean="0"/>
                  <a:t>To </a:t>
                </a:r>
                <a:r>
                  <a:rPr lang="en-US" sz="2800" dirty="0"/>
                  <a:t>prove </a:t>
                </a:r>
                <a:r>
                  <a:rPr lang="en-US" sz="2800" dirty="0" smtClean="0"/>
                  <a:t>that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w </a:t>
                </a:r>
                <a:r>
                  <a:rPr lang="el-GR" sz="2800" dirty="0"/>
                  <a:t>ϵ</a:t>
                </a:r>
                <a:r>
                  <a:rPr lang="en-US" sz="2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is </a:t>
                </a:r>
                <a:r>
                  <a:rPr lang="en-US" sz="2800" dirty="0" smtClean="0"/>
                  <a:t>visited during </a:t>
                </a:r>
                <a:r>
                  <a:rPr lang="en-US" sz="2800" b="1" dirty="0" smtClean="0"/>
                  <a:t>BFS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64" b="-9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31772" y="1600200"/>
                <a:ext cx="4559828" cy="4525963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l-GR" sz="1800" dirty="0"/>
                  <a:t>ϵ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any neighbor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By induction hypothesis,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visited during </a:t>
                </a:r>
                <a:r>
                  <a:rPr lang="en-US" sz="1800" b="1" dirty="0" smtClean="0"/>
                  <a:t>BFS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err="1" smtClean="0"/>
                  <a:t>Enqueued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err="1" smtClean="0"/>
                  <a:t>dequeued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Focus</a:t>
                </a:r>
                <a:r>
                  <a:rPr lang="en-US" sz="1800" dirty="0" smtClean="0"/>
                  <a:t> on the moment when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is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err="1" smtClean="0"/>
                  <a:t>dequeued</a:t>
                </a:r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scans all its neighbors and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marks all its unvisited neighbors as </a:t>
                </a:r>
                <a:r>
                  <a:rPr lang="en-US" sz="1800" b="1" dirty="0" smtClean="0"/>
                  <a:t>visited</a:t>
                </a:r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gets </a:t>
                </a:r>
                <a:r>
                  <a:rPr lang="en-US" sz="1800" b="1" dirty="0" smtClean="0"/>
                  <a:t>visited</a:t>
                </a:r>
                <a:r>
                  <a:rPr lang="en-US" sz="1800" dirty="0" smtClean="0"/>
                  <a:t> too if not already visited.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proves the induction step.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by the principle of mathematical induction, </a:t>
                </a:r>
                <a:r>
                  <a:rPr lang="en-US" sz="1800" b="1" dirty="0"/>
                  <a:t>A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holds 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part 1</a:t>
                </a:r>
                <a:r>
                  <a:rPr lang="en-US" sz="1800" dirty="0" smtClean="0"/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27" name="Content Placeholder 2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31772" y="1600200"/>
                <a:ext cx="4559828" cy="4525963"/>
              </a:xfrm>
              <a:blipFill rotWithShape="1">
                <a:blip r:embed="rId3"/>
                <a:stretch>
                  <a:fillRect l="-1067" t="-538" r="-800" b="-21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838200" y="2350532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38200" y="28956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38200" y="3505200"/>
            <a:ext cx="3200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38200" y="49149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38200" y="5638800"/>
            <a:ext cx="32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590907" y="2431354"/>
            <a:ext cx="1536545" cy="553868"/>
            <a:chOff x="3648307" y="2431354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7" idx="4"/>
            <a:endCxn id="19" idx="0"/>
          </p:cNvCxnSpPr>
          <p:nvPr/>
        </p:nvCxnSpPr>
        <p:spPr>
          <a:xfrm>
            <a:off x="2343614" y="2985222"/>
            <a:ext cx="0" cy="405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2" idx="0"/>
            <a:endCxn id="23" idx="4"/>
          </p:cNvCxnSpPr>
          <p:nvPr/>
        </p:nvCxnSpPr>
        <p:spPr>
          <a:xfrm flipV="1">
            <a:off x="2324100" y="4343400"/>
            <a:ext cx="0" cy="457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7" idx="0"/>
          </p:cNvCxnSpPr>
          <p:nvPr/>
        </p:nvCxnSpPr>
        <p:spPr>
          <a:xfrm>
            <a:off x="2343614" y="2464832"/>
            <a:ext cx="0" cy="2917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29314" y="2756622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293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098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9" idx="4"/>
            <a:endCxn id="23" idx="0"/>
          </p:cNvCxnSpPr>
          <p:nvPr/>
        </p:nvCxnSpPr>
        <p:spPr>
          <a:xfrm flipH="1">
            <a:off x="2324100" y="3619500"/>
            <a:ext cx="19514" cy="4953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2098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716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48000" y="48006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66722" y="4995722"/>
            <a:ext cx="1595578" cy="557634"/>
            <a:chOff x="3624122" y="4995722"/>
            <a:chExt cx="1595578" cy="557634"/>
          </a:xfrm>
        </p:grpSpPr>
        <p:cxnSp>
          <p:nvCxnSpPr>
            <p:cNvPr id="30" name="Straight Connector 29"/>
            <p:cNvCxnSpPr>
              <a:stCxn id="29" idx="0"/>
              <a:endCxn id="32" idx="4"/>
            </p:cNvCxnSpPr>
            <p:nvPr/>
          </p:nvCxnSpPr>
          <p:spPr>
            <a:xfrm flipV="1">
              <a:off x="4367536" y="5029200"/>
              <a:ext cx="13964" cy="490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22293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TextBox 87"/>
          <p:cNvSpPr txBox="1"/>
          <p:nvPr/>
        </p:nvSpPr>
        <p:spPr>
          <a:xfrm>
            <a:off x="40386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386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486400"/>
                <a:ext cx="32252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24400"/>
                <a:ext cx="7360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40386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898852" y="2984293"/>
            <a:ext cx="114300" cy="48864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143000" y="2951744"/>
            <a:ext cx="481385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786029" y="2951744"/>
            <a:ext cx="111989" cy="55345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072613" y="2985222"/>
            <a:ext cx="203987" cy="48771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1590907" y="2971800"/>
            <a:ext cx="85493" cy="5334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482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2195836" y="5486400"/>
            <a:ext cx="585068" cy="369332"/>
            <a:chOff x="4253236" y="5486400"/>
            <a:chExt cx="585068" cy="369332"/>
          </a:xfrm>
        </p:grpSpPr>
        <p:sp>
          <p:nvSpPr>
            <p:cNvPr id="49" name="Oval 4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486400"/>
                  <a:ext cx="41870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783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uiExpand="1" build="p"/>
      <p:bldP spid="1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Correctness of 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3200" b="1" dirty="0" smtClean="0"/>
                  <a:t>traversal</a:t>
                </a:r>
                <a:br>
                  <a:rPr lang="en-US" sz="3200" b="1" dirty="0" smtClean="0"/>
                </a:br>
                <a:r>
                  <a:rPr lang="en-US" sz="2400" b="1" dirty="0" smtClean="0">
                    <a:solidFill>
                      <a:srgbClr val="C00000"/>
                    </a:solidFill>
                  </a:rPr>
                  <a:t>Part 3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D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istance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)  stores distance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Ribbon 1"/>
          <p:cNvSpPr/>
          <p:nvPr/>
        </p:nvSpPr>
        <p:spPr>
          <a:xfrm>
            <a:off x="2819400" y="4721352"/>
            <a:ext cx="41910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Homework: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Due at 12:00 noon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on 30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September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BFS tree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 smtClean="0"/>
              <a:t>gives a tree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Perform BFS traversal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46301" cy="365792"/>
            <a:chOff x="3843429" y="2431354"/>
            <a:chExt cx="1146301" cy="365792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43429" y="2431354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385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/>
          <p:cNvCxnSpPr>
            <a:stCxn id="11" idx="5"/>
            <a:endCxn id="19" idx="0"/>
          </p:cNvCxnSpPr>
          <p:nvPr/>
        </p:nvCxnSpPr>
        <p:spPr>
          <a:xfrm>
            <a:off x="3843429" y="2958790"/>
            <a:ext cx="557585" cy="432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5" idx="3"/>
            <a:endCxn id="19" idx="0"/>
          </p:cNvCxnSpPr>
          <p:nvPr/>
        </p:nvCxnSpPr>
        <p:spPr>
          <a:xfrm flipH="1">
            <a:off x="4401014" y="2957861"/>
            <a:ext cx="588716" cy="433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5800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1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A nontrivial application of BFS traversal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Determining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if a graph is </a:t>
            </a:r>
            <a:r>
              <a:rPr lang="en-US" b="1" dirty="0" smtClean="0">
                <a:solidFill>
                  <a:srgbClr val="7030A0"/>
                </a:solidFill>
              </a:rPr>
              <a:t>bipartite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Definition</a:t>
            </a:r>
            <a:r>
              <a:rPr lang="en-US" sz="2400" b="1" dirty="0" smtClean="0"/>
              <a:t>: </a:t>
            </a:r>
            <a:r>
              <a:rPr lang="en-US" sz="2000" dirty="0" smtClean="0"/>
              <a:t>A graph </a:t>
            </a:r>
            <a:r>
              <a:rPr lang="en-US" sz="2000" b="1" dirty="0" smtClean="0"/>
              <a:t>G</a:t>
            </a:r>
            <a:r>
              <a:rPr lang="en-US" sz="2000" dirty="0" smtClean="0"/>
              <a:t>=(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dirty="0" smtClean="0"/>
              <a:t>,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) is said to be bipartite </a:t>
            </a:r>
          </a:p>
          <a:p>
            <a:pPr marL="0" indent="0">
              <a:buNone/>
            </a:pPr>
            <a:r>
              <a:rPr lang="en-US" sz="2000" dirty="0" smtClean="0"/>
              <a:t>if its vertices can be partitioned into two sets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such that every edge in </a:t>
            </a:r>
            <a:r>
              <a:rPr lang="en-US" sz="2000" b="1" dirty="0" smtClean="0">
                <a:solidFill>
                  <a:srgbClr val="0070C0"/>
                </a:solidFill>
              </a:rPr>
              <a:t>E</a:t>
            </a:r>
            <a:r>
              <a:rPr lang="en-US" sz="2000" dirty="0" smtClean="0"/>
              <a:t> has one endpoint in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r>
              <a:rPr lang="en-US" sz="2000" dirty="0" smtClean="0"/>
              <a:t> and another in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639015" y="3200400"/>
            <a:ext cx="1466385" cy="1981200"/>
            <a:chOff x="3639015" y="3200400"/>
            <a:chExt cx="1466385" cy="1981200"/>
          </a:xfrm>
        </p:grpSpPr>
        <p:grpSp>
          <p:nvGrpSpPr>
            <p:cNvPr id="42" name="Group 41"/>
            <p:cNvGrpSpPr/>
            <p:nvPr/>
          </p:nvGrpSpPr>
          <p:grpSpPr>
            <a:xfrm>
              <a:off x="3639015" y="3200400"/>
              <a:ext cx="1466385" cy="1981200"/>
              <a:chOff x="2743200" y="3276600"/>
              <a:chExt cx="1466385" cy="1981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72007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4097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980985" y="5029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6" idx="5"/>
                <a:endCxn id="10" idx="1"/>
              </p:cNvCxnSpPr>
              <p:nvPr/>
            </p:nvCxnSpPr>
            <p:spPr>
              <a:xfrm>
                <a:off x="2938322" y="3471722"/>
                <a:ext cx="1067777" cy="371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9" idx="6"/>
                <a:endCxn id="10" idx="3"/>
              </p:cNvCxnSpPr>
              <p:nvPr/>
            </p:nvCxnSpPr>
            <p:spPr>
              <a:xfrm flipV="1">
                <a:off x="3000607" y="4005122"/>
                <a:ext cx="1005492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5"/>
                <a:endCxn id="12" idx="1"/>
              </p:cNvCxnSpPr>
              <p:nvPr/>
            </p:nvCxnSpPr>
            <p:spPr>
              <a:xfrm>
                <a:off x="2938322" y="4661185"/>
                <a:ext cx="1076141" cy="40149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8" idx="5"/>
                <a:endCxn id="11" idx="1"/>
              </p:cNvCxnSpPr>
              <p:nvPr/>
            </p:nvCxnSpPr>
            <p:spPr>
              <a:xfrm>
                <a:off x="2938322" y="4005122"/>
                <a:ext cx="1076141" cy="4693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9" idx="6"/>
              <a:endCxn id="11" idx="3"/>
            </p:cNvCxnSpPr>
            <p:nvPr/>
          </p:nvCxnSpPr>
          <p:spPr>
            <a:xfrm flipV="1">
              <a:off x="3896422" y="4559895"/>
              <a:ext cx="1013856" cy="5074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559726" y="5410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6800" y="5420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Down Ribbon 4"/>
          <p:cNvSpPr/>
          <p:nvPr/>
        </p:nvSpPr>
        <p:spPr>
          <a:xfrm>
            <a:off x="5867400" y="2819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graph bipartite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6058829"/>
            <a:ext cx="1428285" cy="457200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9" grpId="0"/>
      <p:bldP spid="5" grpId="0" animBg="1"/>
      <p:bldP spid="5" grpId="1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Nontriviality</a:t>
            </a:r>
            <a:r>
              <a:rPr lang="en-US" sz="2800" b="1" dirty="0" smtClean="0">
                <a:solidFill>
                  <a:srgbClr val="7030A0"/>
                </a:solidFill>
              </a:rPr>
              <a:t> in determining whether a graph is bipartite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94556" y="42672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3756" y="42773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652171" y="2590800"/>
            <a:ext cx="1466385" cy="1447800"/>
            <a:chOff x="1652171" y="2590800"/>
            <a:chExt cx="1466385" cy="1447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652171" y="2590800"/>
              <a:ext cx="1466385" cy="1447800"/>
              <a:chOff x="2743200" y="3276600"/>
              <a:chExt cx="1466385" cy="14478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43200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72621" y="3810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743200" y="4466063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6" idx="6"/>
                <a:endCxn id="7" idx="2"/>
              </p:cNvCxnSpPr>
              <p:nvPr/>
            </p:nvCxnSpPr>
            <p:spPr>
              <a:xfrm>
                <a:off x="2971800" y="3390900"/>
                <a:ext cx="990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8" idx="6"/>
                <a:endCxn id="10" idx="2"/>
              </p:cNvCxnSpPr>
              <p:nvPr/>
            </p:nvCxnSpPr>
            <p:spPr>
              <a:xfrm>
                <a:off x="2971800" y="3924300"/>
                <a:ext cx="100082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0" idx="2"/>
              </p:cNvCxnSpPr>
              <p:nvPr/>
            </p:nvCxnSpPr>
            <p:spPr>
              <a:xfrm flipV="1">
                <a:off x="2971800" y="3924300"/>
                <a:ext cx="1000821" cy="6560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2"/>
              </p:cNvCxnSpPr>
              <p:nvPr/>
            </p:nvCxnSpPr>
            <p:spPr>
              <a:xfrm>
                <a:off x="2971800" y="3390900"/>
                <a:ext cx="1000821" cy="533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3" idx="6"/>
                <a:endCxn id="7" idx="3"/>
              </p:cNvCxnSpPr>
              <p:nvPr/>
            </p:nvCxnSpPr>
            <p:spPr>
              <a:xfrm flipV="1">
                <a:off x="2971800" y="3471722"/>
                <a:ext cx="1024078" cy="11086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13" idx="6"/>
                <a:endCxn id="11" idx="2"/>
              </p:cNvCxnSpPr>
              <p:nvPr/>
            </p:nvCxnSpPr>
            <p:spPr>
              <a:xfrm>
                <a:off x="2971800" y="4580363"/>
                <a:ext cx="1009185" cy="2973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endCxn id="11" idx="1"/>
              </p:cNvCxnSpPr>
              <p:nvPr/>
            </p:nvCxnSpPr>
            <p:spPr>
              <a:xfrm>
                <a:off x="2971800" y="3924300"/>
                <a:ext cx="1042663" cy="6049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7" idx="3"/>
            </p:cNvCxnSpPr>
            <p:nvPr/>
          </p:nvCxnSpPr>
          <p:spPr>
            <a:xfrm flipV="1">
              <a:off x="1880771" y="2785922"/>
              <a:ext cx="1024078" cy="4525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6" idx="6"/>
              <a:endCxn id="11" idx="1"/>
            </p:cNvCxnSpPr>
            <p:nvPr/>
          </p:nvCxnSpPr>
          <p:spPr>
            <a:xfrm>
              <a:off x="1880771" y="2705100"/>
              <a:ext cx="1042663" cy="11383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638800" y="2590800"/>
            <a:ext cx="2133600" cy="1447800"/>
            <a:chOff x="5638800" y="2590800"/>
            <a:chExt cx="2133600" cy="1447800"/>
          </a:xfrm>
        </p:grpSpPr>
        <p:grpSp>
          <p:nvGrpSpPr>
            <p:cNvPr id="41" name="Group 40"/>
            <p:cNvGrpSpPr/>
            <p:nvPr/>
          </p:nvGrpSpPr>
          <p:grpSpPr>
            <a:xfrm>
              <a:off x="5638800" y="2590800"/>
              <a:ext cx="2133600" cy="1447800"/>
              <a:chOff x="2538829" y="3276600"/>
              <a:chExt cx="2133600" cy="14478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996029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962400" y="32766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538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43829" y="3886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980985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996029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>
                <a:stCxn id="46" idx="6"/>
                <a:endCxn id="47" idx="2"/>
              </p:cNvCxnSpPr>
              <p:nvPr/>
            </p:nvCxnSpPr>
            <p:spPr>
              <a:xfrm>
                <a:off x="3224629" y="3390900"/>
                <a:ext cx="73777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2" idx="6"/>
                <a:endCxn id="53" idx="2"/>
              </p:cNvCxnSpPr>
              <p:nvPr/>
            </p:nvCxnSpPr>
            <p:spPr>
              <a:xfrm>
                <a:off x="2767429" y="4000500"/>
                <a:ext cx="1676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4" idx="7"/>
                <a:endCxn id="53" idx="2"/>
              </p:cNvCxnSpPr>
              <p:nvPr/>
            </p:nvCxnSpPr>
            <p:spPr>
              <a:xfrm flipV="1">
                <a:off x="4176107" y="4000500"/>
                <a:ext cx="267722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47" idx="5"/>
                <a:endCxn id="53" idx="2"/>
              </p:cNvCxnSpPr>
              <p:nvPr/>
            </p:nvCxnSpPr>
            <p:spPr>
              <a:xfrm>
                <a:off x="4157522" y="3471722"/>
                <a:ext cx="286307" cy="5287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6"/>
                <a:endCxn id="47" idx="3"/>
              </p:cNvCxnSpPr>
              <p:nvPr/>
            </p:nvCxnSpPr>
            <p:spPr>
              <a:xfrm flipV="1">
                <a:off x="3224629" y="3471722"/>
                <a:ext cx="771249" cy="113837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5" idx="6"/>
                <a:endCxn id="54" idx="2"/>
              </p:cNvCxnSpPr>
              <p:nvPr/>
            </p:nvCxnSpPr>
            <p:spPr>
              <a:xfrm>
                <a:off x="3224629" y="4610100"/>
                <a:ext cx="7563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6" idx="5"/>
                <a:endCxn id="54" idx="1"/>
              </p:cNvCxnSpPr>
              <p:nvPr/>
            </p:nvCxnSpPr>
            <p:spPr>
              <a:xfrm>
                <a:off x="3191151" y="3471722"/>
                <a:ext cx="823312" cy="10575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>
              <a:stCxn id="46" idx="3"/>
              <a:endCxn id="52" idx="0"/>
            </p:cNvCxnSpPr>
            <p:nvPr/>
          </p:nvCxnSpPr>
          <p:spPr>
            <a:xfrm flipH="1">
              <a:off x="5753100" y="2785922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2" idx="4"/>
              <a:endCxn id="55" idx="1"/>
            </p:cNvCxnSpPr>
            <p:nvPr/>
          </p:nvCxnSpPr>
          <p:spPr>
            <a:xfrm>
              <a:off x="5753100" y="3429000"/>
              <a:ext cx="376378" cy="4144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752600" y="4953000"/>
            <a:ext cx="1203278" cy="978932"/>
            <a:chOff x="2001301" y="5181600"/>
            <a:chExt cx="1203278" cy="978932"/>
          </a:xfrm>
        </p:grpSpPr>
        <p:sp>
          <p:nvSpPr>
            <p:cNvPr id="72" name="Up Arrow 71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bipartite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19800" y="4876800"/>
            <a:ext cx="1203278" cy="978932"/>
            <a:chOff x="2001301" y="5181600"/>
            <a:chExt cx="1203278" cy="978932"/>
          </a:xfrm>
        </p:grpSpPr>
        <p:sp>
          <p:nvSpPr>
            <p:cNvPr id="75" name="Up Arrow 74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01301" y="5791200"/>
              <a:ext cx="1203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bipartite</a:t>
              </a:r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324290" y="2286000"/>
            <a:ext cx="2829110" cy="2121932"/>
            <a:chOff x="5324290" y="2286000"/>
            <a:chExt cx="2829110" cy="2121932"/>
          </a:xfrm>
        </p:grpSpPr>
        <p:sp>
          <p:nvSpPr>
            <p:cNvPr id="43" name="TextBox 42"/>
            <p:cNvSpPr txBox="1"/>
            <p:nvPr/>
          </p:nvSpPr>
          <p:spPr>
            <a:xfrm>
              <a:off x="5848072" y="2286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62800" y="40386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0" y="39740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29272" y="3124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A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19672" y="22976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24290" y="31358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0" y="1600200"/>
            <a:ext cx="2933700" cy="2133600"/>
            <a:chOff x="3048000" y="1600200"/>
            <a:chExt cx="2933700" cy="2133600"/>
          </a:xfrm>
        </p:grpSpPr>
        <p:sp>
          <p:nvSpPr>
            <p:cNvPr id="87" name="Equal 86"/>
            <p:cNvSpPr/>
            <p:nvPr/>
          </p:nvSpPr>
          <p:spPr>
            <a:xfrm>
              <a:off x="4038600" y="2819400"/>
              <a:ext cx="914400" cy="914400"/>
            </a:xfrm>
            <a:prstGeom prst="mathEqual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wn Ribbon 4"/>
            <p:cNvSpPr/>
            <p:nvPr/>
          </p:nvSpPr>
          <p:spPr>
            <a:xfrm>
              <a:off x="3048000" y="1600200"/>
              <a:ext cx="2933700" cy="79123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Both are same graph but drawn in different ways. Can you see it  ?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Down Ribbon 63"/>
          <p:cNvSpPr/>
          <p:nvPr/>
        </p:nvSpPr>
        <p:spPr>
          <a:xfrm>
            <a:off x="6019800" y="1676400"/>
            <a:ext cx="2362200" cy="765048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this graph bipartite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/>
      <p:bldP spid="50" grpId="0"/>
      <p:bldP spid="64" grpId="0" animBg="1"/>
      <p:bldP spid="6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path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Answer: Yes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75624" y="3499624"/>
            <a:ext cx="4729976" cy="234176"/>
            <a:chOff x="1975624" y="2819400"/>
            <a:chExt cx="4729976" cy="234176"/>
          </a:xfrm>
        </p:grpSpPr>
        <p:grpSp>
          <p:nvGrpSpPr>
            <p:cNvPr id="6" name="Group 5"/>
            <p:cNvGrpSpPr/>
            <p:nvPr/>
          </p:nvGrpSpPr>
          <p:grpSpPr>
            <a:xfrm>
              <a:off x="1975624" y="2824976"/>
              <a:ext cx="922764" cy="228600"/>
              <a:chOff x="1975624" y="2824976"/>
              <a:chExt cx="922764" cy="2286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2734836" y="2819400"/>
              <a:ext cx="922764" cy="228600"/>
              <a:chOff x="1975624" y="2824976"/>
              <a:chExt cx="922764" cy="2286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505200" y="2819400"/>
              <a:ext cx="922764" cy="228600"/>
              <a:chOff x="1975624" y="2824976"/>
              <a:chExt cx="922764" cy="2286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182636" y="2819400"/>
              <a:ext cx="922764" cy="228600"/>
              <a:chOff x="1975624" y="2824976"/>
              <a:chExt cx="922764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868436" y="2819400"/>
              <a:ext cx="922764" cy="228600"/>
              <a:chOff x="1975624" y="2824976"/>
              <a:chExt cx="922764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5638800" y="2819400"/>
              <a:ext cx="922764" cy="228600"/>
              <a:chOff x="1975624" y="2824976"/>
              <a:chExt cx="922764" cy="2286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75624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204224" y="2939276"/>
                <a:ext cx="6941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6477000" y="28194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905000" y="2971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           B            A           B           A            B           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997462" y="3284034"/>
            <a:ext cx="1255441" cy="1516566"/>
            <a:chOff x="1997462" y="2373816"/>
            <a:chExt cx="1255441" cy="1516566"/>
          </a:xfrm>
        </p:grpSpPr>
        <p:sp>
          <p:nvSpPr>
            <p:cNvPr id="25" name="Oval 24"/>
            <p:cNvSpPr/>
            <p:nvPr/>
          </p:nvSpPr>
          <p:spPr>
            <a:xfrm>
              <a:off x="1997462" y="29759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92584" y="2488116"/>
              <a:ext cx="831719" cy="5213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024303" y="237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92584" y="3171104"/>
              <a:ext cx="865197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024303" y="366178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3" idx="4"/>
              <a:endCxn id="21" idx="0"/>
            </p:cNvCxnSpPr>
            <p:nvPr/>
          </p:nvCxnSpPr>
          <p:spPr>
            <a:xfrm>
              <a:off x="3138603" y="2602416"/>
              <a:ext cx="0" cy="10593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917688" y="3264519"/>
            <a:ext cx="1825548" cy="1536081"/>
            <a:chOff x="4917688" y="3264519"/>
            <a:chExt cx="1825548" cy="1536081"/>
          </a:xfrm>
        </p:grpSpPr>
        <p:grpSp>
          <p:nvGrpSpPr>
            <p:cNvPr id="45" name="Group 44"/>
            <p:cNvGrpSpPr/>
            <p:nvPr/>
          </p:nvGrpSpPr>
          <p:grpSpPr>
            <a:xfrm>
              <a:off x="4917688" y="3264519"/>
              <a:ext cx="1825548" cy="1536081"/>
              <a:chOff x="4917688" y="2281818"/>
              <a:chExt cx="1825548" cy="1536081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917688" y="289516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5"/>
                <a:endCxn id="15" idx="1"/>
              </p:cNvCxnSpPr>
              <p:nvPr/>
            </p:nvCxnSpPr>
            <p:spPr>
              <a:xfrm>
                <a:off x="5112810" y="3090282"/>
                <a:ext cx="615224" cy="5324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5715953" y="2281818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9" idx="7"/>
                <a:endCxn id="17" idx="2"/>
              </p:cNvCxnSpPr>
              <p:nvPr/>
            </p:nvCxnSpPr>
            <p:spPr>
              <a:xfrm flipV="1">
                <a:off x="5112810" y="2396118"/>
                <a:ext cx="603143" cy="5325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694556" y="358929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7" idx="6"/>
                <a:endCxn id="12" idx="1"/>
              </p:cNvCxnSpPr>
              <p:nvPr/>
            </p:nvCxnSpPr>
            <p:spPr>
              <a:xfrm>
                <a:off x="5944553" y="2396118"/>
                <a:ext cx="603561" cy="6133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514636" y="297598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stCxn id="12" idx="3"/>
              <a:endCxn id="15" idx="6"/>
            </p:cNvCxnSpPr>
            <p:nvPr/>
          </p:nvCxnSpPr>
          <p:spPr>
            <a:xfrm flipH="1">
              <a:off x="5923156" y="4153805"/>
              <a:ext cx="624958" cy="5324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82497" y="38778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71800" y="2895600"/>
            <a:ext cx="309700" cy="2350532"/>
            <a:chOff x="2971800" y="2895600"/>
            <a:chExt cx="309700" cy="2350532"/>
          </a:xfrm>
        </p:grpSpPr>
        <p:sp>
          <p:nvSpPr>
            <p:cNvPr id="27" name="TextBox 26"/>
            <p:cNvSpPr txBox="1"/>
            <p:nvPr/>
          </p:nvSpPr>
          <p:spPr>
            <a:xfrm>
              <a:off x="2971800" y="4876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718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35284" y="3810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638800" y="2895600"/>
            <a:ext cx="381000" cy="2209800"/>
            <a:chOff x="5638800" y="2895600"/>
            <a:chExt cx="381000" cy="2209800"/>
          </a:xfrm>
        </p:grpSpPr>
        <p:sp>
          <p:nvSpPr>
            <p:cNvPr id="30" name="TextBox 29"/>
            <p:cNvSpPr txBox="1"/>
            <p:nvPr/>
          </p:nvSpPr>
          <p:spPr>
            <a:xfrm>
              <a:off x="5710100" y="2895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38800" y="47360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68884" y="3886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01301" y="5181600"/>
            <a:ext cx="1427699" cy="978932"/>
            <a:chOff x="2001301" y="5181600"/>
            <a:chExt cx="1427699" cy="978932"/>
          </a:xfrm>
        </p:grpSpPr>
        <p:sp>
          <p:nvSpPr>
            <p:cNvPr id="6" name="Up Arrow 5"/>
            <p:cNvSpPr/>
            <p:nvPr/>
          </p:nvSpPr>
          <p:spPr>
            <a:xfrm>
              <a:off x="2514600" y="51816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01301" y="57912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on-bipartite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2918" y="5105400"/>
            <a:ext cx="991682" cy="1055132"/>
            <a:chOff x="5332918" y="5105400"/>
            <a:chExt cx="991682" cy="1055132"/>
          </a:xfrm>
        </p:grpSpPr>
        <p:sp>
          <p:nvSpPr>
            <p:cNvPr id="33" name="Up Arrow 32"/>
            <p:cNvSpPr/>
            <p:nvPr/>
          </p:nvSpPr>
          <p:spPr>
            <a:xfrm>
              <a:off x="5562600" y="5105400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2918" y="5791200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bipartite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7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9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cycle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9684" y="3124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22" name="Group 121"/>
          <p:cNvGrpSpPr/>
          <p:nvPr/>
        </p:nvGrpSpPr>
        <p:grpSpPr>
          <a:xfrm>
            <a:off x="2509700" y="2514600"/>
            <a:ext cx="314600" cy="1664732"/>
            <a:chOff x="2509700" y="2514600"/>
            <a:chExt cx="314600" cy="1664732"/>
          </a:xfrm>
        </p:grpSpPr>
        <p:sp>
          <p:nvSpPr>
            <p:cNvPr id="27" name="TextBox 26"/>
            <p:cNvSpPr txBox="1"/>
            <p:nvPr/>
          </p:nvSpPr>
          <p:spPr>
            <a:xfrm>
              <a:off x="25097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46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97462" y="2895600"/>
            <a:ext cx="3958439" cy="914400"/>
            <a:chOff x="1997462" y="2895600"/>
            <a:chExt cx="3958439" cy="914400"/>
          </a:xfrm>
        </p:grpSpPr>
        <p:sp>
          <p:nvSpPr>
            <p:cNvPr id="25" name="Oval 24"/>
            <p:cNvSpPr/>
            <p:nvPr/>
          </p:nvSpPr>
          <p:spPr>
            <a:xfrm>
              <a:off x="1997462" y="325852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7"/>
              <a:endCxn id="23" idx="2"/>
            </p:cNvCxnSpPr>
            <p:nvPr/>
          </p:nvCxnSpPr>
          <p:spPr>
            <a:xfrm flipV="1">
              <a:off x="2111454" y="2970510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597349" y="2903034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5" idx="5"/>
              <a:endCxn id="21" idx="1"/>
            </p:cNvCxnSpPr>
            <p:nvPr/>
          </p:nvCxnSpPr>
          <p:spPr>
            <a:xfrm>
              <a:off x="2111454" y="3373709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597349" y="3663379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7308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22" name="Straight Connector 21"/>
              <p:cNvCxnSpPr>
                <a:stCxn id="35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23" idx="6"/>
                <a:endCxn id="3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340499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2" name="Straight Connector 41"/>
              <p:cNvCxnSpPr>
                <a:stCxn id="43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endCxn id="46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39624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49" name="Straight Connector 48"/>
              <p:cNvCxnSpPr>
                <a:stCxn id="50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>
                <a:endCxn id="51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>
              <a:off x="4584301" y="2963077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572000" y="3733800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5334000" y="2895600"/>
              <a:ext cx="621901" cy="896953"/>
              <a:chOff x="2730899" y="3276600"/>
              <a:chExt cx="621901" cy="896953"/>
            </a:xfrm>
          </p:grpSpPr>
          <p:cxnSp>
            <p:nvCxnSpPr>
              <p:cNvPr id="58" name="Straight Connector 57"/>
              <p:cNvCxnSpPr>
                <a:stCxn id="59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endCxn id="60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Oval 61"/>
            <p:cNvSpPr/>
            <p:nvPr/>
          </p:nvSpPr>
          <p:spPr>
            <a:xfrm>
              <a:off x="5200450" y="2895600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200450" y="3675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889126" y="3030553"/>
              <a:ext cx="0" cy="627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3111284" y="2526268"/>
            <a:ext cx="330632" cy="1653064"/>
            <a:chOff x="3111284" y="2526268"/>
            <a:chExt cx="330632" cy="1653064"/>
          </a:xfrm>
        </p:grpSpPr>
        <p:sp>
          <p:nvSpPr>
            <p:cNvPr id="67" name="TextBox 66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733800" y="2514600"/>
            <a:ext cx="309700" cy="1664732"/>
            <a:chOff x="3733800" y="2514600"/>
            <a:chExt cx="309700" cy="1664732"/>
          </a:xfrm>
        </p:grpSpPr>
        <p:sp>
          <p:nvSpPr>
            <p:cNvPr id="70" name="TextBox 69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1739684" y="5029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985161" y="4800600"/>
            <a:ext cx="4030114" cy="914400"/>
            <a:chOff x="1985161" y="4812268"/>
            <a:chExt cx="4030114" cy="914400"/>
          </a:xfrm>
        </p:grpSpPr>
        <p:sp>
          <p:nvSpPr>
            <p:cNvPr id="72" name="Oval 71"/>
            <p:cNvSpPr/>
            <p:nvPr/>
          </p:nvSpPr>
          <p:spPr>
            <a:xfrm>
              <a:off x="1985161" y="517518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72" idx="7"/>
              <a:endCxn id="74" idx="2"/>
            </p:cNvCxnSpPr>
            <p:nvPr/>
          </p:nvCxnSpPr>
          <p:spPr>
            <a:xfrm flipV="1">
              <a:off x="2099153" y="4887178"/>
              <a:ext cx="485896" cy="3077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2585048" y="4819702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2" idx="5"/>
              <a:endCxn id="76" idx="1"/>
            </p:cNvCxnSpPr>
            <p:nvPr/>
          </p:nvCxnSpPr>
          <p:spPr>
            <a:xfrm>
              <a:off x="2099153" y="5290377"/>
              <a:ext cx="505454" cy="3094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585048" y="5580047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7185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0" name="Straight Connector 79"/>
              <p:cNvCxnSpPr>
                <a:stCxn id="8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74" idx="6"/>
                <a:endCxn id="8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3328198" y="4812268"/>
              <a:ext cx="621901" cy="896953"/>
              <a:chOff x="2730899" y="3276600"/>
              <a:chExt cx="621901" cy="896953"/>
            </a:xfrm>
          </p:grpSpPr>
          <p:cxnSp>
            <p:nvCxnSpPr>
              <p:cNvPr id="85" name="Straight Connector 84"/>
              <p:cNvCxnSpPr>
                <a:stCxn id="86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endCxn id="87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950099" y="4812268"/>
              <a:ext cx="621901" cy="896953"/>
              <a:chOff x="2730899" y="3276600"/>
              <a:chExt cx="621901" cy="896953"/>
            </a:xfrm>
          </p:grpSpPr>
          <p:cxnSp>
            <p:nvCxnSpPr>
              <p:cNvPr id="90" name="Straight Connector 89"/>
              <p:cNvCxnSpPr>
                <a:stCxn id="91" idx="2"/>
              </p:cNvCxnSpPr>
              <p:nvPr/>
            </p:nvCxnSpPr>
            <p:spPr>
              <a:xfrm flipH="1" flipV="1">
                <a:off x="2730900" y="4106076"/>
                <a:ext cx="488350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3219250" y="4038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219250" y="3276600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/>
              <p:cNvCxnSpPr>
                <a:endCxn id="92" idx="2"/>
              </p:cNvCxnSpPr>
              <p:nvPr/>
            </p:nvCxnSpPr>
            <p:spPr>
              <a:xfrm flipV="1">
                <a:off x="2730899" y="3344077"/>
                <a:ext cx="488351" cy="74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/>
          </p:nvCxnSpPr>
          <p:spPr>
            <a:xfrm>
              <a:off x="4572000" y="4879745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559699" y="5650468"/>
              <a:ext cx="625995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>
              <a:off x="5302141" y="4927458"/>
              <a:ext cx="713134" cy="707625"/>
              <a:chOff x="2699039" y="3398452"/>
              <a:chExt cx="713134" cy="707625"/>
            </a:xfrm>
          </p:grpSpPr>
          <p:cxnSp>
            <p:nvCxnSpPr>
              <p:cNvPr id="97" name="Straight Connector 96"/>
              <p:cNvCxnSpPr>
                <a:stCxn id="99" idx="3"/>
              </p:cNvCxnSpPr>
              <p:nvPr/>
            </p:nvCxnSpPr>
            <p:spPr>
              <a:xfrm flipH="1">
                <a:off x="2730900" y="3776892"/>
                <a:ext cx="567281" cy="32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278623" y="3661702"/>
                <a:ext cx="133550" cy="13495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/>
              <p:cNvCxnSpPr>
                <a:stCxn id="101" idx="5"/>
                <a:endCxn id="99" idx="1"/>
              </p:cNvCxnSpPr>
              <p:nvPr/>
            </p:nvCxnSpPr>
            <p:spPr>
              <a:xfrm>
                <a:off x="2699039" y="3398452"/>
                <a:ext cx="599142" cy="28301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Oval 100"/>
            <p:cNvSpPr/>
            <p:nvPr/>
          </p:nvSpPr>
          <p:spPr>
            <a:xfrm>
              <a:off x="5188149" y="4812268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188149" y="5591715"/>
              <a:ext cx="133550" cy="134953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92596" y="3200400"/>
            <a:ext cx="1860804" cy="432599"/>
            <a:chOff x="6292596" y="3200400"/>
            <a:chExt cx="1860804" cy="432599"/>
          </a:xfrm>
        </p:grpSpPr>
        <p:sp>
          <p:nvSpPr>
            <p:cNvPr id="33" name="Up Arrow 32"/>
            <p:cNvSpPr/>
            <p:nvPr/>
          </p:nvSpPr>
          <p:spPr>
            <a:xfrm rot="16200000">
              <a:off x="6320898" y="31720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25701" y="3200400"/>
              <a:ext cx="1427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on-bipartite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2596" y="5029200"/>
            <a:ext cx="1557086" cy="432599"/>
            <a:chOff x="6292596" y="5029200"/>
            <a:chExt cx="1557086" cy="432599"/>
          </a:xfrm>
        </p:grpSpPr>
        <p:sp>
          <p:nvSpPr>
            <p:cNvPr id="34" name="TextBox 33"/>
            <p:cNvSpPr txBox="1"/>
            <p:nvPr/>
          </p:nvSpPr>
          <p:spPr>
            <a:xfrm>
              <a:off x="6858000" y="5040868"/>
              <a:ext cx="991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bipartite</a:t>
              </a:r>
              <a:endParaRPr lang="en-US" dirty="0"/>
            </a:p>
          </p:txBody>
        </p:sp>
        <p:sp>
          <p:nvSpPr>
            <p:cNvPr id="117" name="Up Arrow 116"/>
            <p:cNvSpPr/>
            <p:nvPr/>
          </p:nvSpPr>
          <p:spPr>
            <a:xfrm rot="16200000">
              <a:off x="6320898" y="5000898"/>
              <a:ext cx="432599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76200" y="3135868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Odd length cycle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6200" y="5040868"/>
            <a:ext cx="18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Even length cycle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2438400" y="4495800"/>
            <a:ext cx="368699" cy="1512332"/>
            <a:chOff x="2438400" y="4495800"/>
            <a:chExt cx="368699" cy="1512332"/>
          </a:xfrm>
        </p:grpSpPr>
        <p:sp>
          <p:nvSpPr>
            <p:cNvPr id="78" name="TextBox 77"/>
            <p:cNvSpPr txBox="1"/>
            <p:nvPr/>
          </p:nvSpPr>
          <p:spPr>
            <a:xfrm>
              <a:off x="2497399" y="5638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438400" y="44958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708583" y="4507468"/>
            <a:ext cx="334917" cy="1512332"/>
            <a:chOff x="3708583" y="4507468"/>
            <a:chExt cx="334917" cy="1512332"/>
          </a:xfrm>
        </p:grpSpPr>
        <p:sp>
          <p:nvSpPr>
            <p:cNvPr id="105" name="TextBox 104"/>
            <p:cNvSpPr txBox="1"/>
            <p:nvPr/>
          </p:nvSpPr>
          <p:spPr>
            <a:xfrm>
              <a:off x="3708583" y="5650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733800" y="45074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111899" y="4495800"/>
            <a:ext cx="330017" cy="1524000"/>
            <a:chOff x="3111899" y="4495800"/>
            <a:chExt cx="330017" cy="1524000"/>
          </a:xfrm>
        </p:grpSpPr>
        <p:sp>
          <p:nvSpPr>
            <p:cNvPr id="104" name="TextBox 103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317568" y="2514600"/>
            <a:ext cx="330632" cy="1653064"/>
            <a:chOff x="3111284" y="2526268"/>
            <a:chExt cx="330632" cy="1653064"/>
          </a:xfrm>
        </p:grpSpPr>
        <p:sp>
          <p:nvSpPr>
            <p:cNvPr id="132" name="TextBox 131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343400" y="4495800"/>
            <a:ext cx="330017" cy="1524000"/>
            <a:chOff x="3111899" y="4495800"/>
            <a:chExt cx="330017" cy="1524000"/>
          </a:xfrm>
        </p:grpSpPr>
        <p:sp>
          <p:nvSpPr>
            <p:cNvPr id="135" name="TextBox 134"/>
            <p:cNvSpPr txBox="1"/>
            <p:nvPr/>
          </p:nvSpPr>
          <p:spPr>
            <a:xfrm>
              <a:off x="3111899" y="56504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124200" y="44958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715000" y="2537936"/>
            <a:ext cx="330632" cy="1653064"/>
            <a:chOff x="3111284" y="2526268"/>
            <a:chExt cx="330632" cy="1653064"/>
          </a:xfrm>
        </p:grpSpPr>
        <p:sp>
          <p:nvSpPr>
            <p:cNvPr id="103" name="TextBox 102"/>
            <p:cNvSpPr txBox="1"/>
            <p:nvPr/>
          </p:nvSpPr>
          <p:spPr>
            <a:xfrm>
              <a:off x="3111284" y="252626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124200" y="381000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00500" y="2514600"/>
            <a:ext cx="309700" cy="1664732"/>
            <a:chOff x="3733800" y="2514600"/>
            <a:chExt cx="309700" cy="1664732"/>
          </a:xfrm>
        </p:grpSpPr>
        <p:sp>
          <p:nvSpPr>
            <p:cNvPr id="108" name="TextBox 107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105400" y="4431268"/>
            <a:ext cx="309700" cy="1664732"/>
            <a:chOff x="3733800" y="2514600"/>
            <a:chExt cx="309700" cy="1664732"/>
          </a:xfrm>
        </p:grpSpPr>
        <p:sp>
          <p:nvSpPr>
            <p:cNvPr id="111" name="TextBox 110"/>
            <p:cNvSpPr txBox="1"/>
            <p:nvPr/>
          </p:nvSpPr>
          <p:spPr>
            <a:xfrm>
              <a:off x="3733800" y="38100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733800" y="251460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5930684" y="5105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7" grpId="0"/>
      <p:bldP spid="120" grpId="0"/>
      <p:bldP spid="121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 smtClean="0"/>
              <a:t> </a:t>
            </a:r>
            <a:r>
              <a:rPr lang="en-US" sz="3200" b="1" dirty="0">
                <a:solidFill>
                  <a:srgbClr val="7030A0"/>
                </a:solidFill>
              </a:rPr>
              <a:t>Breadth First Search </a:t>
            </a:r>
            <a:r>
              <a:rPr lang="en-US" sz="3200" b="1" dirty="0"/>
              <a:t>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Subgraph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 </a:t>
            </a:r>
            <a:r>
              <a:rPr lang="en-US" sz="2400" dirty="0" err="1" smtClean="0"/>
              <a:t>subgraph</a:t>
            </a:r>
            <a:r>
              <a:rPr lang="en-US" sz="2400" dirty="0" smtClean="0"/>
              <a:t> of a graph </a:t>
            </a:r>
            <a:r>
              <a:rPr lang="en-US" sz="2400" b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=(</a:t>
            </a:r>
            <a:r>
              <a:rPr lang="en-US" sz="2400" b="1" dirty="0" smtClean="0">
                <a:solidFill>
                  <a:srgbClr val="0070C0"/>
                </a:solidFill>
              </a:rPr>
              <a:t>V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/>
              <a:t>) is a graph </a:t>
            </a:r>
            <a:r>
              <a:rPr lang="en-US" sz="2400" b="1" dirty="0" smtClean="0">
                <a:solidFill>
                  <a:srgbClr val="0070C0"/>
                </a:solidFill>
              </a:rPr>
              <a:t>G’</a:t>
            </a:r>
            <a:r>
              <a:rPr lang="en-US" sz="2400" dirty="0" smtClean="0"/>
              <a:t>=(</a:t>
            </a:r>
            <a:r>
              <a:rPr lang="en-US" sz="2400" b="1" dirty="0" smtClean="0">
                <a:solidFill>
                  <a:srgbClr val="0070C0"/>
                </a:solidFill>
              </a:rPr>
              <a:t>V’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  <a:r>
              <a:rPr lang="en-US" sz="2400" dirty="0" smtClean="0"/>
              <a:t>’) such that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V’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ambria Math"/>
                <a:ea typeface="Cambria Math"/>
              </a:rPr>
              <a:t>⊆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V 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E’</a:t>
            </a:r>
            <a:r>
              <a:rPr lang="en-US" sz="2400" dirty="0" smtClean="0"/>
              <a:t> </a:t>
            </a:r>
            <a:r>
              <a:rPr lang="en-US" sz="2400" dirty="0">
                <a:latin typeface="Cambria Math"/>
                <a:ea typeface="Cambria Math"/>
              </a:rPr>
              <a:t>⊆ </a:t>
            </a:r>
            <a:r>
              <a:rPr lang="en-US" sz="2400" b="1" dirty="0" smtClean="0">
                <a:solidFill>
                  <a:srgbClr val="0070C0"/>
                </a:solidFill>
              </a:rPr>
              <a:t>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If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has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which is </a:t>
            </a:r>
            <a:r>
              <a:rPr lang="en-US" sz="2000" b="1" dirty="0" smtClean="0"/>
              <a:t>an odd cycle</a:t>
            </a:r>
            <a:r>
              <a:rPr lang="en-US" sz="2000" dirty="0" smtClean="0"/>
              <a:t>, is </a:t>
            </a:r>
            <a:r>
              <a:rPr lang="en-US" sz="2000" b="1" dirty="0" smtClean="0">
                <a:solidFill>
                  <a:srgbClr val="0070C0"/>
                </a:solidFill>
              </a:rPr>
              <a:t>G</a:t>
            </a:r>
            <a:r>
              <a:rPr lang="en-US" sz="2000" dirty="0" smtClean="0"/>
              <a:t> bipartite ?</a:t>
            </a:r>
          </a:p>
          <a:p>
            <a:pPr marL="0" indent="0">
              <a:buNone/>
            </a:pPr>
            <a:r>
              <a:rPr lang="en-US" sz="2000" dirty="0" smtClean="0"/>
              <a:t>Answer: </a:t>
            </a:r>
            <a:r>
              <a:rPr lang="en-US" sz="2000" b="1" dirty="0" smtClean="0"/>
              <a:t>No</a:t>
            </a:r>
            <a:r>
              <a:rPr lang="en-US" sz="2000" dirty="0" smtClean="0"/>
              <a:t>.</a:t>
            </a:r>
            <a:endParaRPr lang="en-US" sz="20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500094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mbria Math"/>
                <a:ea typeface="Cambria Math"/>
              </a:rPr>
              <a:t>∩ </a:t>
            </a:r>
            <a:r>
              <a:rPr lang="en-US" sz="2400" dirty="0">
                <a:latin typeface="Cambria Math"/>
                <a:ea typeface="Cambria Math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V’</a:t>
            </a:r>
            <a:r>
              <a:rPr lang="en-US" sz="2400" dirty="0">
                <a:latin typeface="Cambria Math"/>
                <a:ea typeface="Cambria Math"/>
              </a:rPr>
              <a:t> ⨯ </a:t>
            </a:r>
            <a:r>
              <a:rPr lang="en-US" sz="2400" b="1" dirty="0">
                <a:solidFill>
                  <a:srgbClr val="0070C0"/>
                </a:solidFill>
                <a:latin typeface="Cambria Math"/>
                <a:ea typeface="Cambria Math"/>
              </a:rPr>
              <a:t>V</a:t>
            </a:r>
            <a:r>
              <a:rPr lang="en-US" sz="2400" b="1" dirty="0" smtClean="0">
                <a:solidFill>
                  <a:srgbClr val="0070C0"/>
                </a:solidFill>
                <a:latin typeface="Cambria Math"/>
                <a:ea typeface="Cambria Math"/>
              </a:rPr>
              <a:t>’</a:t>
            </a:r>
            <a:r>
              <a:rPr lang="en-US" sz="2400" dirty="0" smtClean="0">
                <a:latin typeface="Cambria Math"/>
                <a:ea typeface="Cambria Math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94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Bipartite graph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Question: </a:t>
            </a:r>
            <a:r>
              <a:rPr lang="en-US" sz="2000" dirty="0" smtClean="0"/>
              <a:t>Is a tree bipartite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Answer: Yes</a:t>
            </a:r>
          </a:p>
          <a:p>
            <a:pPr marL="0" indent="0">
              <a:buNone/>
            </a:pPr>
            <a:r>
              <a:rPr lang="en-US" sz="2000" dirty="0" smtClean="0"/>
              <a:t>Even </a:t>
            </a:r>
            <a:r>
              <a:rPr lang="en-US" sz="2000" dirty="0"/>
              <a:t>level vertices:  </a:t>
            </a:r>
            <a:r>
              <a:rPr lang="en-US" sz="2000" b="1" dirty="0" smtClean="0">
                <a:solidFill>
                  <a:srgbClr val="0070C0"/>
                </a:solidFill>
              </a:rPr>
              <a:t>A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Odd level vertices:  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B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2350532"/>
            <a:ext cx="6324600" cy="2297668"/>
            <a:chOff x="1143000" y="2350532"/>
            <a:chExt cx="6324600" cy="229766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219200" y="2350532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143000" y="2895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143000" y="3505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43000" y="40386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143000" y="4648200"/>
              <a:ext cx="624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600200" y="2242116"/>
            <a:ext cx="4724400" cy="2558484"/>
            <a:chOff x="1600200" y="2236232"/>
            <a:chExt cx="4724400" cy="2558484"/>
          </a:xfrm>
        </p:grpSpPr>
        <p:sp>
          <p:nvSpPr>
            <p:cNvPr id="25" name="Oval 24"/>
            <p:cNvSpPr/>
            <p:nvPr/>
          </p:nvSpPr>
          <p:spPr>
            <a:xfrm>
              <a:off x="1600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8" idx="7"/>
              <a:endCxn id="23" idx="3"/>
            </p:cNvCxnSpPr>
            <p:nvPr/>
          </p:nvCxnSpPr>
          <p:spPr>
            <a:xfrm flipV="1">
              <a:off x="2371003" y="3538938"/>
              <a:ext cx="538561" cy="4420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2876086" y="33438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4"/>
              <a:endCxn id="29" idx="0"/>
            </p:cNvCxnSpPr>
            <p:nvPr/>
          </p:nvCxnSpPr>
          <p:spPr>
            <a:xfrm>
              <a:off x="2990386" y="3572416"/>
              <a:ext cx="22302" cy="3751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3495907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7"/>
              <a:endCxn id="19" idx="3"/>
            </p:cNvCxnSpPr>
            <p:nvPr/>
          </p:nvCxnSpPr>
          <p:spPr>
            <a:xfrm flipV="1">
              <a:off x="3691029" y="2431354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1343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9" idx="4"/>
              <a:endCxn id="15" idx="0"/>
            </p:cNvCxnSpPr>
            <p:nvPr/>
          </p:nvCxnSpPr>
          <p:spPr>
            <a:xfrm>
              <a:off x="42486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3852" y="275569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9" idx="5"/>
              <a:endCxn id="17" idx="1"/>
            </p:cNvCxnSpPr>
            <p:nvPr/>
          </p:nvCxnSpPr>
          <p:spPr>
            <a:xfrm>
              <a:off x="4329436" y="2431354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1343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7" idx="5"/>
              <a:endCxn id="12" idx="0"/>
            </p:cNvCxnSpPr>
            <p:nvPr/>
          </p:nvCxnSpPr>
          <p:spPr>
            <a:xfrm>
              <a:off x="4998974" y="2950815"/>
              <a:ext cx="449326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53340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419600" y="3394513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75881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898388" y="39475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43685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23" idx="5"/>
              <a:endCxn id="30" idx="1"/>
            </p:cNvCxnSpPr>
            <p:nvPr/>
          </p:nvCxnSpPr>
          <p:spPr>
            <a:xfrm>
              <a:off x="3071208" y="3538938"/>
              <a:ext cx="605955" cy="47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7" idx="0"/>
              <a:endCxn id="17" idx="3"/>
            </p:cNvCxnSpPr>
            <p:nvPr/>
          </p:nvCxnSpPr>
          <p:spPr>
            <a:xfrm flipV="1">
              <a:off x="4533900" y="2950815"/>
              <a:ext cx="303430" cy="4436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21" idx="3"/>
              <a:endCxn id="23" idx="7"/>
            </p:cNvCxnSpPr>
            <p:nvPr/>
          </p:nvCxnSpPr>
          <p:spPr>
            <a:xfrm flipH="1">
              <a:off x="3071208" y="2951744"/>
              <a:ext cx="458177" cy="425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28" idx="3"/>
              <a:endCxn id="25" idx="7"/>
            </p:cNvCxnSpPr>
            <p:nvPr/>
          </p:nvCxnSpPr>
          <p:spPr>
            <a:xfrm flipH="1">
              <a:off x="1795322" y="4142654"/>
              <a:ext cx="414037" cy="386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0" idx="7"/>
              <a:endCxn id="58" idx="3"/>
            </p:cNvCxnSpPr>
            <p:nvPr/>
          </p:nvCxnSpPr>
          <p:spPr>
            <a:xfrm flipV="1">
              <a:off x="4874452" y="4176132"/>
              <a:ext cx="560863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401837" y="3981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4"/>
              <a:endCxn id="61" idx="0"/>
            </p:cNvCxnSpPr>
            <p:nvPr/>
          </p:nvCxnSpPr>
          <p:spPr>
            <a:xfrm>
              <a:off x="5516137" y="4209610"/>
              <a:ext cx="0" cy="3565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467933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401837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096000" y="456611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8" idx="5"/>
              <a:endCxn id="62" idx="1"/>
            </p:cNvCxnSpPr>
            <p:nvPr/>
          </p:nvCxnSpPr>
          <p:spPr>
            <a:xfrm>
              <a:off x="5596959" y="4176132"/>
              <a:ext cx="532519" cy="4234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2" idx="4"/>
              <a:endCxn id="58" idx="0"/>
            </p:cNvCxnSpPr>
            <p:nvPr/>
          </p:nvCxnSpPr>
          <p:spPr>
            <a:xfrm>
              <a:off x="5448300" y="3623113"/>
              <a:ext cx="67837" cy="3578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0" y="2209800"/>
            <a:ext cx="301686" cy="2590800"/>
            <a:chOff x="7620000" y="2209800"/>
            <a:chExt cx="301686" cy="2590800"/>
          </a:xfrm>
        </p:grpSpPr>
        <p:sp>
          <p:nvSpPr>
            <p:cNvPr id="8" name="TextBox 7"/>
            <p:cNvSpPr txBox="1"/>
            <p:nvPr/>
          </p:nvSpPr>
          <p:spPr>
            <a:xfrm>
              <a:off x="76200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0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0" y="4431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80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sz="3200" b="1" dirty="0" smtClean="0"/>
              <a:t> An algorithm for </a:t>
            </a:r>
            <a:r>
              <a:rPr lang="en-US" sz="3200" b="1" dirty="0">
                <a:solidFill>
                  <a:srgbClr val="7030A0"/>
                </a:solidFill>
              </a:rPr>
              <a:t>d</a:t>
            </a:r>
            <a:r>
              <a:rPr lang="en-US" sz="3200" b="1" dirty="0" smtClean="0">
                <a:solidFill>
                  <a:srgbClr val="7030A0"/>
                </a:solidFill>
              </a:rPr>
              <a:t>etermining </a:t>
            </a:r>
            <a:r>
              <a:rPr lang="en-US" sz="3200" b="1" dirty="0"/>
              <a:t>if a </a:t>
            </a:r>
            <a:r>
              <a:rPr lang="en-US" sz="3200" b="1" dirty="0" smtClean="0"/>
              <a:t>given graph </a:t>
            </a:r>
            <a:r>
              <a:rPr lang="en-US" sz="3200" b="1" dirty="0"/>
              <a:t>is </a:t>
            </a:r>
            <a:r>
              <a:rPr lang="en-US" sz="3200" b="1" dirty="0">
                <a:solidFill>
                  <a:srgbClr val="7030A0"/>
                </a:solidFill>
              </a:rPr>
              <a:t>bipartite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Assumption: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the graph is a </a:t>
            </a:r>
            <a:r>
              <a:rPr lang="en-US" sz="2400" b="1" u="sng" dirty="0" smtClean="0">
                <a:solidFill>
                  <a:srgbClr val="002060"/>
                </a:solidFill>
              </a:rPr>
              <a:t>single </a:t>
            </a:r>
            <a:r>
              <a:rPr lang="en-US" sz="2400" b="1" dirty="0" smtClean="0">
                <a:solidFill>
                  <a:srgbClr val="7030A0"/>
                </a:solidFill>
              </a:rPr>
              <a:t>connected component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Compute a BFS tree at any vertex </a:t>
            </a:r>
            <a:r>
              <a:rPr lang="en-US" sz="3200" b="1" dirty="0" smtClean="0">
                <a:solidFill>
                  <a:srgbClr val="0070C0"/>
                </a:solidFill>
              </a:rPr>
              <a:t>x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38425" cy="433864"/>
            <a:chOff x="1560213" y="5421868"/>
            <a:chExt cx="6138425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114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Down Ribbon 9"/>
          <p:cNvSpPr/>
          <p:nvPr/>
        </p:nvSpPr>
        <p:spPr>
          <a:xfrm>
            <a:off x="5410200" y="3878875"/>
            <a:ext cx="2971800" cy="84857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The BFS tree is  bipartite. Now place the non tree edges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3" name="Down Ribbon 92"/>
          <p:cNvSpPr/>
          <p:nvPr/>
        </p:nvSpPr>
        <p:spPr>
          <a:xfrm>
            <a:off x="3581400" y="1066800"/>
            <a:ext cx="29718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If every </a:t>
            </a:r>
            <a:r>
              <a:rPr lang="en-US" sz="1600" dirty="0" err="1" smtClean="0">
                <a:solidFill>
                  <a:srgbClr val="002060"/>
                </a:solidFill>
              </a:rPr>
              <a:t>nontree</a:t>
            </a:r>
            <a:r>
              <a:rPr lang="en-US" sz="1600" dirty="0" smtClean="0">
                <a:solidFill>
                  <a:srgbClr val="002060"/>
                </a:solidFill>
              </a:rPr>
              <a:t> edge goes between two consecutive levels, what can we say ?</a:t>
            </a:r>
            <a:endParaRPr lang="en-US" sz="1600" dirty="0">
              <a:solidFill>
                <a:srgbClr val="00206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81800" y="914400"/>
            <a:ext cx="1952779" cy="1252954"/>
            <a:chOff x="6945260" y="1078468"/>
            <a:chExt cx="1952779" cy="1252954"/>
          </a:xfrm>
        </p:grpSpPr>
        <p:sp>
          <p:nvSpPr>
            <p:cNvPr id="12" name="Smiley Face 11"/>
            <p:cNvSpPr/>
            <p:nvPr/>
          </p:nvSpPr>
          <p:spPr>
            <a:xfrm>
              <a:off x="7696200" y="1078468"/>
              <a:ext cx="914400" cy="914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5260" y="1992868"/>
              <a:ext cx="195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The graph is bipartite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26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8" grpId="0"/>
      <p:bldP spid="10" grpId="0" animBg="1"/>
      <p:bldP spid="10" grpId="1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</a:p>
          <a:p>
            <a:pPr marL="0" indent="0">
              <a:buNone/>
            </a:pPr>
            <a:r>
              <a:rPr lang="en-US" sz="2400" dirty="0" smtClean="0"/>
              <a:t>If every non-tree edge goes between two consecutive levels of </a:t>
            </a:r>
            <a:r>
              <a:rPr lang="en-US" sz="2400" b="1" dirty="0" smtClean="0"/>
              <a:t>BFS </a:t>
            </a:r>
            <a:r>
              <a:rPr lang="en-US" sz="2400" dirty="0" smtClean="0"/>
              <a:t>tree, then the graph is bipartite.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sz="2400" dirty="0"/>
              <a:t>What if there is an edge with both end points at same level 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What if there is an edge with both end points at same level ?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124200" y="3390900"/>
            <a:ext cx="2286000" cy="266700"/>
            <a:chOff x="3124200" y="3390900"/>
            <a:chExt cx="2286000" cy="266700"/>
          </a:xfrm>
        </p:grpSpPr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200400" y="2957861"/>
            <a:ext cx="2057400" cy="504617"/>
            <a:chOff x="3238500" y="2957861"/>
            <a:chExt cx="2057400" cy="504617"/>
          </a:xfrm>
        </p:grpSpPr>
        <p:cxnSp>
          <p:nvCxnSpPr>
            <p:cNvPr id="110" name="Straight Arrow Connector 109"/>
            <p:cNvCxnSpPr>
              <a:stCxn id="11" idx="5"/>
              <a:endCxn id="69" idx="1"/>
            </p:cNvCxnSpPr>
            <p:nvPr/>
          </p:nvCxnSpPr>
          <p:spPr>
            <a:xfrm>
              <a:off x="3843429" y="2958790"/>
              <a:ext cx="76249" cy="50368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" idx="3"/>
              <a:endCxn id="68" idx="0"/>
            </p:cNvCxnSpPr>
            <p:nvPr/>
          </p:nvCxnSpPr>
          <p:spPr>
            <a:xfrm flipH="1">
              <a:off x="3238500" y="2958790"/>
              <a:ext cx="443285" cy="47021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5" idx="4"/>
              <a:endCxn id="66" idx="0"/>
            </p:cNvCxnSpPr>
            <p:nvPr/>
          </p:nvCxnSpPr>
          <p:spPr>
            <a:xfrm flipH="1">
              <a:off x="4914900" y="2991339"/>
              <a:ext cx="155652" cy="4376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5" idx="5"/>
              <a:endCxn id="67" idx="0"/>
            </p:cNvCxnSpPr>
            <p:nvPr/>
          </p:nvCxnSpPr>
          <p:spPr>
            <a:xfrm>
              <a:off x="5151374" y="2957861"/>
              <a:ext cx="144526" cy="47113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Down Ribbon 114"/>
              <p:cNvSpPr/>
              <p:nvPr/>
            </p:nvSpPr>
            <p:spPr>
              <a:xfrm>
                <a:off x="2133600" y="990600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Keep following parent pointer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600" i="1" dirty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simultaneously until we reach a common ancestor. What do we get  ?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5" name="Down Ribb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990600"/>
                <a:ext cx="4570352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42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6" grpId="0" animBg="1"/>
      <p:bldP spid="96" grpId="0"/>
      <p:bldP spid="1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756622"/>
            <a:ext cx="1536545" cy="235646"/>
            <a:chOff x="3648307" y="2756622"/>
            <a:chExt cx="1536545" cy="235646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624122" y="4843322"/>
            <a:ext cx="1595578" cy="719278"/>
            <a:chOff x="3624122" y="4843322"/>
            <a:chExt cx="1595578" cy="71927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4367536" y="4843322"/>
              <a:ext cx="13964" cy="7192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624122" y="4995722"/>
              <a:ext cx="1595578" cy="557634"/>
              <a:chOff x="3624122" y="4995722"/>
              <a:chExt cx="1595578" cy="557634"/>
            </a:xfrm>
          </p:grpSpPr>
          <p:cxnSp>
            <p:nvCxnSpPr>
              <p:cNvPr id="28" name="Straight Connector 27"/>
              <p:cNvCxnSpPr>
                <a:stCxn id="31" idx="5"/>
                <a:endCxn id="29" idx="1"/>
              </p:cNvCxnSpPr>
              <p:nvPr/>
            </p:nvCxnSpPr>
            <p:spPr>
              <a:xfrm>
                <a:off x="3624122" y="4995722"/>
                <a:ext cx="662592" cy="55763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29" idx="7"/>
                <a:endCxn id="33" idx="4"/>
              </p:cNvCxnSpPr>
              <p:nvPr/>
            </p:nvCxnSpPr>
            <p:spPr>
              <a:xfrm flipV="1">
                <a:off x="4448358" y="5029200"/>
                <a:ext cx="771342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4400086" y="4552950"/>
            <a:ext cx="0" cy="2476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286714" y="33909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800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1816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124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86200" y="34290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Arc 115"/>
          <p:cNvSpPr/>
          <p:nvPr/>
        </p:nvSpPr>
        <p:spPr>
          <a:xfrm rot="18950055">
            <a:off x="2671192" y="5363566"/>
            <a:ext cx="1820416" cy="1625529"/>
          </a:xfrm>
          <a:prstGeom prst="arc">
            <a:avLst>
              <a:gd name="adj1" fmla="val 16200000"/>
              <a:gd name="adj2" fmla="val 2784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43400" y="5029200"/>
            <a:ext cx="13964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843429" y="2431354"/>
            <a:ext cx="1112872" cy="387117"/>
            <a:chOff x="3876858" y="2409100"/>
            <a:chExt cx="1112872" cy="387117"/>
          </a:xfrm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4401014" y="2438400"/>
              <a:ext cx="18586" cy="3182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3" idx="5"/>
              <a:endCxn id="15" idx="1"/>
            </p:cNvCxnSpPr>
            <p:nvPr/>
          </p:nvCxnSpPr>
          <p:spPr>
            <a:xfrm>
              <a:off x="4481836" y="2431354"/>
              <a:ext cx="507894" cy="364863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3" idx="3"/>
              <a:endCxn id="11" idx="7"/>
            </p:cNvCxnSpPr>
            <p:nvPr/>
          </p:nvCxnSpPr>
          <p:spPr>
            <a:xfrm flipH="1">
              <a:off x="3876858" y="2409100"/>
              <a:ext cx="476763" cy="3657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>
            <a:stCxn id="11" idx="5"/>
            <a:endCxn id="69" idx="1"/>
          </p:cNvCxnSpPr>
          <p:nvPr/>
        </p:nvCxnSpPr>
        <p:spPr>
          <a:xfrm>
            <a:off x="3805329" y="2958790"/>
            <a:ext cx="76249" cy="503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3"/>
            <a:endCxn id="68" idx="0"/>
          </p:cNvCxnSpPr>
          <p:nvPr/>
        </p:nvCxnSpPr>
        <p:spPr>
          <a:xfrm flipH="1">
            <a:off x="3200400" y="2958790"/>
            <a:ext cx="443285" cy="47021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7" idx="4"/>
            <a:endCxn id="19" idx="0"/>
          </p:cNvCxnSpPr>
          <p:nvPr/>
        </p:nvCxnSpPr>
        <p:spPr>
          <a:xfrm>
            <a:off x="4362914" y="2985222"/>
            <a:ext cx="0" cy="405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5" idx="4"/>
            <a:endCxn id="66" idx="0"/>
          </p:cNvCxnSpPr>
          <p:nvPr/>
        </p:nvCxnSpPr>
        <p:spPr>
          <a:xfrm flipH="1">
            <a:off x="4876800" y="2991339"/>
            <a:ext cx="155652" cy="43766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5" idx="5"/>
            <a:endCxn id="67" idx="0"/>
          </p:cNvCxnSpPr>
          <p:nvPr/>
        </p:nvCxnSpPr>
        <p:spPr>
          <a:xfrm>
            <a:off x="5113274" y="2957861"/>
            <a:ext cx="144526" cy="471139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843429" y="2971800"/>
            <a:ext cx="1146301" cy="433039"/>
            <a:chOff x="3843429" y="2957861"/>
            <a:chExt cx="1146301" cy="433039"/>
          </a:xfrm>
        </p:grpSpPr>
        <p:cxnSp>
          <p:nvCxnSpPr>
            <p:cNvPr id="123" name="Straight Connector 122"/>
            <p:cNvCxnSpPr>
              <a:stCxn id="11" idx="5"/>
              <a:endCxn id="19" idx="0"/>
            </p:cNvCxnSpPr>
            <p:nvPr/>
          </p:nvCxnSpPr>
          <p:spPr>
            <a:xfrm>
              <a:off x="3843429" y="2958790"/>
              <a:ext cx="557585" cy="4321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5" idx="3"/>
              <a:endCxn id="19" idx="0"/>
            </p:cNvCxnSpPr>
            <p:nvPr/>
          </p:nvCxnSpPr>
          <p:spPr>
            <a:xfrm flipH="1">
              <a:off x="4401014" y="2957861"/>
              <a:ext cx="588716" cy="4330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2209800"/>
            <a:ext cx="3241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4" name="Straight Arrow Connector 93"/>
          <p:cNvCxnSpPr>
            <a:stCxn id="31" idx="3"/>
          </p:cNvCxnSpPr>
          <p:nvPr/>
        </p:nvCxnSpPr>
        <p:spPr>
          <a:xfrm flipH="1">
            <a:off x="2971800" y="4995722"/>
            <a:ext cx="490678" cy="60035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638800"/>
                <a:ext cx="3866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540540" y="4309922"/>
            <a:ext cx="879060" cy="490678"/>
            <a:chOff x="3540540" y="4309922"/>
            <a:chExt cx="879060" cy="490678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405636" y="4309922"/>
              <a:ext cx="13964" cy="49067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31" idx="0"/>
            </p:cNvCxnSpPr>
            <p:nvPr/>
          </p:nvCxnSpPr>
          <p:spPr>
            <a:xfrm>
              <a:off x="3540540" y="4333458"/>
              <a:ext cx="2760" cy="46714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Down Ribbon 114"/>
              <p:cNvSpPr/>
              <p:nvPr/>
            </p:nvSpPr>
            <p:spPr>
              <a:xfrm>
                <a:off x="2133600" y="990600"/>
                <a:ext cx="4570351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Keep following parent pointer from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 simultaneously until we reach a common ancestor. What do we get  ?</a:t>
                </a:r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5" name="Down Ribb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990600"/>
                <a:ext cx="4570351" cy="11107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6936514" y="762000"/>
            <a:ext cx="1783758" cy="1466798"/>
            <a:chOff x="7042944" y="1078468"/>
            <a:chExt cx="1783758" cy="1466798"/>
          </a:xfrm>
        </p:grpSpPr>
        <p:sp>
          <p:nvSpPr>
            <p:cNvPr id="125" name="Smiley Face 124"/>
            <p:cNvSpPr/>
            <p:nvPr/>
          </p:nvSpPr>
          <p:spPr>
            <a:xfrm>
              <a:off x="7345430" y="1078468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An odd cycle </a:t>
                  </a:r>
                </a:p>
                <a:p>
                  <a:r>
                    <a:rPr lang="en-US" sz="1600" dirty="0" smtClean="0"/>
                    <a:t>containing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sz="16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a14:m>
                  <a:endParaRPr lang="en-US" sz="16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944" y="1960491"/>
                  <a:ext cx="1783758" cy="58477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55" t="-3125" r="-4110" b="-125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Oval 135"/>
          <p:cNvSpPr/>
          <p:nvPr/>
        </p:nvSpPr>
        <p:spPr>
          <a:xfrm>
            <a:off x="34290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4267200" y="4114800"/>
            <a:ext cx="228600" cy="228600"/>
          </a:xfrm>
          <a:prstGeom prst="ellipse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69" idx="3"/>
          </p:cNvCxnSpPr>
          <p:nvPr/>
        </p:nvCxnSpPr>
        <p:spPr>
          <a:xfrm flipH="1">
            <a:off x="3581400" y="3624122"/>
            <a:ext cx="3382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9" idx="5"/>
            <a:endCxn id="137" idx="0"/>
          </p:cNvCxnSpPr>
          <p:nvPr/>
        </p:nvCxnSpPr>
        <p:spPr>
          <a:xfrm>
            <a:off x="4081322" y="3624122"/>
            <a:ext cx="300178" cy="49067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5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Observation: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If there is </a:t>
            </a:r>
            <a:r>
              <a:rPr lang="en-US" sz="2000" b="1" dirty="0" smtClean="0"/>
              <a:t> any</a:t>
            </a:r>
            <a:r>
              <a:rPr lang="en-US" sz="2000" dirty="0" smtClean="0"/>
              <a:t> non-tree edge with                 ? </a:t>
            </a:r>
          </a:p>
          <a:p>
            <a:pPr marL="0" indent="0">
              <a:buNone/>
            </a:pPr>
            <a:r>
              <a:rPr lang="en-US" sz="2000" dirty="0" smtClean="0"/>
              <a:t>then the graph has </a:t>
            </a:r>
            <a:r>
              <a:rPr lang="en-US" sz="2000" b="1" dirty="0" smtClean="0"/>
              <a:t>an odd length cycle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/>
              <a:t>Hence the graph is </a:t>
            </a:r>
            <a:r>
              <a:rPr lang="en-US" sz="2000" b="1" dirty="0" smtClean="0"/>
              <a:t>not</a:t>
            </a:r>
            <a:r>
              <a:rPr lang="en-US" sz="2000" dirty="0" smtClean="0"/>
              <a:t> bipartite.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876490"/>
            <a:ext cx="4746107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whose both endpoints are </a:t>
            </a:r>
            <a:r>
              <a:rPr lang="en-US" sz="2000" u="sng" dirty="0"/>
              <a:t>at the same level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0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800" b="1" dirty="0" smtClean="0"/>
              </a:p>
              <a:p>
                <a:pPr marL="0" indent="0">
                  <a:buNone/>
                </a:pPr>
                <a:endParaRPr lang="en-US" sz="2800" b="1" dirty="0"/>
              </a:p>
              <a:p>
                <a:pPr marL="0" indent="0">
                  <a:buNone/>
                </a:pPr>
                <a:r>
                  <a:rPr lang="en-US" sz="2800" b="1" dirty="0" smtClean="0"/>
                  <a:t>Theorem:</a:t>
                </a:r>
                <a:r>
                  <a:rPr lang="en-US" sz="2800" dirty="0" smtClean="0"/>
                  <a:t> </a:t>
                </a:r>
                <a:r>
                  <a:rPr lang="en-US" sz="2400" dirty="0" smtClean="0"/>
                  <a:t>There is an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 dirty="0" err="1" smtClean="0">
                        <a:latin typeface="Cambria Math"/>
                      </a:rPr>
                      <m:t>+</m:t>
                    </m:r>
                    <m:r>
                      <a:rPr lang="en-US" sz="2400" b="1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400" dirty="0" smtClean="0"/>
                  <a:t>) time algorithm to determine if a given graph is </a:t>
                </a:r>
                <a:r>
                  <a:rPr lang="en-US" sz="2400" b="1" dirty="0" smtClean="0"/>
                  <a:t>bipartite</a:t>
                </a:r>
                <a:r>
                  <a:rPr lang="en-US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BFS Traversal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in Undirected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2" name="Content Placeholder 81"/>
          <p:cNvSpPr>
            <a:spLocks noGrp="1"/>
          </p:cNvSpPr>
          <p:nvPr>
            <p:ph sz="half" idx="2"/>
          </p:nvPr>
        </p:nvSpPr>
        <p:spPr>
          <a:xfrm>
            <a:off x="3952964" y="1600200"/>
            <a:ext cx="4733836" cy="4525963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2676436" y="1905000"/>
            <a:ext cx="3267164" cy="3124200"/>
            <a:chOff x="2817706" y="1371600"/>
            <a:chExt cx="3267164" cy="3124200"/>
          </a:xfrm>
        </p:grpSpPr>
        <p:grpSp>
          <p:nvGrpSpPr>
            <p:cNvPr id="5" name="Group 4"/>
            <p:cNvGrpSpPr/>
            <p:nvPr/>
          </p:nvGrpSpPr>
          <p:grpSpPr>
            <a:xfrm>
              <a:off x="3124199" y="1676400"/>
              <a:ext cx="2722660" cy="2632593"/>
              <a:chOff x="4419600" y="2362200"/>
              <a:chExt cx="3023839" cy="321062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4196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19600" y="3048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00600" y="3677115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419600" y="4370349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562600" y="321712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676900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257800" y="53442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14839" y="48387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00800" y="5138854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76900" y="2362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020622" y="3782122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781800" y="2824976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4648200" y="4342471"/>
                <a:ext cx="1028700" cy="1031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7" idx="6"/>
                <a:endCxn id="10" idx="2"/>
              </p:cNvCxnSpPr>
              <p:nvPr/>
            </p:nvCxnSpPr>
            <p:spPr>
              <a:xfrm>
                <a:off x="4648200" y="3123271"/>
                <a:ext cx="914400" cy="1691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6" idx="6"/>
              </p:cNvCxnSpPr>
              <p:nvPr/>
            </p:nvCxnSpPr>
            <p:spPr>
              <a:xfrm flipV="1">
                <a:off x="4648200" y="2399371"/>
                <a:ext cx="1042651" cy="279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533901" y="2605114"/>
                <a:ext cx="0" cy="45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18" idx="3"/>
              </p:cNvCxnSpPr>
              <p:nvPr/>
            </p:nvCxnSpPr>
            <p:spPr>
              <a:xfrm flipV="1">
                <a:off x="5780037" y="2970871"/>
                <a:ext cx="1035241" cy="2681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1"/>
                <a:endCxn id="9" idx="4"/>
              </p:cNvCxnSpPr>
              <p:nvPr/>
            </p:nvCxnSpPr>
            <p:spPr>
              <a:xfrm flipH="1" flipV="1">
                <a:off x="4533900" y="4559920"/>
                <a:ext cx="757378" cy="7787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533901" y="3262871"/>
                <a:ext cx="0" cy="109374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0" idx="4"/>
                <a:endCxn id="68" idx="0"/>
              </p:cNvCxnSpPr>
              <p:nvPr/>
            </p:nvCxnSpPr>
            <p:spPr>
              <a:xfrm>
                <a:off x="5676900" y="3445727"/>
                <a:ext cx="124558" cy="82528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6" idx="6"/>
                <a:endCxn id="18" idx="1"/>
              </p:cNvCxnSpPr>
              <p:nvPr/>
            </p:nvCxnSpPr>
            <p:spPr>
              <a:xfrm>
                <a:off x="5905500" y="2437471"/>
                <a:ext cx="909778" cy="3819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8" idx="5"/>
              </p:cNvCxnSpPr>
              <p:nvPr/>
            </p:nvCxnSpPr>
            <p:spPr>
              <a:xfrm flipH="1" flipV="1">
                <a:off x="6976922" y="3020098"/>
                <a:ext cx="171344" cy="7594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1" idx="6"/>
                <a:endCxn id="17" idx="3"/>
              </p:cNvCxnSpPr>
              <p:nvPr/>
            </p:nvCxnSpPr>
            <p:spPr>
              <a:xfrm flipV="1">
                <a:off x="5905500" y="3938215"/>
                <a:ext cx="1148600" cy="4042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13" idx="3"/>
              </p:cNvCxnSpPr>
              <p:nvPr/>
            </p:nvCxnSpPr>
            <p:spPr>
              <a:xfrm flipV="1">
                <a:off x="6503779" y="5033822"/>
                <a:ext cx="744537" cy="735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7" idx="5"/>
                <a:endCxn id="8" idx="1"/>
              </p:cNvCxnSpPr>
              <p:nvPr/>
            </p:nvCxnSpPr>
            <p:spPr>
              <a:xfrm>
                <a:off x="4614722" y="3243122"/>
                <a:ext cx="219355" cy="46747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154525" y="4034957"/>
                <a:ext cx="225217" cy="8633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0" idx="3"/>
                <a:endCxn id="12" idx="0"/>
              </p:cNvCxnSpPr>
              <p:nvPr/>
            </p:nvCxnSpPr>
            <p:spPr>
              <a:xfrm flipH="1">
                <a:off x="5372101" y="3412249"/>
                <a:ext cx="223977" cy="19319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1" idx="4"/>
              </p:cNvCxnSpPr>
              <p:nvPr/>
            </p:nvCxnSpPr>
            <p:spPr>
              <a:xfrm>
                <a:off x="5791201" y="4495801"/>
                <a:ext cx="631756" cy="6450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4" idx="6"/>
              </p:cNvCxnSpPr>
              <p:nvPr/>
            </p:nvCxnSpPr>
            <p:spPr>
              <a:xfrm flipV="1">
                <a:off x="6400800" y="3813006"/>
                <a:ext cx="666644" cy="350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0" idx="2"/>
                <a:endCxn id="8" idx="6"/>
              </p:cNvCxnSpPr>
              <p:nvPr/>
            </p:nvCxnSpPr>
            <p:spPr>
              <a:xfrm flipH="1">
                <a:off x="5029200" y="3292398"/>
                <a:ext cx="533400" cy="4599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9" idx="7"/>
                <a:endCxn id="8" idx="3"/>
              </p:cNvCxnSpPr>
              <p:nvPr/>
            </p:nvCxnSpPr>
            <p:spPr>
              <a:xfrm flipV="1">
                <a:off x="4614722" y="3833208"/>
                <a:ext cx="219356" cy="53159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14" idx="7"/>
                <a:endCxn id="18" idx="4"/>
              </p:cNvCxnSpPr>
              <p:nvPr/>
            </p:nvCxnSpPr>
            <p:spPr>
              <a:xfrm flipV="1">
                <a:off x="6367322" y="3014547"/>
                <a:ext cx="528778" cy="71370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9" idx="4"/>
                <a:endCxn id="15" idx="2"/>
              </p:cNvCxnSpPr>
              <p:nvPr/>
            </p:nvCxnSpPr>
            <p:spPr>
              <a:xfrm>
                <a:off x="4533900" y="4559920"/>
                <a:ext cx="1866900" cy="654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5653228" y="2581507"/>
                <a:ext cx="114301" cy="62632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13" idx="2"/>
              </p:cNvCxnSpPr>
              <p:nvPr/>
            </p:nvCxnSpPr>
            <p:spPr>
              <a:xfrm flipH="1" flipV="1">
                <a:off x="5898042" y="4435433"/>
                <a:ext cx="1316797" cy="51756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6" idx="5"/>
                <a:endCxn id="10" idx="1"/>
              </p:cNvCxnSpPr>
              <p:nvPr/>
            </p:nvCxnSpPr>
            <p:spPr>
              <a:xfrm>
                <a:off x="4614722" y="2557322"/>
                <a:ext cx="981356" cy="69328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6" idx="3"/>
                <a:endCxn id="7" idx="7"/>
              </p:cNvCxnSpPr>
              <p:nvPr/>
            </p:nvCxnSpPr>
            <p:spPr>
              <a:xfrm flipH="1">
                <a:off x="4614722" y="2557322"/>
                <a:ext cx="1095656" cy="5241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10" idx="6"/>
                <a:endCxn id="14" idx="1"/>
              </p:cNvCxnSpPr>
              <p:nvPr/>
            </p:nvCxnSpPr>
            <p:spPr>
              <a:xfrm>
                <a:off x="5791200" y="3331427"/>
                <a:ext cx="414478" cy="4358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5791200" y="3733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y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95800" y="14478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b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51306" y="4126468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c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2678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d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30530" y="1371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x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7706" y="2133600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19400" y="3288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g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81400" y="27548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h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5506" y="2069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u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86400" y="1905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w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8711" y="276508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v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14800" y="3288268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r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8600" y="4050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B050"/>
                  </a:solidFill>
                </a:rPr>
                <a:t>s</a:t>
              </a:r>
              <a:endParaRPr lang="en-US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2981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981236" y="27843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124236" y="2209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024645" y="2915662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308805" y="32766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14836" y="2590800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571012" y="3329911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124236" y="37749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981236" y="3851156"/>
            <a:ext cx="205831" cy="187444"/>
          </a:xfrm>
          <a:prstGeom prst="ellipse">
            <a:avLst/>
          </a:prstGeom>
          <a:solidFill>
            <a:schemeClr val="accent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70" grpId="0" animBg="1"/>
      <p:bldP spid="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BFS traversal </a:t>
                </a:r>
                <a:r>
                  <a:rPr lang="en-US" sz="3200" b="1" dirty="0" smtClean="0"/>
                  <a:t>of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i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 smtClean="0"/>
                  <a:t>from a vertex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{   </a:t>
                </a:r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 smtClean="0"/>
                  <a:t>(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,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</a:t>
                </a:r>
                <a:r>
                  <a:rPr lang="en-US" sz="2000" b="1" dirty="0" smtClean="0">
                    <a:sym typeface="Wingdings" pitchFamily="2" charset="2"/>
                  </a:rPr>
                  <a:t>While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Not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IsEmptyQueue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olidFill>
                      <a:srgbClr val="0070C0"/>
                    </a:solidFill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 smtClean="0">
                    <a:sym typeface="Wingdings" pitchFamily="2" charset="2"/>
                  </a:rPr>
                  <a:t>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{</a:t>
                </a:r>
                <a:r>
                  <a:rPr lang="en-US" sz="2000" b="1" dirty="0" smtClean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if (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= ∞</a:t>
                </a:r>
                <a:r>
                  <a:rPr lang="en-US" sz="2000" b="1" dirty="0" smtClean="0">
                    <a:sym typeface="Wingdings" pitchFamily="2" charset="2"/>
                  </a:rPr>
                  <a:t>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               </a:t>
                </a:r>
                <a:r>
                  <a:rPr lang="en-US" sz="2000" dirty="0" smtClean="0">
                    <a:sym typeface="Wingdings" pitchFamily="2" charset="2"/>
                  </a:rPr>
                  <a:t>{   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 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+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b="1" dirty="0" smtClean="0">
                    <a:sym typeface="Wingdings" pitchFamily="2" charset="2"/>
                  </a:rPr>
                  <a:t> ;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</a:t>
                </a:r>
                <a:r>
                  <a:rPr lang="en-US" sz="2000" b="1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 smtClean="0">
                    <a:sym typeface="Wingdings" pitchFamily="2" charset="2"/>
                  </a:rPr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</a:t>
                </a:r>
                <a:r>
                  <a:rPr lang="en-US" sz="2000" b="1" dirty="0" smtClean="0">
                    <a:sym typeface="Wingdings" pitchFamily="2" charset="2"/>
                  </a:rPr>
                  <a:t>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</a:t>
                </a:r>
                <a:r>
                  <a:rPr lang="en-US" sz="2000" dirty="0" smtClean="0">
                    <a:sym typeface="Wingdings" pitchFamily="2" charset="2"/>
                  </a:rPr>
                  <a:t>}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 rotWithShape="1">
                <a:blip r:embed="rId3"/>
                <a:stretch>
                  <a:fillRect l="-741" t="-597" b="-2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, and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 smtClean="0">
                    <a:sym typeface="Wingdings" pitchFamily="2" charset="2"/>
                  </a:rPr>
                  <a:t>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false</a:t>
                </a:r>
                <a:r>
                  <a:rPr lang="en-US" dirty="0" smtClean="0"/>
                  <a:t>. 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371600"/>
                <a:ext cx="252652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32" t="-9836" r="-3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286" y="2526268"/>
                <a:ext cx="19114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75" t="-9836" r="-4792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/>
                  <a:t> </a:t>
                </a:r>
                <a:r>
                  <a:rPr lang="en-US" b="1" dirty="0" smtClean="0"/>
                  <a:t>true;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736068"/>
                <a:ext cx="19595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804" t="-9836" r="-436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//Initially for each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itchFamily="2" charset="2"/>
                  </a:rPr>
                  <a:t> </a:t>
                </a:r>
                <a:r>
                  <a:rPr lang="en-US" b="1" dirty="0">
                    <a:sym typeface="Wingdings" pitchFamily="2" charset="2"/>
                  </a:rPr>
                  <a:t>∞  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47" y="1371600"/>
                <a:ext cx="39484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89" t="-9836" r="-154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b="1" dirty="0">
                    <a:sym typeface="Wingdings" pitchFamily="2" charset="2"/>
                  </a:rPr>
                  <a:t></a:t>
                </a:r>
                <a:r>
                  <a:rPr lang="en-US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dirty="0">
                    <a:sym typeface="Wingdings" pitchFamily="2" charset="2"/>
                  </a:rPr>
                  <a:t>(</a:t>
                </a:r>
                <a:r>
                  <a:rPr lang="en-US" b="1" dirty="0">
                    <a:solidFill>
                      <a:srgbClr val="7030A0"/>
                    </a:solidFill>
                  </a:rPr>
                  <a:t>Q</a:t>
                </a:r>
                <a:r>
                  <a:rPr lang="en-US" dirty="0" smtClean="0">
                    <a:sym typeface="Wingdings" pitchFamily="2" charset="2"/>
                  </a:rPr>
                  <a:t>);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9" y="3288268"/>
                <a:ext cx="182614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9836" r="-5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Observations about BFS(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 smtClean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Observations: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Any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enters the queue at most once.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Before entering the queue,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 smtClean="0"/>
                  <a:t>) is updated.</a:t>
                </a:r>
              </a:p>
              <a:p>
                <a:endParaRPr lang="en-US" sz="1800" dirty="0"/>
              </a:p>
              <a:p>
                <a:r>
                  <a:rPr lang="en-US" sz="1800" dirty="0" smtClean="0"/>
                  <a:t>When 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is </a:t>
                </a:r>
                <a:r>
                  <a:rPr lang="en-US" sz="1800" dirty="0" err="1" smtClean="0"/>
                  <a:t>dequeued</a:t>
                </a:r>
                <a:r>
                  <a:rPr lang="en-US" sz="1800" dirty="0" smtClean="0"/>
                  <a:t>, it </a:t>
                </a:r>
                <a:r>
                  <a:rPr lang="en-US" sz="1800" b="1" dirty="0" smtClean="0"/>
                  <a:t>processes</a:t>
                </a:r>
                <a:r>
                  <a:rPr lang="en-US" sz="1800" dirty="0" smtClean="0"/>
                  <a:t> all its neighbors: Each of its unvisited neighbors is marked </a:t>
                </a:r>
                <a:r>
                  <a:rPr lang="en-US" sz="1800" b="1" dirty="0" smtClean="0"/>
                  <a:t>visited</a:t>
                </a:r>
                <a:r>
                  <a:rPr lang="en-US" sz="1800" dirty="0" smtClean="0"/>
                  <a:t>, its distance is updated, and is </a:t>
                </a:r>
                <a:r>
                  <a:rPr lang="en-US" sz="1800" dirty="0" err="1" smtClean="0"/>
                  <a:t>enqueued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A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in the queue </a:t>
                </a:r>
                <a:r>
                  <a:rPr lang="en-US" sz="1800" b="1" dirty="0" smtClean="0"/>
                  <a:t>is surely removed </a:t>
                </a:r>
                <a:r>
                  <a:rPr lang="en-US" sz="1800" dirty="0" smtClean="0"/>
                  <a:t>from the queue during the algorithm.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Correctness of BFS traversal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   What do we mean by correctness 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BFS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?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b="1" dirty="0" smtClean="0"/>
                  <a:t>All vertices</a:t>
                </a:r>
                <a:r>
                  <a:rPr lang="en-US" sz="2000" dirty="0" smtClean="0"/>
                  <a:t>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/>
                  <a:t>get visited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Vertices are visited in </a:t>
                </a:r>
                <a:r>
                  <a:rPr lang="en-US" sz="2000" b="1" u="sng" dirty="0" smtClean="0"/>
                  <a:t>non-decreasing</a:t>
                </a:r>
                <a:r>
                  <a:rPr lang="en-US" sz="2000" dirty="0" smtClean="0"/>
                  <a:t> order of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At the end of the algorithm,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2000" b="1" dirty="0" smtClean="0"/>
                  <a:t>is the distance</a:t>
                </a:r>
                <a:r>
                  <a:rPr lang="en-US" sz="2000" dirty="0" smtClean="0"/>
                  <a:t> of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 b="-61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2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00200" y="2678668"/>
            <a:ext cx="6016686" cy="445532"/>
            <a:chOff x="1600200" y="2678668"/>
            <a:chExt cx="6016686" cy="445532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133600" y="2895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73152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2678668"/>
                  <a:ext cx="49718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0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636413" y="2133600"/>
            <a:ext cx="5970716" cy="381000"/>
            <a:chOff x="1636413" y="2133600"/>
            <a:chExt cx="5970716" cy="381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2133600" y="2350532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305443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0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413" y="2145268"/>
                  <a:ext cx="4971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The key idea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Partition the vertices according to their distance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48307" y="2438400"/>
            <a:ext cx="1536545" cy="553868"/>
            <a:chOff x="3648307" y="2438400"/>
            <a:chExt cx="1536545" cy="553868"/>
          </a:xfrm>
        </p:grpSpPr>
        <p:sp>
          <p:nvSpPr>
            <p:cNvPr id="11" name="Oval 10"/>
            <p:cNvSpPr/>
            <p:nvPr/>
          </p:nvSpPr>
          <p:spPr>
            <a:xfrm>
              <a:off x="3648307" y="276366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7"/>
              <a:endCxn id="13" idx="3"/>
            </p:cNvCxnSpPr>
            <p:nvPr/>
          </p:nvCxnSpPr>
          <p:spPr>
            <a:xfrm flipV="1">
              <a:off x="3843429" y="2438400"/>
              <a:ext cx="476763" cy="358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6252" y="2762739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5"/>
              <a:endCxn id="15" idx="1"/>
            </p:cNvCxnSpPr>
            <p:nvPr/>
          </p:nvCxnSpPr>
          <p:spPr>
            <a:xfrm>
              <a:off x="4481836" y="2438400"/>
              <a:ext cx="507894" cy="357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3" idx="4"/>
              <a:endCxn id="17" idx="0"/>
            </p:cNvCxnSpPr>
            <p:nvPr/>
          </p:nvCxnSpPr>
          <p:spPr>
            <a:xfrm>
              <a:off x="4401014" y="2464832"/>
              <a:ext cx="0" cy="2917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286714" y="275662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>
            <a:stCxn id="29" idx="0"/>
            <a:endCxn id="32" idx="0"/>
          </p:cNvCxnSpPr>
          <p:nvPr/>
        </p:nvCxnSpPr>
        <p:spPr>
          <a:xfrm flipV="1">
            <a:off x="4367536" y="4800600"/>
            <a:ext cx="13964" cy="719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24122" y="4995722"/>
            <a:ext cx="1595578" cy="557634"/>
            <a:chOff x="3624122" y="4995722"/>
            <a:chExt cx="1595578" cy="557634"/>
          </a:xfrm>
        </p:grpSpPr>
        <p:cxnSp>
          <p:nvCxnSpPr>
            <p:cNvPr id="28" name="Straight Connector 27"/>
            <p:cNvCxnSpPr>
              <a:stCxn id="31" idx="5"/>
              <a:endCxn id="29" idx="1"/>
            </p:cNvCxnSpPr>
            <p:nvPr/>
          </p:nvCxnSpPr>
          <p:spPr>
            <a:xfrm>
              <a:off x="3624122" y="4995722"/>
              <a:ext cx="662592" cy="5576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7"/>
              <a:endCxn id="33" idx="4"/>
            </p:cNvCxnSpPr>
            <p:nvPr/>
          </p:nvCxnSpPr>
          <p:spPr>
            <a:xfrm flipV="1">
              <a:off x="4448358" y="5029200"/>
              <a:ext cx="771342" cy="524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4286714" y="2069068"/>
            <a:ext cx="579700" cy="395764"/>
            <a:chOff x="4286714" y="2069068"/>
            <a:chExt cx="579700" cy="395764"/>
          </a:xfrm>
        </p:grpSpPr>
        <p:sp>
          <p:nvSpPr>
            <p:cNvPr id="13" name="Oval 12"/>
            <p:cNvSpPr/>
            <p:nvPr/>
          </p:nvSpPr>
          <p:spPr>
            <a:xfrm>
              <a:off x="4286714" y="2236232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069068"/>
                  <a:ext cx="370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600200" y="3276600"/>
            <a:ext cx="6016686" cy="381000"/>
            <a:chOff x="1600200" y="3276600"/>
            <a:chExt cx="6016686" cy="381000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133600" y="3505200"/>
              <a:ext cx="50292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315200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3276600"/>
                  <a:ext cx="4971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604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1528267" y="4648200"/>
            <a:ext cx="6599232" cy="445532"/>
            <a:chOff x="1528267" y="4648200"/>
            <a:chExt cx="6599232" cy="445532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2133600" y="49149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672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290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8006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4724400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267" y="4648200"/>
                  <a:ext cx="68153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07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60213" y="5421868"/>
            <a:ext cx="6153711" cy="433864"/>
            <a:chOff x="1560213" y="5421868"/>
            <a:chExt cx="6153711" cy="4338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2133600" y="5638800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53236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5486400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13" y="5421868"/>
                  <a:ext cx="45871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285378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791200" y="5539675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462453" y="5525994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133253" y="5519878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24200" y="2958790"/>
            <a:ext cx="2286000" cy="698810"/>
            <a:chOff x="3124200" y="2958790"/>
            <a:chExt cx="2286000" cy="698810"/>
          </a:xfrm>
        </p:grpSpPr>
        <p:cxnSp>
          <p:nvCxnSpPr>
            <p:cNvPr id="51" name="Straight Connector 50"/>
            <p:cNvCxnSpPr>
              <a:stCxn id="17" idx="4"/>
              <a:endCxn id="19" idx="0"/>
            </p:cNvCxnSpPr>
            <p:nvPr/>
          </p:nvCxnSpPr>
          <p:spPr>
            <a:xfrm>
              <a:off x="4401014" y="2985222"/>
              <a:ext cx="0" cy="4056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286714" y="33909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>
              <a:stCxn id="15" idx="4"/>
            </p:cNvCxnSpPr>
            <p:nvPr/>
          </p:nvCxnSpPr>
          <p:spPr>
            <a:xfrm flipH="1">
              <a:off x="4956252" y="2991339"/>
              <a:ext cx="114300" cy="488641"/>
            </a:xfrm>
            <a:prstGeom prst="line">
              <a:avLst/>
            </a:prstGeom>
            <a:ln w="28575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1" idx="3"/>
            </p:cNvCxnSpPr>
            <p:nvPr/>
          </p:nvCxnSpPr>
          <p:spPr>
            <a:xfrm flipH="1">
              <a:off x="3200400" y="2958790"/>
              <a:ext cx="481385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1" idx="5"/>
            </p:cNvCxnSpPr>
            <p:nvPr/>
          </p:nvCxnSpPr>
          <p:spPr>
            <a:xfrm>
              <a:off x="3843429" y="2958790"/>
              <a:ext cx="111989" cy="553456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30013" y="2985222"/>
              <a:ext cx="203987" cy="487712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800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124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86200" y="342900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1085" y="3619500"/>
            <a:ext cx="2476046" cy="342900"/>
            <a:chOff x="3001085" y="3619500"/>
            <a:chExt cx="2476046" cy="342900"/>
          </a:xfrm>
        </p:grpSpPr>
        <p:cxnSp>
          <p:nvCxnSpPr>
            <p:cNvPr id="24" name="Straight Connector 23"/>
            <p:cNvCxnSpPr>
              <a:stCxn id="19" idx="4"/>
            </p:cNvCxnSpPr>
            <p:nvPr/>
          </p:nvCxnSpPr>
          <p:spPr>
            <a:xfrm>
              <a:off x="4401014" y="3619500"/>
              <a:ext cx="0" cy="3429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3001085" y="3637544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</p:cNvCxnSpPr>
            <p:nvPr/>
          </p:nvCxnSpPr>
          <p:spPr>
            <a:xfrm>
              <a:off x="3319322" y="3624122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0386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334000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962269" y="3657600"/>
              <a:ext cx="143131" cy="2212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815098" y="3657600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4724400" y="3678347"/>
              <a:ext cx="147302" cy="20785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8" idx="4"/>
            </p:cNvCxnSpPr>
            <p:nvPr/>
          </p:nvCxnSpPr>
          <p:spPr>
            <a:xfrm>
              <a:off x="3238500" y="3657600"/>
              <a:ext cx="0" cy="228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24000" y="6096000"/>
            <a:ext cx="6567286" cy="433864"/>
            <a:chOff x="1524000" y="6096000"/>
            <a:chExt cx="6567286" cy="433864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097387" y="6312932"/>
              <a:ext cx="5171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217023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187" y="6160532"/>
                  <a:ext cx="73609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6096000"/>
                  <a:ext cx="68153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07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Oval 103"/>
            <p:cNvSpPr/>
            <p:nvPr/>
          </p:nvSpPr>
          <p:spPr>
            <a:xfrm>
              <a:off x="281757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754987" y="6213807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26240" y="6200126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5097040" y="6194010"/>
              <a:ext cx="228600" cy="228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638800"/>
                <a:ext cx="4187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/>
          <p:cNvGrpSpPr/>
          <p:nvPr/>
        </p:nvGrpSpPr>
        <p:grpSpPr>
          <a:xfrm>
            <a:off x="3012692" y="5715000"/>
            <a:ext cx="2856595" cy="518604"/>
            <a:chOff x="3012692" y="5715000"/>
            <a:chExt cx="2856595" cy="518604"/>
          </a:xfrm>
        </p:grpSpPr>
        <p:cxnSp>
          <p:nvCxnSpPr>
            <p:cNvPr id="111" name="Straight Connector 110"/>
            <p:cNvCxnSpPr>
              <a:stCxn id="29" idx="4"/>
              <a:endCxn id="108" idx="1"/>
            </p:cNvCxnSpPr>
            <p:nvPr/>
          </p:nvCxnSpPr>
          <p:spPr>
            <a:xfrm>
              <a:off x="4367536" y="5748478"/>
              <a:ext cx="762982" cy="4790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6" idx="0"/>
              <a:endCxn id="29" idx="5"/>
            </p:cNvCxnSpPr>
            <p:nvPr/>
          </p:nvCxnSpPr>
          <p:spPr>
            <a:xfrm flipH="1" flipV="1">
              <a:off x="4448358" y="5715000"/>
              <a:ext cx="1420929" cy="49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endCxn id="104" idx="7"/>
            </p:cNvCxnSpPr>
            <p:nvPr/>
          </p:nvCxnSpPr>
          <p:spPr>
            <a:xfrm flipH="1">
              <a:off x="3012692" y="5715000"/>
              <a:ext cx="1274022" cy="5186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671192" y="5363566"/>
            <a:ext cx="2547318" cy="1625529"/>
            <a:chOff x="2671192" y="5363566"/>
            <a:chExt cx="2547318" cy="1625529"/>
          </a:xfrm>
        </p:grpSpPr>
        <p:sp>
          <p:nvSpPr>
            <p:cNvPr id="115" name="Arc 114"/>
            <p:cNvSpPr/>
            <p:nvPr/>
          </p:nvSpPr>
          <p:spPr>
            <a:xfrm rot="18950055">
              <a:off x="4304110" y="5447110"/>
              <a:ext cx="914400" cy="914400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/>
            <p:cNvSpPr/>
            <p:nvPr/>
          </p:nvSpPr>
          <p:spPr>
            <a:xfrm rot="18950055">
              <a:off x="2671192" y="5363566"/>
              <a:ext cx="1820416" cy="1625529"/>
            </a:xfrm>
            <a:prstGeom prst="arc">
              <a:avLst>
                <a:gd name="adj1" fmla="val 16200000"/>
                <a:gd name="adj2" fmla="val 278421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6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can not have any neighbor from level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or higher.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28" y="3941653"/>
                <a:ext cx="3471772" cy="782747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37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Correctness of  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BFS(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) </a:t>
                </a:r>
                <a:r>
                  <a:rPr lang="en-US" sz="3200" b="1" dirty="0" smtClean="0"/>
                  <a:t>traversal</a:t>
                </a:r>
                <a:br>
                  <a:rPr lang="en-US" sz="3200" b="1" dirty="0" smtClean="0"/>
                </a:br>
                <a:r>
                  <a:rPr lang="en-US" sz="2400" b="1" dirty="0" smtClean="0">
                    <a:solidFill>
                      <a:srgbClr val="C00000"/>
                    </a:solidFill>
                  </a:rPr>
                  <a:t>Part 1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002060"/>
                    </a:solidFill>
                  </a:rPr>
                  <a:t>All vertices reachable from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get visited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2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Proof </a:t>
            </a:r>
            <a:r>
              <a:rPr lang="en-US" sz="3200" b="1" dirty="0">
                <a:solidFill>
                  <a:srgbClr val="7030A0"/>
                </a:solidFill>
              </a:rPr>
              <a:t>of </a:t>
            </a:r>
            <a:r>
              <a:rPr lang="en-US" sz="3200" b="1" dirty="0">
                <a:solidFill>
                  <a:srgbClr val="C00000"/>
                </a:solidFill>
              </a:rPr>
              <a:t>Part 1</a:t>
            </a:r>
            <a:r>
              <a:rPr lang="en-US" sz="3200" b="1" dirty="0" smtClean="0">
                <a:solidFill>
                  <a:srgbClr val="7030A0"/>
                </a:solidFill>
              </a:rPr>
              <a:t>  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1800" dirty="0" smtClean="0"/>
                  <a:t>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reachable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gets visited during </a:t>
                </a:r>
                <a:r>
                  <a:rPr lang="en-US" sz="1800" b="1" dirty="0" smtClean="0"/>
                  <a:t>BFS</a:t>
                </a:r>
                <a:r>
                  <a:rPr lang="en-US" sz="1800" dirty="0" smtClean="0"/>
                  <a:t>(</a:t>
                </a:r>
                <a:r>
                  <a:rPr lang="en-US" sz="1800" b="1" i="1" dirty="0" err="1" smtClean="0">
                    <a:solidFill>
                      <a:srgbClr val="7030A0"/>
                    </a:solidFill>
                  </a:rPr>
                  <a:t>G</a:t>
                </a:r>
                <a:r>
                  <a:rPr lang="en-US" sz="1800" dirty="0" err="1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Proof: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                             </a:t>
                </a:r>
                <a:r>
                  <a:rPr lang="en-US" sz="1800" dirty="0" smtClean="0"/>
                  <a:t>(By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induction</a:t>
                </a:r>
                <a:r>
                  <a:rPr lang="en-US" sz="1800" dirty="0" smtClean="0"/>
                  <a:t> on                  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?              </a:t>
                </a:r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Inductive Assertion 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: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Every vertex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 smtClean="0"/>
                  <a:t>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get visited.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Base case: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is the only vertex at distance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Right in the beginning of the algorithm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Visited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 </a:t>
                </a:r>
                <a:r>
                  <a:rPr lang="en-US" sz="1800" b="1" dirty="0" smtClean="0">
                    <a:sym typeface="Wingdings" pitchFamily="2" charset="2"/>
                  </a:rPr>
                  <a:t>true</a:t>
                </a:r>
                <a:r>
                  <a:rPr lang="en-US" sz="18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Hence the assertion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(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) is true.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Induction Hypothesis:  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 is true holds for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&lt;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Induction step: </a:t>
                </a:r>
                <a:r>
                  <a:rPr lang="en-US" sz="1800" dirty="0" smtClean="0"/>
                  <a:t>To prove that </a:t>
                </a:r>
                <a:r>
                  <a:rPr lang="en-US" sz="1800" b="1" dirty="0" smtClean="0"/>
                  <a:t>A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is true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1800" dirty="0" smtClean="0"/>
                  <a:t>ϵ</a:t>
                </a:r>
                <a:r>
                  <a:rPr lang="en-US" sz="18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distance from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97668"/>
                <a:ext cx="16583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41" t="-8197" r="-551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87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9565</TotalTime>
  <Words>1386</Words>
  <Application>Microsoft Office PowerPoint</Application>
  <PresentationFormat>On-screen Show (4:3)</PresentationFormat>
  <Paragraphs>416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Structures and Algorithms (CS210A) Semester I – 2014-15</vt:lpstr>
      <vt:lpstr> Breadth First Search traversal</vt:lpstr>
      <vt:lpstr>BFS Traversal  in Undirected Graphs</vt:lpstr>
      <vt:lpstr>BFS traversal of G from a vertex x</vt:lpstr>
      <vt:lpstr>Observations about BFS(x) </vt:lpstr>
      <vt:lpstr>Correctness of BFS traversal</vt:lpstr>
      <vt:lpstr>The key idea</vt:lpstr>
      <vt:lpstr>Correctness of  BFS(x) traversal Part 1</vt:lpstr>
      <vt:lpstr>Proof of Part 1  </vt:lpstr>
      <vt:lpstr>Induction step:  To prove that w ϵ V_i is visited during BFS(x)</vt:lpstr>
      <vt:lpstr>Correctness of  BFS(x) traversal Part 3</vt:lpstr>
      <vt:lpstr> BFS tree</vt:lpstr>
      <vt:lpstr>BFS traversal gives a tree</vt:lpstr>
      <vt:lpstr> A nontrivial application of BFS traversal</vt:lpstr>
      <vt:lpstr>Bipartite graph</vt:lpstr>
      <vt:lpstr>Nontriviality in determining whether a graph is bipartite</vt:lpstr>
      <vt:lpstr>Bipartite graph</vt:lpstr>
      <vt:lpstr>Bipartite graph</vt:lpstr>
      <vt:lpstr>Bipartite graph</vt:lpstr>
      <vt:lpstr>Subgraph</vt:lpstr>
      <vt:lpstr>Bipartite graph</vt:lpstr>
      <vt:lpstr> An algorithm for determining if a given graph is bipartite </vt:lpstr>
      <vt:lpstr>Compute a BFS tree at any vertex x.</vt:lpstr>
      <vt:lpstr>PowerPoint Presentation</vt:lpstr>
      <vt:lpstr>What if there is an edge with both end points at same level 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1012</cp:revision>
  <dcterms:created xsi:type="dcterms:W3CDTF">2011-12-03T04:13:03Z</dcterms:created>
  <dcterms:modified xsi:type="dcterms:W3CDTF">2014-09-26T09:23:17Z</dcterms:modified>
</cp:coreProperties>
</file>