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368" r:id="rId2"/>
    <p:sldId id="369" r:id="rId3"/>
    <p:sldId id="363" r:id="rId4"/>
    <p:sldId id="370" r:id="rId5"/>
    <p:sldId id="371" r:id="rId6"/>
    <p:sldId id="372" r:id="rId7"/>
    <p:sldId id="365" r:id="rId8"/>
    <p:sldId id="366" r:id="rId9"/>
    <p:sldId id="373" r:id="rId10"/>
    <p:sldId id="382" r:id="rId11"/>
    <p:sldId id="301" r:id="rId12"/>
    <p:sldId id="374" r:id="rId13"/>
    <p:sldId id="331" r:id="rId14"/>
    <p:sldId id="375" r:id="rId15"/>
    <p:sldId id="376" r:id="rId16"/>
    <p:sldId id="305" r:id="rId17"/>
    <p:sldId id="358" r:id="rId18"/>
    <p:sldId id="381" r:id="rId19"/>
    <p:sldId id="335" r:id="rId20"/>
    <p:sldId id="337" r:id="rId21"/>
    <p:sldId id="378" r:id="rId22"/>
    <p:sldId id="338" r:id="rId23"/>
    <p:sldId id="339" r:id="rId24"/>
    <p:sldId id="340" r:id="rId25"/>
    <p:sldId id="341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9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9/30/2014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9/30/2014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9/30/2014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9/30/2014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9/30/2014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9/30/2014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>
                <a:solidFill>
                  <a:srgbClr val="C00000"/>
                </a:solidFill>
              </a:rPr>
              <a:t>Lecture </a:t>
            </a:r>
            <a:r>
              <a:rPr lang="en-US" sz="2400" b="1" smtClean="0">
                <a:solidFill>
                  <a:srgbClr val="C00000"/>
                </a:solidFill>
              </a:rPr>
              <a:t>24</a:t>
            </a:r>
            <a:endParaRPr lang="en-US" sz="2400" b="1" dirty="0">
              <a:solidFill>
                <a:srgbClr val="C0000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A </a:t>
            </a:r>
            <a:r>
              <a:rPr lang="en-US" sz="2000" b="1" dirty="0" smtClean="0">
                <a:solidFill>
                  <a:srgbClr val="7030A0"/>
                </a:solidFill>
              </a:rPr>
              <a:t>data structure problem </a:t>
            </a:r>
            <a:r>
              <a:rPr lang="en-US" sz="2000" b="1" dirty="0" smtClean="0">
                <a:solidFill>
                  <a:schemeClr val="tx1"/>
                </a:solidFill>
              </a:rPr>
              <a:t>for graphs.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Depth First Search (</a:t>
            </a:r>
            <a:r>
              <a:rPr lang="en-US" sz="2000" b="1" dirty="0">
                <a:solidFill>
                  <a:srgbClr val="7030A0"/>
                </a:solidFill>
              </a:rPr>
              <a:t>DFS</a:t>
            </a:r>
            <a:r>
              <a:rPr lang="en-US" sz="2000" b="1" dirty="0">
                <a:solidFill>
                  <a:schemeClr val="tx1"/>
                </a:solidFill>
              </a:rPr>
              <a:t>) Traversal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Novel application</a:t>
            </a:r>
            <a:r>
              <a:rPr lang="en-US" sz="2000" b="1" dirty="0">
                <a:solidFill>
                  <a:schemeClr val="tx1"/>
                </a:solidFill>
              </a:rPr>
              <a:t>: computing </a:t>
            </a:r>
            <a:r>
              <a:rPr lang="en-US" sz="2000" b="1" dirty="0" err="1">
                <a:solidFill>
                  <a:srgbClr val="C00000"/>
                </a:solidFill>
              </a:rPr>
              <a:t>biconnected</a:t>
            </a:r>
            <a:r>
              <a:rPr lang="en-US" sz="2000" b="1" dirty="0">
                <a:solidFill>
                  <a:srgbClr val="C00000"/>
                </a:solidFill>
              </a:rPr>
              <a:t> components </a:t>
            </a:r>
            <a:r>
              <a:rPr lang="en-US" sz="2000" b="1" dirty="0">
                <a:solidFill>
                  <a:schemeClr val="tx1"/>
                </a:solidFill>
              </a:rPr>
              <a:t>of a graph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50" y="1600200"/>
            <a:ext cx="6826750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198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Down Ribbon 6"/>
          <p:cNvSpPr/>
          <p:nvPr/>
        </p:nvSpPr>
        <p:spPr>
          <a:xfrm>
            <a:off x="2590800" y="533400"/>
            <a:ext cx="38100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Suppose </a:t>
            </a:r>
            <a:r>
              <a:rPr lang="en-US" dirty="0" smtClean="0">
                <a:solidFill>
                  <a:schemeClr val="tx1"/>
                </a:solidFill>
              </a:rPr>
              <a:t>you go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b="1" dirty="0" smtClean="0">
                <a:solidFill>
                  <a:srgbClr val="7030A0"/>
                </a:solidFill>
              </a:rPr>
              <a:t>Paris</a:t>
            </a:r>
            <a:r>
              <a:rPr lang="en-US" dirty="0" smtClean="0">
                <a:solidFill>
                  <a:schemeClr val="tx1"/>
                </a:solidFill>
              </a:rPr>
              <a:t>.  You </a:t>
            </a:r>
            <a:r>
              <a:rPr lang="en-US" dirty="0">
                <a:solidFill>
                  <a:schemeClr val="tx1"/>
                </a:solidFill>
              </a:rPr>
              <a:t>wish to travel to various </a:t>
            </a:r>
            <a:r>
              <a:rPr lang="en-US" dirty="0" smtClean="0">
                <a:solidFill>
                  <a:schemeClr val="tx1"/>
                </a:solidFill>
              </a:rPr>
              <a:t>monuments.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Down Ribbon 7"/>
          <p:cNvSpPr/>
          <p:nvPr/>
        </p:nvSpPr>
        <p:spPr>
          <a:xfrm>
            <a:off x="1981200" y="6096000"/>
            <a:ext cx="5181600" cy="762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will you do it without any </a:t>
            </a:r>
            <a:r>
              <a:rPr lang="en-US" b="1" u="sng" dirty="0">
                <a:solidFill>
                  <a:schemeClr val="tx1"/>
                </a:solidFill>
              </a:rPr>
              <a:t>map</a:t>
            </a:r>
            <a:r>
              <a:rPr lang="en-US" dirty="0">
                <a:solidFill>
                  <a:schemeClr val="tx1"/>
                </a:solidFill>
              </a:rPr>
              <a:t> or asking any </a:t>
            </a:r>
            <a:r>
              <a:rPr lang="en-US" dirty="0" smtClean="0">
                <a:solidFill>
                  <a:schemeClr val="tx1"/>
                </a:solidFill>
              </a:rPr>
              <a:t>one for </a:t>
            </a:r>
            <a:r>
              <a:rPr lang="en-US" b="1" u="sng" dirty="0" smtClean="0">
                <a:solidFill>
                  <a:schemeClr val="tx1"/>
                </a:solidFill>
              </a:rPr>
              <a:t>directions</a:t>
            </a:r>
            <a:r>
              <a:rPr lang="en-US" dirty="0" smtClean="0">
                <a:solidFill>
                  <a:schemeClr val="tx1"/>
                </a:solidFill>
              </a:rPr>
              <a:t> ?</a:t>
            </a:r>
            <a:endParaRPr lang="en-IN" dirty="0"/>
          </a:p>
        </p:txBody>
      </p:sp>
      <p:sp>
        <p:nvSpPr>
          <p:cNvPr id="10" name="Down Ribbon 9"/>
          <p:cNvSpPr/>
          <p:nvPr/>
        </p:nvSpPr>
        <p:spPr>
          <a:xfrm>
            <a:off x="533400" y="304800"/>
            <a:ext cx="7924800" cy="1295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Try to get inspiration from your </a:t>
            </a:r>
            <a:r>
              <a:rPr lang="en-US" b="1" dirty="0" smtClean="0">
                <a:solidFill>
                  <a:schemeClr val="tx1"/>
                </a:solidFill>
              </a:rPr>
              <a:t>“</a:t>
            </a:r>
            <a:r>
              <a:rPr lang="en-US" b="1" u="sng" dirty="0" smtClean="0">
                <a:solidFill>
                  <a:schemeClr val="tx1"/>
                </a:solidFill>
              </a:rPr>
              <a:t>human  executable method</a:t>
            </a:r>
            <a:r>
              <a:rPr lang="en-US" b="1" dirty="0" smtClean="0">
                <a:solidFill>
                  <a:schemeClr val="tx1"/>
                </a:solidFill>
              </a:rPr>
              <a:t>” </a:t>
            </a:r>
            <a:r>
              <a:rPr lang="en-US" dirty="0" smtClean="0">
                <a:solidFill>
                  <a:schemeClr val="tx1"/>
                </a:solidFill>
              </a:rPr>
              <a:t>to design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b="1" dirty="0" smtClean="0">
                <a:solidFill>
                  <a:srgbClr val="7030A0"/>
                </a:solidFill>
              </a:rPr>
              <a:t>a machine executable algorithm</a:t>
            </a:r>
            <a:r>
              <a:rPr lang="en-US" dirty="0" smtClean="0">
                <a:solidFill>
                  <a:schemeClr val="tx1"/>
                </a:solidFill>
              </a:rPr>
              <a:t>” for traversing a graph.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644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Non-triviality of graph traversal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Avoiding loop</a:t>
            </a:r>
            <a:r>
              <a:rPr lang="en-US" sz="2000" dirty="0" smtClean="0"/>
              <a:t>: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How to </a:t>
            </a:r>
            <a:r>
              <a:rPr lang="en-US" sz="2000" b="1" dirty="0" smtClean="0"/>
              <a:t>avoid</a:t>
            </a:r>
            <a:r>
              <a:rPr lang="en-US" sz="2000" dirty="0" smtClean="0"/>
              <a:t> visiting a vertex </a:t>
            </a:r>
            <a:r>
              <a:rPr lang="en-US" sz="2000" u="sng" dirty="0" smtClean="0"/>
              <a:t>multiple times</a:t>
            </a:r>
            <a:r>
              <a:rPr lang="en-US" sz="2000" dirty="0" smtClean="0"/>
              <a:t> ?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i="1" dirty="0" smtClean="0">
                <a:solidFill>
                  <a:srgbClr val="0070C0"/>
                </a:solidFill>
              </a:rPr>
              <a:t>(keeping track of vertices already visited)</a:t>
            </a:r>
            <a:endParaRPr lang="en-US" sz="2000" i="1" dirty="0">
              <a:solidFill>
                <a:srgbClr val="0070C0"/>
              </a:solidFill>
            </a:endParaRP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C00000"/>
                </a:solidFill>
              </a:rPr>
              <a:t>Finite number of steps 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The traversal </a:t>
            </a:r>
            <a:r>
              <a:rPr lang="en-US" sz="2000" b="1" dirty="0" smtClean="0"/>
              <a:t>must stop </a:t>
            </a:r>
            <a:r>
              <a:rPr lang="en-US" sz="2000" dirty="0" smtClean="0"/>
              <a:t> in </a:t>
            </a:r>
            <a:r>
              <a:rPr lang="en-US" sz="2000" u="sng" dirty="0" smtClean="0"/>
              <a:t>finite number of steps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 smtClean="0">
                <a:solidFill>
                  <a:srgbClr val="C00000"/>
                </a:solidFill>
              </a:rPr>
              <a:t>Completeness 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We </a:t>
            </a:r>
            <a:r>
              <a:rPr lang="en-US" sz="2000" u="sng" dirty="0" smtClean="0"/>
              <a:t>must visit </a:t>
            </a:r>
            <a:r>
              <a:rPr lang="en-US" sz="2000" b="1" u="sng" dirty="0" smtClean="0"/>
              <a:t>all</a:t>
            </a:r>
            <a:r>
              <a:rPr lang="en-US" sz="2000" dirty="0" smtClean="0"/>
              <a:t> vertices reachable from the start vertex </a:t>
            </a:r>
            <a:r>
              <a:rPr lang="en-US" sz="2000" b="1" i="1" dirty="0" smtClean="0">
                <a:solidFill>
                  <a:srgbClr val="00B050"/>
                </a:solidFill>
              </a:rPr>
              <a:t>x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4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 </a:t>
            </a:r>
            <a:r>
              <a:rPr lang="en-US" sz="3600" b="1" dirty="0" smtClean="0">
                <a:solidFill>
                  <a:srgbClr val="006C31"/>
                </a:solidFill>
              </a:rPr>
              <a:t>natural </a:t>
            </a:r>
            <a:r>
              <a:rPr lang="en-US" sz="3600" b="1" dirty="0" smtClean="0"/>
              <a:t> way to traverse a graph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We need a </a:t>
            </a:r>
            <a:r>
              <a:rPr lang="en-US" sz="1800" b="1" dirty="0" smtClean="0"/>
              <a:t>mechanism</a:t>
            </a:r>
            <a:r>
              <a:rPr lang="en-US" sz="1800" dirty="0" smtClean="0"/>
              <a:t> to</a:t>
            </a:r>
          </a:p>
          <a:p>
            <a:endParaRPr lang="en-US" sz="1800" dirty="0" smtClean="0"/>
          </a:p>
          <a:p>
            <a:r>
              <a:rPr lang="en-US" sz="1800" b="1" dirty="0" smtClean="0"/>
              <a:t>Avoid</a:t>
            </a:r>
            <a:r>
              <a:rPr lang="en-US" sz="1800" dirty="0" smtClean="0"/>
              <a:t> visiting a vertex </a:t>
            </a:r>
            <a:r>
              <a:rPr lang="en-US" sz="1800" u="sng" dirty="0" smtClean="0"/>
              <a:t>multiple times</a:t>
            </a:r>
          </a:p>
          <a:p>
            <a:endParaRPr lang="en-US" sz="1800" u="sng" dirty="0" smtClean="0"/>
          </a:p>
          <a:p>
            <a:endParaRPr lang="en-US" sz="1800" dirty="0" smtClean="0"/>
          </a:p>
          <a:p>
            <a:endParaRPr lang="en-US" sz="1800" b="1" dirty="0" smtClean="0"/>
          </a:p>
          <a:p>
            <a:r>
              <a:rPr lang="en-US" sz="1800" b="1" dirty="0" smtClean="0"/>
              <a:t>Trace back</a:t>
            </a:r>
            <a:r>
              <a:rPr lang="en-US" sz="1800" dirty="0" smtClean="0"/>
              <a:t> in case we reach a dead end.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685800" y="1905000"/>
            <a:ext cx="3249532" cy="3569732"/>
            <a:chOff x="685800" y="1905000"/>
            <a:chExt cx="3249532" cy="3569732"/>
          </a:xfrm>
        </p:grpSpPr>
        <p:grpSp>
          <p:nvGrpSpPr>
            <p:cNvPr id="62" name="Group 61"/>
            <p:cNvGrpSpPr/>
            <p:nvPr/>
          </p:nvGrpSpPr>
          <p:grpSpPr>
            <a:xfrm>
              <a:off x="685800" y="1905000"/>
              <a:ext cx="3249532" cy="3569732"/>
              <a:chOff x="2817706" y="1371600"/>
              <a:chExt cx="3249532" cy="356973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z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y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c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d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706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g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h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922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u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w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65506" y="13716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v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r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s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034009" y="292516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335345" y="328798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2954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2133600" y="4155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505200" y="4689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124200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330031" y="3371957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575126" y="33344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626622" y="558225"/>
            <a:ext cx="1726178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recursive</a:t>
            </a:r>
            <a:endParaRPr lang="en-IN" sz="3200" dirty="0"/>
          </a:p>
        </p:txBody>
      </p:sp>
      <p:sp>
        <p:nvSpPr>
          <p:cNvPr id="29" name="Line Callout 1 28"/>
          <p:cNvSpPr/>
          <p:nvPr/>
        </p:nvSpPr>
        <p:spPr>
          <a:xfrm>
            <a:off x="6172200" y="2784356"/>
            <a:ext cx="2971800" cy="681324"/>
          </a:xfrm>
          <a:prstGeom prst="borderCallout1">
            <a:avLst>
              <a:gd name="adj1" fmla="val 53150"/>
              <a:gd name="adj2" fmla="val 110"/>
              <a:gd name="adj3" fmla="val -34353"/>
              <a:gd name="adj4" fmla="val -3166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can solve it by keeping a label “</a:t>
            </a:r>
            <a:r>
              <a:rPr lang="en-US" sz="1600" b="1" dirty="0" smtClean="0">
                <a:solidFill>
                  <a:srgbClr val="7030A0"/>
                </a:solidFill>
              </a:rPr>
              <a:t>Visited</a:t>
            </a:r>
            <a:r>
              <a:rPr lang="en-US" sz="1600" dirty="0" smtClean="0">
                <a:solidFill>
                  <a:schemeClr val="tx1"/>
                </a:solidFill>
              </a:rPr>
              <a:t>” </a:t>
            </a:r>
            <a:r>
              <a:rPr lang="en-US" sz="1600" dirty="0" smtClean="0">
                <a:solidFill>
                  <a:schemeClr val="tx1"/>
                </a:solidFill>
              </a:rPr>
              <a:t>for each vertex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like </a:t>
            </a:r>
            <a:r>
              <a:rPr lang="en-US" sz="1600" dirty="0" smtClean="0">
                <a:solidFill>
                  <a:schemeClr val="tx1"/>
                </a:solidFill>
              </a:rPr>
              <a:t>in BFS </a:t>
            </a:r>
            <a:r>
              <a:rPr lang="en-US" sz="1600" dirty="0" smtClean="0">
                <a:solidFill>
                  <a:schemeClr val="tx1"/>
                </a:solidFill>
              </a:rPr>
              <a:t>traversal.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3" name="Line Callout 1 72"/>
          <p:cNvSpPr/>
          <p:nvPr/>
        </p:nvSpPr>
        <p:spPr>
          <a:xfrm>
            <a:off x="6172200" y="4195476"/>
            <a:ext cx="2971800" cy="340662"/>
          </a:xfrm>
          <a:prstGeom prst="borderCallout1">
            <a:avLst>
              <a:gd name="adj1" fmla="val 53150"/>
              <a:gd name="adj2" fmla="val 110"/>
              <a:gd name="adj3" fmla="val -86728"/>
              <a:gd name="adj4" fmla="val -2603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Recursion</a:t>
            </a:r>
            <a:r>
              <a:rPr lang="en-US" sz="1600" dirty="0" smtClean="0">
                <a:solidFill>
                  <a:schemeClr val="tx1"/>
                </a:solidFill>
              </a:rPr>
              <a:t> takes care of </a:t>
            </a:r>
            <a:r>
              <a:rPr lang="en-US" sz="1600" dirty="0" smtClean="0">
                <a:solidFill>
                  <a:schemeClr val="tx1"/>
                </a:solidFill>
              </a:rPr>
              <a:t>it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757627" y="2005044"/>
            <a:ext cx="2877671" cy="3217056"/>
          </a:xfrm>
          <a:custGeom>
            <a:avLst/>
            <a:gdLst>
              <a:gd name="connsiteX0" fmla="*/ 2877671 w 2877671"/>
              <a:gd name="connsiteY0" fmla="*/ 2589258 h 3217056"/>
              <a:gd name="connsiteX1" fmla="*/ 1706793 w 2877671"/>
              <a:gd name="connsiteY1" fmla="*/ 2187815 h 3217056"/>
              <a:gd name="connsiteX2" fmla="*/ 1651036 w 2877671"/>
              <a:gd name="connsiteY2" fmla="*/ 2477746 h 3217056"/>
              <a:gd name="connsiteX3" fmla="*/ 1874061 w 2877671"/>
              <a:gd name="connsiteY3" fmla="*/ 3202576 h 3217056"/>
              <a:gd name="connsiteX4" fmla="*/ 390949 w 2877671"/>
              <a:gd name="connsiteY4" fmla="*/ 2879190 h 3217056"/>
              <a:gd name="connsiteX5" fmla="*/ 656 w 2877671"/>
              <a:gd name="connsiteY5" fmla="*/ 1909034 h 3217056"/>
              <a:gd name="connsiteX6" fmla="*/ 446705 w 2877671"/>
              <a:gd name="connsiteY6" fmla="*/ 1362624 h 3217056"/>
              <a:gd name="connsiteX7" fmla="*/ 112168 w 2877671"/>
              <a:gd name="connsiteY7" fmla="*/ 760458 h 3217056"/>
              <a:gd name="connsiteX8" fmla="*/ 145622 w 2877671"/>
              <a:gd name="connsiteY8" fmla="*/ 69083 h 3217056"/>
              <a:gd name="connsiteX9" fmla="*/ 1361105 w 2877671"/>
              <a:gd name="connsiteY9" fmla="*/ 24478 h 3217056"/>
              <a:gd name="connsiteX10" fmla="*/ 1361105 w 2877671"/>
              <a:gd name="connsiteY10" fmla="*/ 24478 h 321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77671" h="3217056">
                <a:moveTo>
                  <a:pt x="2877671" y="2589258"/>
                </a:moveTo>
                <a:cubicBezTo>
                  <a:pt x="2394451" y="2397829"/>
                  <a:pt x="1911232" y="2206400"/>
                  <a:pt x="1706793" y="2187815"/>
                </a:cubicBezTo>
                <a:cubicBezTo>
                  <a:pt x="1502354" y="2169230"/>
                  <a:pt x="1623158" y="2308619"/>
                  <a:pt x="1651036" y="2477746"/>
                </a:cubicBezTo>
                <a:cubicBezTo>
                  <a:pt x="1678914" y="2646873"/>
                  <a:pt x="2084075" y="3135669"/>
                  <a:pt x="1874061" y="3202576"/>
                </a:cubicBezTo>
                <a:cubicBezTo>
                  <a:pt x="1664047" y="3269483"/>
                  <a:pt x="703183" y="3094780"/>
                  <a:pt x="390949" y="2879190"/>
                </a:cubicBezTo>
                <a:cubicBezTo>
                  <a:pt x="78715" y="2663600"/>
                  <a:pt x="-8637" y="2161795"/>
                  <a:pt x="656" y="1909034"/>
                </a:cubicBezTo>
                <a:cubicBezTo>
                  <a:pt x="9949" y="1656273"/>
                  <a:pt x="428120" y="1554053"/>
                  <a:pt x="446705" y="1362624"/>
                </a:cubicBezTo>
                <a:cubicBezTo>
                  <a:pt x="465290" y="1171195"/>
                  <a:pt x="162348" y="976048"/>
                  <a:pt x="112168" y="760458"/>
                </a:cubicBezTo>
                <a:cubicBezTo>
                  <a:pt x="61987" y="544868"/>
                  <a:pt x="-62534" y="191746"/>
                  <a:pt x="145622" y="69083"/>
                </a:cubicBezTo>
                <a:cubicBezTo>
                  <a:pt x="353778" y="-53580"/>
                  <a:pt x="1361105" y="24478"/>
                  <a:pt x="1361105" y="24478"/>
                </a:cubicBezTo>
                <a:lnTo>
                  <a:pt x="1361105" y="24478"/>
                </a:ln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1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6" grpId="0" animBg="1"/>
      <p:bldP spid="91" grpId="0" animBg="1"/>
      <p:bldP spid="92" grpId="0" animBg="1"/>
      <p:bldP spid="93" grpId="0" animBg="1"/>
      <p:bldP spid="26" grpId="0" animBg="1"/>
      <p:bldP spid="29" grpId="0" animBg="1"/>
      <p:bldP spid="29" grpId="1" animBg="1"/>
      <p:bldP spid="73" grpId="0" animBg="1"/>
      <p:bldP spid="73" grpId="1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DFS traversal </a:t>
            </a:r>
            <a:r>
              <a:rPr lang="en-US" sz="3200" b="1" dirty="0" smtClean="0"/>
              <a:t>of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i="1" dirty="0" smtClean="0">
                <a:solidFill>
                  <a:srgbClr val="7030A0"/>
                </a:solidFill>
              </a:rPr>
              <a:t>G</a:t>
            </a:r>
            <a:br>
              <a:rPr lang="en-US" sz="3200" b="1" i="1" dirty="0" smtClean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DFS</a:t>
            </a:r>
            <a:r>
              <a:rPr lang="en-US" sz="1800" dirty="0" smtClean="0"/>
              <a:t>(</a:t>
            </a:r>
            <a:r>
              <a:rPr lang="en-US" sz="1800" b="1" i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)  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b="1" dirty="0" smtClean="0"/>
              <a:t>{</a:t>
            </a:r>
            <a:r>
              <a:rPr lang="en-US" sz="1800" dirty="0" smtClean="0">
                <a:sym typeface="Wingdings" pitchFamily="2" charset="2"/>
              </a:rPr>
              <a:t>  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Visited</a:t>
            </a:r>
            <a:r>
              <a:rPr lang="en-US" sz="1800" dirty="0" smtClean="0">
                <a:sym typeface="Wingdings" pitchFamily="2" charset="2"/>
              </a:rPr>
              <a:t>(</a:t>
            </a:r>
            <a:r>
              <a:rPr lang="en-US" sz="1800" b="1" i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>
                <a:sym typeface="Wingdings" pitchFamily="2" charset="2"/>
              </a:rPr>
              <a:t>)  </a:t>
            </a:r>
            <a:r>
              <a:rPr lang="en-US" sz="1800" b="1" dirty="0" smtClean="0">
                <a:sym typeface="Wingdings" pitchFamily="2" charset="2"/>
              </a:rPr>
              <a:t>true</a:t>
            </a:r>
            <a:r>
              <a:rPr lang="en-US" sz="1800" dirty="0" smtClean="0">
                <a:sym typeface="Wingdings" pitchFamily="2" charset="2"/>
              </a:rPr>
              <a:t>;   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    </a:t>
            </a:r>
            <a:r>
              <a:rPr lang="en-US" sz="1800" b="1" dirty="0" smtClean="0">
                <a:sym typeface="Wingdings" pitchFamily="2" charset="2"/>
              </a:rPr>
              <a:t>For </a:t>
            </a:r>
            <a:r>
              <a:rPr lang="en-US" sz="1800" b="1" dirty="0">
                <a:sym typeface="Wingdings" pitchFamily="2" charset="2"/>
              </a:rPr>
              <a:t>each </a:t>
            </a:r>
            <a:r>
              <a:rPr lang="en-US" sz="1800" dirty="0">
                <a:sym typeface="Wingdings" pitchFamily="2" charset="2"/>
              </a:rPr>
              <a:t>neighbor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800" b="1" dirty="0" smtClean="0">
                <a:sym typeface="Wingdings" pitchFamily="2" charset="2"/>
              </a:rPr>
              <a:t> </a:t>
            </a:r>
            <a:r>
              <a:rPr lang="en-US" sz="1800" dirty="0">
                <a:sym typeface="Wingdings" pitchFamily="2" charset="2"/>
              </a:rPr>
              <a:t>of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 smtClean="0">
                <a:sym typeface="Wingdings" pitchFamily="2" charset="2"/>
              </a:rPr>
              <a:t> </a:t>
            </a:r>
            <a:endParaRPr lang="en-US" sz="18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</a:t>
            </a:r>
            <a:r>
              <a:rPr lang="en-US" sz="1800" b="1" dirty="0" smtClean="0">
                <a:sym typeface="Wingdings" pitchFamily="2" charset="2"/>
              </a:rPr>
              <a:t>{          </a:t>
            </a:r>
            <a:r>
              <a:rPr lang="en-US" sz="1800" b="1" dirty="0">
                <a:sym typeface="Wingdings" pitchFamily="2" charset="2"/>
              </a:rPr>
              <a:t>if </a:t>
            </a:r>
            <a:r>
              <a:rPr lang="en-US" sz="1800" b="1" dirty="0" smtClean="0">
                <a:sym typeface="Wingdings" pitchFamily="2" charset="2"/>
              </a:rPr>
              <a:t>(</a:t>
            </a:r>
            <a:r>
              <a:rPr lang="en-US" sz="1800" b="1" dirty="0" smtClean="0">
                <a:solidFill>
                  <a:srgbClr val="7030A0"/>
                </a:solidFill>
              </a:rPr>
              <a:t>Visited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w</a:t>
            </a:r>
            <a:r>
              <a:rPr lang="en-US" sz="1800" dirty="0" smtClean="0"/>
              <a:t>)  = </a:t>
            </a:r>
            <a:r>
              <a:rPr lang="en-US" sz="1800" b="1" dirty="0" smtClean="0"/>
              <a:t>false</a:t>
            </a:r>
            <a:r>
              <a:rPr lang="en-US" sz="1800" b="1" dirty="0" smtClean="0">
                <a:sym typeface="Wingdings" pitchFamily="2" charset="2"/>
              </a:rPr>
              <a:t>)                        </a:t>
            </a:r>
          </a:p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               {</a:t>
            </a:r>
            <a:r>
              <a:rPr lang="en-US" sz="1800" dirty="0" smtClean="0">
                <a:sym typeface="Wingdings" pitchFamily="2" charset="2"/>
              </a:rPr>
              <a:t>    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DFS(</a:t>
            </a:r>
            <a:r>
              <a:rPr lang="en-US" sz="1800" b="1" dirty="0" smtClean="0">
                <a:solidFill>
                  <a:srgbClr val="0070C0"/>
                </a:solidFill>
              </a:rPr>
              <a:t>w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800" b="1" dirty="0" smtClean="0">
                <a:sym typeface="Wingdings" pitchFamily="2" charset="2"/>
              </a:rPr>
              <a:t> ;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                          </a:t>
            </a:r>
            <a:endParaRPr lang="en-US" sz="1800" b="1" dirty="0">
              <a:solidFill>
                <a:srgbClr val="0070C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            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              }</a:t>
            </a:r>
            <a:endParaRPr lang="en-US" sz="18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  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</a:t>
            </a:r>
            <a:r>
              <a:rPr lang="en-US" sz="1800" b="1" dirty="0" smtClean="0">
                <a:sym typeface="Wingdings" pitchFamily="2" charset="2"/>
              </a:rPr>
              <a:t>}</a:t>
            </a:r>
            <a:endParaRPr lang="en-US" sz="18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DFS-traversal(G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{   For each vertex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800" b="1" dirty="0" smtClean="0">
                <a:sym typeface="Wingdings" pitchFamily="2" charset="2"/>
              </a:rPr>
              <a:t>ϵ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 V  </a:t>
            </a:r>
            <a:r>
              <a:rPr lang="en-US" sz="1800" b="1" dirty="0" smtClean="0">
                <a:sym typeface="Wingdings" pitchFamily="2" charset="2"/>
              </a:rPr>
              <a:t>{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       Visited(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</a:t>
            </a:r>
            <a:r>
              <a:rPr lang="en-US" sz="1800" b="1" dirty="0">
                <a:sym typeface="Wingdings" pitchFamily="2" charset="2"/>
              </a:rPr>
              <a:t>  </a:t>
            </a:r>
            <a:r>
              <a:rPr lang="en-US" sz="1800" b="1" dirty="0" smtClean="0">
                <a:sym typeface="Wingdings" pitchFamily="2" charset="2"/>
              </a:rPr>
              <a:t>false;        }</a:t>
            </a:r>
            <a:endParaRPr lang="en-US" sz="18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 For each vertex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8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l-GR" sz="1800" b="1" dirty="0">
                <a:sym typeface="Wingdings" pitchFamily="2" charset="2"/>
              </a:rPr>
              <a:t>ϵ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800" b="1" dirty="0" smtClean="0">
                <a:sym typeface="Wingdings" pitchFamily="2" charset="2"/>
              </a:rPr>
              <a:t>{</a:t>
            </a:r>
            <a:r>
              <a:rPr lang="en-US" sz="1800" b="1" dirty="0" smtClean="0">
                <a:solidFill>
                  <a:srgbClr val="7030A0"/>
                </a:solidFill>
              </a:rPr>
              <a:t>       </a:t>
            </a:r>
          </a:p>
          <a:p>
            <a:pPr marL="0" indent="0">
              <a:buNone/>
            </a:pPr>
            <a:r>
              <a:rPr lang="en-US" sz="1800" b="1" dirty="0" smtClean="0"/>
              <a:t>                                                    If (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Visited(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) </a:t>
            </a:r>
            <a:r>
              <a:rPr lang="en-US" sz="1800" b="1" dirty="0" smtClean="0">
                <a:sym typeface="Wingdings" pitchFamily="2" charset="2"/>
              </a:rPr>
              <a:t>= false)     DFS(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 smtClean="0">
                <a:sym typeface="Wingdings" pitchFamily="2" charset="2"/>
              </a:rPr>
              <a:t>);                 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                                           }</a:t>
            </a:r>
          </a:p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}</a:t>
            </a:r>
            <a:endParaRPr lang="en-US" sz="1800" b="1" dirty="0"/>
          </a:p>
          <a:p>
            <a:pPr marL="0" indent="0">
              <a:buNone/>
            </a:pPr>
            <a:endParaRPr lang="en-US" sz="200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3352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……..</a:t>
            </a:r>
            <a:r>
              <a:rPr lang="en-US" b="1" dirty="0" smtClean="0"/>
              <a:t>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88373" y="26786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……..</a:t>
            </a:r>
            <a:r>
              <a:rPr lang="en-US" b="1" dirty="0" smtClean="0"/>
              <a:t>;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4572000"/>
            <a:ext cx="7315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286753" y="2590800"/>
            <a:ext cx="6933447" cy="1219200"/>
            <a:chOff x="2286753" y="2971800"/>
            <a:chExt cx="6933447" cy="1219200"/>
          </a:xfrm>
        </p:grpSpPr>
        <p:sp>
          <p:nvSpPr>
            <p:cNvPr id="5" name="Down Ribbon 4"/>
            <p:cNvSpPr/>
            <p:nvPr/>
          </p:nvSpPr>
          <p:spPr>
            <a:xfrm>
              <a:off x="3886200" y="2971800"/>
              <a:ext cx="5334000" cy="1219200"/>
            </a:xfrm>
            <a:prstGeom prst="ribbon">
              <a:avLst>
                <a:gd name="adj1" fmla="val 16667"/>
                <a:gd name="adj2" fmla="val 75000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Add a few extra statements</a:t>
              </a:r>
              <a:r>
                <a:rPr lang="en-US" dirty="0" smtClean="0">
                  <a:solidFill>
                    <a:schemeClr val="tx1"/>
                  </a:solidFill>
                </a:rPr>
                <a:t> here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 get an efficient algorithm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for a</a:t>
              </a:r>
              <a:r>
                <a:rPr lang="en-US" b="1" dirty="0" smtClean="0">
                  <a:solidFill>
                    <a:srgbClr val="C00000"/>
                  </a:solidFill>
                </a:rPr>
                <a:t> new problem </a:t>
              </a:r>
              <a:r>
                <a:rPr lang="en-US" dirty="0" smtClean="0">
                  <a:solidFill>
                    <a:schemeClr val="tx1"/>
                  </a:solidFill>
                  <a:sym typeface="Wingdings" pitchFamily="2" charset="2"/>
                </a:rPr>
                <a:t>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Left Arrow 5"/>
            <p:cNvSpPr/>
            <p:nvPr/>
          </p:nvSpPr>
          <p:spPr>
            <a:xfrm rot="502763">
              <a:off x="2364503" y="3310528"/>
              <a:ext cx="1472906" cy="13950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Arrow 10"/>
            <p:cNvSpPr/>
            <p:nvPr/>
          </p:nvSpPr>
          <p:spPr>
            <a:xfrm rot="21103521">
              <a:off x="2286753" y="3769202"/>
              <a:ext cx="1559812" cy="12328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943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DFS traversal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2305844"/>
            <a:ext cx="2085975" cy="311467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Invented by </a:t>
            </a:r>
            <a:r>
              <a:rPr lang="en-US" sz="1800" b="1" dirty="0" smtClean="0"/>
              <a:t>Robert </a:t>
            </a:r>
            <a:r>
              <a:rPr lang="en-US" sz="1800" b="1" dirty="0" err="1" smtClean="0"/>
              <a:t>Endre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Tarjan</a:t>
            </a:r>
            <a:r>
              <a:rPr lang="en-US" sz="1800" b="1" dirty="0" smtClean="0"/>
              <a:t> in 1972</a:t>
            </a:r>
          </a:p>
          <a:p>
            <a:r>
              <a:rPr lang="en-US" sz="1800" dirty="0" smtClean="0"/>
              <a:t>One of the </a:t>
            </a:r>
            <a:r>
              <a:rPr lang="en-US" sz="1800" b="1" dirty="0" smtClean="0"/>
              <a:t>pioneers</a:t>
            </a:r>
            <a:r>
              <a:rPr lang="en-US" sz="1800" dirty="0" smtClean="0"/>
              <a:t> in the field of data structures and algorithms.</a:t>
            </a:r>
          </a:p>
          <a:p>
            <a:r>
              <a:rPr lang="en-US" sz="1800" dirty="0" smtClean="0"/>
              <a:t>Got the </a:t>
            </a:r>
            <a:r>
              <a:rPr lang="en-US" sz="1800" b="1" dirty="0">
                <a:solidFill>
                  <a:srgbClr val="C00000"/>
                </a:solidFill>
              </a:rPr>
              <a:t>T</a:t>
            </a:r>
            <a:r>
              <a:rPr lang="en-US" sz="1800" b="1" dirty="0" smtClean="0">
                <a:solidFill>
                  <a:srgbClr val="C00000"/>
                </a:solidFill>
              </a:rPr>
              <a:t>uring award </a:t>
            </a:r>
            <a:r>
              <a:rPr lang="en-US" sz="1800" dirty="0" smtClean="0"/>
              <a:t>(equivalent to </a:t>
            </a:r>
            <a:r>
              <a:rPr lang="en-US" sz="1800" b="1" dirty="0" smtClean="0"/>
              <a:t>Nobel prize</a:t>
            </a:r>
            <a:r>
              <a:rPr lang="en-US" sz="1800" dirty="0" smtClean="0"/>
              <a:t>) for his fundamental contribution to data structures and algorithms.</a:t>
            </a:r>
          </a:p>
          <a:p>
            <a:r>
              <a:rPr lang="en-US" sz="1800" b="1" dirty="0" smtClean="0"/>
              <a:t>DFS traversal </a:t>
            </a:r>
            <a:r>
              <a:rPr lang="en-US" sz="1800" dirty="0" smtClean="0"/>
              <a:t>has proved to be a very elegant and powerful tool for graph algorithms.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62200" y="926068"/>
            <a:ext cx="4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  <a:r>
              <a:rPr lang="en-US" b="1" dirty="0">
                <a:solidFill>
                  <a:srgbClr val="0070C0"/>
                </a:solidFill>
              </a:rPr>
              <a:t>milestone</a:t>
            </a:r>
            <a:r>
              <a:rPr lang="en-US" b="1" dirty="0"/>
              <a:t> in the area of graph </a:t>
            </a:r>
            <a:r>
              <a:rPr lang="en-US" b="1" dirty="0" smtClean="0"/>
              <a:t>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53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DFS traversal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Applications:</a:t>
            </a:r>
            <a:endParaRPr lang="en-US" sz="2400" dirty="0"/>
          </a:p>
          <a:p>
            <a:r>
              <a:rPr lang="en-US" sz="2000" b="1" dirty="0" smtClean="0">
                <a:solidFill>
                  <a:srgbClr val="C00000"/>
                </a:solidFill>
              </a:rPr>
              <a:t>Connected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components of a graph.</a:t>
            </a: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Biconnected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components of a graph.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(Is the connectivity of a graph robust to failure of any node ?)</a:t>
            </a:r>
            <a:endParaRPr lang="en-US" sz="2000" dirty="0" smtClean="0"/>
          </a:p>
          <a:p>
            <a:r>
              <a:rPr lang="en-US" sz="2000" dirty="0" smtClean="0"/>
              <a:t>Finding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bridges</a:t>
            </a:r>
            <a:r>
              <a:rPr lang="en-US" sz="2000" b="1" dirty="0" smtClean="0"/>
              <a:t> </a:t>
            </a:r>
            <a:r>
              <a:rPr lang="en-US" sz="2000" dirty="0" smtClean="0"/>
              <a:t>in a graph.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</a:t>
            </a:r>
            <a:r>
              <a:rPr lang="en-US" sz="1800" dirty="0" smtClean="0"/>
              <a:t>(</a:t>
            </a:r>
            <a:r>
              <a:rPr lang="en-US" sz="1800" dirty="0"/>
              <a:t>Is the connectivity of a graph robust to failure of any </a:t>
            </a:r>
            <a:r>
              <a:rPr lang="en-US" sz="1800" dirty="0" smtClean="0"/>
              <a:t>edge)</a:t>
            </a:r>
            <a:endParaRPr lang="en-US" sz="2000" dirty="0"/>
          </a:p>
          <a:p>
            <a:r>
              <a:rPr lang="en-US" sz="2000" b="1" dirty="0" smtClean="0">
                <a:solidFill>
                  <a:srgbClr val="C00000"/>
                </a:solidFill>
              </a:rPr>
              <a:t>Planarity testing </a:t>
            </a:r>
            <a:r>
              <a:rPr lang="en-US" sz="2000" dirty="0" smtClean="0"/>
              <a:t>of a graph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1800" dirty="0" smtClean="0"/>
              <a:t>(Can a given graph be embedded on a plane so that no two edges intersect ?)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Strongly connected </a:t>
            </a:r>
            <a:r>
              <a:rPr lang="en-US" sz="2000" dirty="0" smtClean="0"/>
              <a:t>components of a  directed graph.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1800" dirty="0" smtClean="0"/>
              <a:t>(the extension of connectivity in case of directed graphs)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926068"/>
            <a:ext cx="4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  <a:r>
              <a:rPr lang="en-US" b="1" dirty="0">
                <a:solidFill>
                  <a:srgbClr val="0070C0"/>
                </a:solidFill>
              </a:rPr>
              <a:t>milestone</a:t>
            </a:r>
            <a:r>
              <a:rPr lang="en-US" b="1" dirty="0"/>
              <a:t> in the area of graph </a:t>
            </a:r>
            <a:r>
              <a:rPr lang="en-US" b="1" dirty="0" smtClean="0"/>
              <a:t>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1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Insight </a:t>
            </a:r>
            <a:r>
              <a:rPr lang="en-US" sz="3600" b="1" dirty="0" smtClean="0"/>
              <a:t>into </a:t>
            </a:r>
            <a:r>
              <a:rPr lang="en-US" sz="3600" b="1" dirty="0" smtClean="0">
                <a:solidFill>
                  <a:srgbClr val="7030A0"/>
                </a:solidFill>
              </a:rPr>
              <a:t>DFS </a:t>
            </a:r>
            <a:r>
              <a:rPr lang="en-US" sz="3600" b="1" dirty="0" smtClean="0"/>
              <a:t>through an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038600" y="1600200"/>
            <a:ext cx="50292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DFS(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b="1" dirty="0" smtClean="0">
                <a:solidFill>
                  <a:srgbClr val="7030A0"/>
                </a:solidFill>
              </a:rPr>
              <a:t>) </a:t>
            </a:r>
            <a:r>
              <a:rPr lang="en-US" sz="1600" dirty="0" smtClean="0"/>
              <a:t>begins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dirty="0" smtClean="0"/>
              <a:t>visits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b="1" i="1" dirty="0" smtClean="0">
                <a:solidFill>
                  <a:srgbClr val="0070C0"/>
                </a:solidFill>
              </a:rPr>
              <a:t>y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DFS(</a:t>
            </a:r>
            <a:r>
              <a:rPr lang="en-US" sz="1600" b="1" i="1" dirty="0" smtClean="0">
                <a:solidFill>
                  <a:srgbClr val="0070C0"/>
                </a:solidFill>
              </a:rPr>
              <a:t>y</a:t>
            </a:r>
            <a:r>
              <a:rPr lang="en-US" sz="1600" b="1" dirty="0" smtClean="0">
                <a:solidFill>
                  <a:srgbClr val="7030A0"/>
                </a:solidFill>
              </a:rPr>
              <a:t>) </a:t>
            </a:r>
            <a:r>
              <a:rPr lang="en-US" sz="1600" dirty="0"/>
              <a:t>begins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</a:t>
            </a:r>
            <a:r>
              <a:rPr lang="en-US" sz="1600" b="1" i="1" dirty="0" smtClean="0">
                <a:solidFill>
                  <a:srgbClr val="0070C0"/>
                </a:solidFill>
              </a:rPr>
              <a:t>y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dirty="0" smtClean="0"/>
              <a:t>visits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b="1" i="1" dirty="0" smtClean="0">
                <a:solidFill>
                  <a:srgbClr val="0070C0"/>
                </a:solidFill>
              </a:rPr>
              <a:t>f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DFS(</a:t>
            </a:r>
            <a:r>
              <a:rPr lang="en-US" sz="1600" b="1" i="1" dirty="0" smtClean="0">
                <a:solidFill>
                  <a:srgbClr val="0070C0"/>
                </a:solidFill>
              </a:rPr>
              <a:t>f</a:t>
            </a:r>
            <a:r>
              <a:rPr lang="en-US" sz="1600" b="1" dirty="0" smtClean="0">
                <a:solidFill>
                  <a:srgbClr val="7030A0"/>
                </a:solidFill>
              </a:rPr>
              <a:t>) </a:t>
            </a:r>
            <a:r>
              <a:rPr lang="en-US" sz="1600" dirty="0" smtClean="0"/>
              <a:t>begins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</a:t>
            </a:r>
            <a:r>
              <a:rPr lang="en-US" sz="1600" b="1" i="1" dirty="0" smtClean="0">
                <a:solidFill>
                  <a:srgbClr val="0070C0"/>
                </a:solidFill>
              </a:rPr>
              <a:t>f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dirty="0" smtClean="0"/>
              <a:t>visits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b="1" i="1" dirty="0" smtClean="0">
                <a:solidFill>
                  <a:srgbClr val="0070C0"/>
                </a:solidFill>
              </a:rPr>
              <a:t>b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DFS(</a:t>
            </a:r>
            <a:r>
              <a:rPr lang="en-US" sz="1600" b="1" i="1" dirty="0" smtClean="0">
                <a:solidFill>
                  <a:srgbClr val="0070C0"/>
                </a:solidFill>
              </a:rPr>
              <a:t>b</a:t>
            </a:r>
            <a:r>
              <a:rPr lang="en-US" sz="1600" b="1" dirty="0" smtClean="0">
                <a:solidFill>
                  <a:srgbClr val="7030A0"/>
                </a:solidFill>
              </a:rPr>
              <a:t>) </a:t>
            </a:r>
            <a:r>
              <a:rPr lang="en-US" sz="1600" dirty="0" smtClean="0"/>
              <a:t>begins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   </a:t>
            </a:r>
            <a:r>
              <a:rPr lang="en-US" sz="1600" dirty="0" smtClean="0"/>
              <a:t>all neighbors of </a:t>
            </a:r>
            <a:r>
              <a:rPr lang="en-US" sz="1600" b="1" i="1" dirty="0" smtClean="0">
                <a:solidFill>
                  <a:srgbClr val="0070C0"/>
                </a:solidFill>
              </a:rPr>
              <a:t>b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dirty="0" smtClean="0"/>
              <a:t>are already visited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DFS(</a:t>
            </a:r>
            <a:r>
              <a:rPr lang="en-US" sz="1600" b="1" i="1" dirty="0" smtClean="0">
                <a:solidFill>
                  <a:srgbClr val="0070C0"/>
                </a:solidFill>
              </a:rPr>
              <a:t>b</a:t>
            </a:r>
            <a:r>
              <a:rPr lang="en-US" sz="1600" b="1" dirty="0" smtClean="0">
                <a:solidFill>
                  <a:srgbClr val="7030A0"/>
                </a:solidFill>
              </a:rPr>
              <a:t>) </a:t>
            </a:r>
            <a:r>
              <a:rPr lang="en-US" sz="1600" dirty="0" smtClean="0"/>
              <a:t>ends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</a:t>
            </a:r>
            <a:r>
              <a:rPr lang="en-US" sz="1600" dirty="0" smtClean="0"/>
              <a:t>control returns to</a:t>
            </a:r>
            <a:r>
              <a:rPr lang="en-US" sz="1600" b="1" dirty="0" smtClean="0">
                <a:solidFill>
                  <a:srgbClr val="7030A0"/>
                </a:solidFill>
              </a:rPr>
              <a:t> DFS(</a:t>
            </a:r>
            <a:r>
              <a:rPr lang="en-US" sz="1600" b="1" i="1" dirty="0" smtClean="0">
                <a:solidFill>
                  <a:srgbClr val="0070C0"/>
                </a:solidFill>
              </a:rPr>
              <a:t>f</a:t>
            </a:r>
            <a:r>
              <a:rPr lang="en-US" sz="16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 </a:t>
            </a:r>
            <a:r>
              <a:rPr lang="en-US" sz="1600" b="1" i="1" dirty="0">
                <a:solidFill>
                  <a:srgbClr val="0070C0"/>
                </a:solidFill>
              </a:rPr>
              <a:t>f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dirty="0"/>
              <a:t>visits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i="1" dirty="0" smtClean="0">
                <a:solidFill>
                  <a:srgbClr val="0070C0"/>
                </a:solidFill>
              </a:rPr>
              <a:t>h</a:t>
            </a:r>
          </a:p>
          <a:p>
            <a:pPr marL="0" indent="0">
              <a:buNone/>
            </a:pPr>
            <a:r>
              <a:rPr lang="en-US" sz="1600" b="1" i="1" dirty="0" smtClean="0">
                <a:solidFill>
                  <a:srgbClr val="0070C0"/>
                </a:solidFill>
              </a:rPr>
              <a:t>          </a:t>
            </a:r>
            <a:r>
              <a:rPr lang="en-US" sz="1600" b="1" dirty="0" smtClean="0">
                <a:solidFill>
                  <a:srgbClr val="7030A0"/>
                </a:solidFill>
              </a:rPr>
              <a:t>DFS(</a:t>
            </a:r>
            <a:r>
              <a:rPr lang="en-US" sz="1600" b="1" i="1" dirty="0" smtClean="0">
                <a:solidFill>
                  <a:srgbClr val="0070C0"/>
                </a:solidFill>
              </a:rPr>
              <a:t>h</a:t>
            </a:r>
            <a:r>
              <a:rPr lang="en-US" sz="1600" b="1" dirty="0" smtClean="0">
                <a:solidFill>
                  <a:srgbClr val="7030A0"/>
                </a:solidFill>
              </a:rPr>
              <a:t>) </a:t>
            </a:r>
            <a:r>
              <a:rPr lang="en-US" sz="1600" dirty="0"/>
              <a:t>begins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 </a:t>
            </a:r>
            <a:r>
              <a:rPr lang="en-US" sz="1600" b="1" dirty="0" smtClean="0"/>
              <a:t>…. </a:t>
            </a:r>
            <a:r>
              <a:rPr lang="en-US" sz="1600" b="1" dirty="0"/>
              <a:t>a</a:t>
            </a:r>
            <a:r>
              <a:rPr lang="en-US" sz="1600" b="1" dirty="0" smtClean="0"/>
              <a:t>nd so on ….  </a:t>
            </a:r>
          </a:p>
          <a:p>
            <a:pPr marL="0" indent="0">
              <a:buNone/>
            </a:pPr>
            <a:r>
              <a:rPr lang="en-US" sz="1600" b="1" dirty="0" smtClean="0"/>
              <a:t>After visiting </a:t>
            </a:r>
            <a:r>
              <a:rPr lang="en-US" sz="1600" b="1" i="1" dirty="0" smtClean="0">
                <a:solidFill>
                  <a:srgbClr val="0070C0"/>
                </a:solidFill>
              </a:rPr>
              <a:t>z, </a:t>
            </a:r>
            <a:r>
              <a:rPr lang="en-US" sz="1600" dirty="0" smtClean="0"/>
              <a:t>control returns </a:t>
            </a:r>
            <a:r>
              <a:rPr lang="en-US" sz="1600" dirty="0" err="1" smtClean="0"/>
              <a:t>to</a:t>
            </a:r>
            <a:r>
              <a:rPr lang="en-US" sz="1600" b="1" i="1" dirty="0" err="1" smtClean="0">
                <a:solidFill>
                  <a:srgbClr val="0070C0"/>
                </a:solidFill>
              </a:rPr>
              <a:t>r</a:t>
            </a:r>
            <a:r>
              <a:rPr lang="en-US" sz="1400" b="1" dirty="0" err="1" smtClean="0">
                <a:sym typeface="Wingdings" pitchFamily="2" charset="2"/>
              </a:rPr>
              <a:t></a:t>
            </a:r>
            <a:r>
              <a:rPr lang="en-US" sz="1600" b="1" i="1" dirty="0" err="1" smtClean="0">
                <a:solidFill>
                  <a:srgbClr val="0070C0"/>
                </a:solidFill>
              </a:rPr>
              <a:t>c</a:t>
            </a:r>
            <a:r>
              <a:rPr lang="en-US" sz="1400" b="1" dirty="0" err="1" smtClean="0">
                <a:sym typeface="Wingdings" pitchFamily="2" charset="2"/>
              </a:rPr>
              <a:t></a:t>
            </a:r>
            <a:r>
              <a:rPr lang="en-US" sz="1600" b="1" i="1" dirty="0" err="1" smtClean="0">
                <a:solidFill>
                  <a:srgbClr val="0070C0"/>
                </a:solidFill>
              </a:rPr>
              <a:t>s</a:t>
            </a:r>
            <a:r>
              <a:rPr lang="en-US" sz="1400" b="1" dirty="0" err="1" smtClean="0">
                <a:sym typeface="Wingdings" pitchFamily="2" charset="2"/>
              </a:rPr>
              <a:t></a:t>
            </a:r>
            <a:r>
              <a:rPr lang="en-US" sz="1600" b="1" i="1" dirty="0" err="1" smtClean="0">
                <a:solidFill>
                  <a:srgbClr val="0070C0"/>
                </a:solidFill>
              </a:rPr>
              <a:t>u</a:t>
            </a:r>
            <a:r>
              <a:rPr lang="en-US" sz="1400" b="1" dirty="0" err="1" smtClean="0">
                <a:sym typeface="Wingdings" pitchFamily="2" charset="2"/>
              </a:rPr>
              <a:t></a:t>
            </a:r>
            <a:r>
              <a:rPr lang="en-US" sz="1600" b="1" i="1" dirty="0" err="1">
                <a:solidFill>
                  <a:srgbClr val="0070C0"/>
                </a:solidFill>
                <a:sym typeface="Wingdings" pitchFamily="2" charset="2"/>
              </a:rPr>
              <a:t>h</a:t>
            </a:r>
            <a:r>
              <a:rPr lang="en-US" sz="1400" b="1" dirty="0" err="1" smtClean="0">
                <a:sym typeface="Wingdings" pitchFamily="2" charset="2"/>
              </a:rPr>
              <a:t></a:t>
            </a:r>
            <a:r>
              <a:rPr lang="en-US" sz="1600" b="1" i="1" dirty="0" err="1" smtClean="0">
                <a:solidFill>
                  <a:srgbClr val="0070C0"/>
                </a:solidFill>
              </a:rPr>
              <a:t>f</a:t>
            </a:r>
            <a:r>
              <a:rPr lang="en-US" sz="1400" b="1" dirty="0" err="1" smtClean="0">
                <a:sym typeface="Wingdings" pitchFamily="2" charset="2"/>
              </a:rPr>
              <a:t></a:t>
            </a:r>
            <a:r>
              <a:rPr lang="en-US" sz="1600" b="1" i="1" dirty="0" err="1">
                <a:solidFill>
                  <a:srgbClr val="0070C0"/>
                </a:solidFill>
                <a:sym typeface="Wingdings" pitchFamily="2" charset="2"/>
              </a:rPr>
              <a:t>y</a:t>
            </a:r>
            <a:r>
              <a:rPr lang="en-US" sz="1400" b="1" dirty="0" err="1" smtClean="0">
                <a:sym typeface="Wingdings" pitchFamily="2" charset="2"/>
              </a:rPr>
              <a:t></a:t>
            </a:r>
            <a:r>
              <a:rPr lang="en-US" sz="1600" b="1" i="1" dirty="0" err="1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  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    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dirty="0"/>
              <a:t>visits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i="1" dirty="0" smtClean="0">
                <a:solidFill>
                  <a:srgbClr val="0070C0"/>
                </a:solidFill>
              </a:rPr>
              <a:t>w</a:t>
            </a:r>
            <a:endParaRPr lang="en-US" sz="1600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b="1" dirty="0" smtClean="0"/>
              <a:t>    </a:t>
            </a:r>
            <a:r>
              <a:rPr lang="en-US" sz="1600" b="1" dirty="0" smtClean="0">
                <a:solidFill>
                  <a:srgbClr val="7030A0"/>
                </a:solidFill>
              </a:rPr>
              <a:t>DFS(</a:t>
            </a:r>
            <a:r>
              <a:rPr lang="en-US" sz="1600" b="1" i="1" dirty="0">
                <a:solidFill>
                  <a:srgbClr val="0070C0"/>
                </a:solidFill>
              </a:rPr>
              <a:t>w</a:t>
            </a:r>
            <a:r>
              <a:rPr lang="en-US" sz="1600" b="1" dirty="0" smtClean="0">
                <a:solidFill>
                  <a:srgbClr val="7030A0"/>
                </a:solidFill>
              </a:rPr>
              <a:t>) </a:t>
            </a:r>
            <a:r>
              <a:rPr lang="en-US" sz="1600" dirty="0"/>
              <a:t>begins</a:t>
            </a: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b="1" dirty="0"/>
              <a:t>…. and so on ….  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685800" y="1905000"/>
            <a:ext cx="3249532" cy="3569732"/>
            <a:chOff x="685800" y="1905000"/>
            <a:chExt cx="3249532" cy="3569732"/>
          </a:xfrm>
        </p:grpSpPr>
        <p:grpSp>
          <p:nvGrpSpPr>
            <p:cNvPr id="62" name="Group 61"/>
            <p:cNvGrpSpPr/>
            <p:nvPr/>
          </p:nvGrpSpPr>
          <p:grpSpPr>
            <a:xfrm>
              <a:off x="685800" y="1905000"/>
              <a:ext cx="3249532" cy="3569732"/>
              <a:chOff x="2817706" y="1371600"/>
              <a:chExt cx="3249532" cy="356973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z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y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c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d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706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g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h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922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u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w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65506" y="13716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v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r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s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034009" y="292516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335345" y="328798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2954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2133600" y="4155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505200" y="4689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124200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330031" y="3371957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575126" y="33344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7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6" grpId="0" animBg="1"/>
      <p:bldP spid="91" grpId="0" animBg="1"/>
      <p:bldP spid="92" grpId="0" animBg="1"/>
      <p:bldP spid="9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Insight </a:t>
            </a:r>
            <a:r>
              <a:rPr lang="en-US" sz="3600" b="1" dirty="0" smtClean="0"/>
              <a:t>into</a:t>
            </a:r>
            <a:r>
              <a:rPr lang="en-US" sz="3600" b="1" dirty="0" smtClean="0">
                <a:solidFill>
                  <a:srgbClr val="7030A0"/>
                </a:solidFill>
              </a:rPr>
              <a:t> DFS </a:t>
            </a:r>
            <a:r>
              <a:rPr lang="en-US" sz="3600" b="1" dirty="0" smtClean="0"/>
              <a:t>through an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343400" y="1600200"/>
            <a:ext cx="45720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Observation1: </a:t>
            </a:r>
            <a:r>
              <a:rPr lang="en-US" sz="1800" dirty="0" smtClean="0"/>
              <a:t>(Recursive nature of </a:t>
            </a:r>
            <a:r>
              <a:rPr lang="en-US" sz="1800" b="1" dirty="0" smtClean="0"/>
              <a:t>DFS</a:t>
            </a:r>
            <a:r>
              <a:rPr lang="en-US" sz="1800" dirty="0" smtClean="0"/>
              <a:t>)  </a:t>
            </a:r>
          </a:p>
          <a:p>
            <a:pPr marL="0" indent="0">
              <a:buNone/>
            </a:pPr>
            <a:r>
              <a:rPr lang="en-US" sz="1800" dirty="0" smtClean="0"/>
              <a:t>If </a:t>
            </a:r>
            <a:r>
              <a:rPr lang="en-US" sz="1800" b="1" dirty="0" smtClean="0">
                <a:solidFill>
                  <a:srgbClr val="7030A0"/>
                </a:solidFill>
              </a:rPr>
              <a:t>DFS</a:t>
            </a:r>
            <a:r>
              <a:rPr lang="en-US" sz="1800" dirty="0" smtClean="0"/>
              <a:t>(</a:t>
            </a:r>
            <a:r>
              <a:rPr lang="en-US" sz="1800" b="1" i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) invokes </a:t>
            </a:r>
            <a:r>
              <a:rPr lang="en-US" sz="1800" b="1" dirty="0" smtClean="0">
                <a:solidFill>
                  <a:srgbClr val="7030A0"/>
                </a:solidFill>
              </a:rPr>
              <a:t>DFS</a:t>
            </a:r>
            <a:r>
              <a:rPr lang="en-US" sz="1800" dirty="0" smtClean="0"/>
              <a:t>(</a:t>
            </a:r>
            <a:r>
              <a:rPr lang="en-US" sz="1800" b="1" i="1" dirty="0" smtClean="0">
                <a:solidFill>
                  <a:srgbClr val="0070C0"/>
                </a:solidFill>
              </a:rPr>
              <a:t>w</a:t>
            </a:r>
            <a:r>
              <a:rPr lang="en-US" sz="1800" dirty="0" smtClean="0"/>
              <a:t>), then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</a:rPr>
              <a:t>       DFS</a:t>
            </a:r>
            <a:r>
              <a:rPr lang="en-US" sz="1800" dirty="0" smtClean="0"/>
              <a:t>(</a:t>
            </a:r>
            <a:r>
              <a:rPr lang="en-US" sz="1800" b="1" i="1" dirty="0" smtClean="0">
                <a:solidFill>
                  <a:srgbClr val="0070C0"/>
                </a:solidFill>
              </a:rPr>
              <a:t>w</a:t>
            </a:r>
            <a:r>
              <a:rPr lang="en-US" sz="1800" dirty="0" smtClean="0"/>
              <a:t>) finishes          </a:t>
            </a:r>
            <a:r>
              <a:rPr lang="en-US" sz="1800" b="1" dirty="0" smtClean="0">
                <a:solidFill>
                  <a:srgbClr val="C00000"/>
                </a:solidFill>
              </a:rPr>
              <a:t>?</a:t>
            </a:r>
            <a:r>
              <a:rPr lang="en-US" sz="1800" dirty="0" smtClean="0"/>
              <a:t>           </a:t>
            </a:r>
            <a:r>
              <a:rPr lang="en-US" sz="1800" b="1" dirty="0" smtClean="0">
                <a:solidFill>
                  <a:srgbClr val="7030A0"/>
                </a:solidFill>
              </a:rPr>
              <a:t>DFS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).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685800" y="1905000"/>
            <a:ext cx="3249532" cy="3569732"/>
            <a:chOff x="685800" y="1905000"/>
            <a:chExt cx="3249532" cy="3569732"/>
          </a:xfrm>
        </p:grpSpPr>
        <p:grpSp>
          <p:nvGrpSpPr>
            <p:cNvPr id="62" name="Group 61"/>
            <p:cNvGrpSpPr/>
            <p:nvPr/>
          </p:nvGrpSpPr>
          <p:grpSpPr>
            <a:xfrm>
              <a:off x="685800" y="1905000"/>
              <a:ext cx="3249532" cy="3569732"/>
              <a:chOff x="2817706" y="1371600"/>
              <a:chExt cx="3249532" cy="356973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z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y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c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d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706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g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h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922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u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w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65506" y="13716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v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r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s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034009" y="292516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335345" y="328798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2954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2133600" y="4155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505200" y="4689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124200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330031" y="3371957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575126" y="33344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 68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77000" y="3593068"/>
            <a:ext cx="810158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before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11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p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Insight </a:t>
            </a:r>
            <a:r>
              <a:rPr lang="en-US" sz="3600" b="1" dirty="0"/>
              <a:t>into</a:t>
            </a:r>
            <a:r>
              <a:rPr lang="en-US" sz="3600" b="1" dirty="0">
                <a:solidFill>
                  <a:srgbClr val="7030A0"/>
                </a:solidFill>
              </a:rPr>
              <a:t> DFS </a:t>
            </a:r>
            <a:r>
              <a:rPr lang="en-US" sz="3600" b="1" dirty="0"/>
              <a:t>through an </a:t>
            </a:r>
            <a:r>
              <a:rPr lang="en-US" sz="3600" b="1" dirty="0" smtClean="0"/>
              <a:t>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9" name="Content Placeholder 28"/>
          <p:cNvSpPr>
            <a:spLocks noGrp="1"/>
          </p:cNvSpPr>
          <p:nvPr>
            <p:ph sz="half" idx="2"/>
          </p:nvPr>
        </p:nvSpPr>
        <p:spPr>
          <a:xfrm>
            <a:off x="4038600" y="1600200"/>
            <a:ext cx="46482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 </a:t>
            </a:r>
            <a:r>
              <a:rPr lang="en-US" sz="2000" b="1" dirty="0">
                <a:solidFill>
                  <a:srgbClr val="C0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1800" dirty="0"/>
              <a:t>When </a:t>
            </a:r>
            <a:r>
              <a:rPr lang="en-US" sz="1800" b="1" dirty="0"/>
              <a:t>DFS</a:t>
            </a:r>
            <a:r>
              <a:rPr lang="en-US" sz="1800" dirty="0"/>
              <a:t> reaches a vertex </a:t>
            </a:r>
            <a:r>
              <a:rPr lang="en-US" sz="1800" b="1" dirty="0">
                <a:solidFill>
                  <a:srgbClr val="0070C0"/>
                </a:solidFill>
              </a:rPr>
              <a:t>u</a:t>
            </a:r>
            <a:r>
              <a:rPr lang="en-US" sz="1800" dirty="0"/>
              <a:t>, what is the role of vertices already visited ?  </a:t>
            </a: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92293" y="22098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2293" y="2772131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5345" y="3287983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92293" y="38564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21448" y="29108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24364" y="4155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5400" y="465495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09122" y="46893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70331" y="3334462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24364" y="22098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34249" y="337408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19214" y="258926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9" idx="6"/>
            <a:endCxn id="11" idx="2"/>
          </p:cNvCxnSpPr>
          <p:nvPr/>
        </p:nvCxnSpPr>
        <p:spPr>
          <a:xfrm>
            <a:off x="1198124" y="3950131"/>
            <a:ext cx="926240" cy="299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6"/>
            <a:endCxn id="10" idx="2"/>
          </p:cNvCxnSpPr>
          <p:nvPr/>
        </p:nvCxnSpPr>
        <p:spPr>
          <a:xfrm>
            <a:off x="1198124" y="2833851"/>
            <a:ext cx="823324" cy="138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</p:cNvCxnSpPr>
          <p:nvPr/>
        </p:nvCxnSpPr>
        <p:spPr>
          <a:xfrm flipV="1">
            <a:off x="1198124" y="2240279"/>
            <a:ext cx="938801" cy="22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95209" y="2408981"/>
            <a:ext cx="0" cy="3748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1"/>
            <a:endCxn id="9" idx="4"/>
          </p:cNvCxnSpPr>
          <p:nvPr/>
        </p:nvCxnSpPr>
        <p:spPr>
          <a:xfrm flipH="1" flipV="1">
            <a:off x="1095209" y="4043853"/>
            <a:ext cx="230334" cy="638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95209" y="2948317"/>
            <a:ext cx="0" cy="8968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6"/>
            <a:endCxn id="18" idx="1"/>
          </p:cNvCxnSpPr>
          <p:nvPr/>
        </p:nvCxnSpPr>
        <p:spPr>
          <a:xfrm>
            <a:off x="2330195" y="2271519"/>
            <a:ext cx="819163" cy="3131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8" idx="5"/>
          </p:cNvCxnSpPr>
          <p:nvPr/>
        </p:nvCxnSpPr>
        <p:spPr>
          <a:xfrm flipH="1" flipV="1">
            <a:off x="3294902" y="2749252"/>
            <a:ext cx="154278" cy="6227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6"/>
            <a:endCxn id="13" idx="3"/>
          </p:cNvCxnSpPr>
          <p:nvPr/>
        </p:nvCxnSpPr>
        <p:spPr>
          <a:xfrm flipV="1">
            <a:off x="2644231" y="4849349"/>
            <a:ext cx="895034" cy="16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5"/>
            <a:endCxn id="8" idx="1"/>
          </p:cNvCxnSpPr>
          <p:nvPr/>
        </p:nvCxnSpPr>
        <p:spPr>
          <a:xfrm>
            <a:off x="1167981" y="2932124"/>
            <a:ext cx="197507" cy="383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4"/>
            <a:endCxn id="15" idx="1"/>
          </p:cNvCxnSpPr>
          <p:nvPr/>
        </p:nvCxnSpPr>
        <p:spPr>
          <a:xfrm>
            <a:off x="2227280" y="4343400"/>
            <a:ext cx="241263" cy="602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6"/>
          </p:cNvCxnSpPr>
          <p:nvPr/>
        </p:nvCxnSpPr>
        <p:spPr>
          <a:xfrm flipV="1">
            <a:off x="2776162" y="3399408"/>
            <a:ext cx="600245" cy="28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8" idx="3"/>
          </p:cNvCxnSpPr>
          <p:nvPr/>
        </p:nvCxnSpPr>
        <p:spPr>
          <a:xfrm flipV="1">
            <a:off x="2746019" y="2749253"/>
            <a:ext cx="403338" cy="612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5" idx="2"/>
          </p:cNvCxnSpPr>
          <p:nvPr/>
        </p:nvCxnSpPr>
        <p:spPr>
          <a:xfrm>
            <a:off x="1167981" y="4016402"/>
            <a:ext cx="1270419" cy="995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103050" y="2389624"/>
            <a:ext cx="102916" cy="513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323480" y="4300014"/>
            <a:ext cx="1185642" cy="424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5"/>
            <a:endCxn id="10" idx="1"/>
          </p:cNvCxnSpPr>
          <p:nvPr/>
        </p:nvCxnSpPr>
        <p:spPr>
          <a:xfrm>
            <a:off x="1167981" y="2369793"/>
            <a:ext cx="883611" cy="5684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6" idx="3"/>
            <a:endCxn id="7" idx="7"/>
          </p:cNvCxnSpPr>
          <p:nvPr/>
        </p:nvCxnSpPr>
        <p:spPr>
          <a:xfrm flipH="1">
            <a:off x="1167981" y="2369793"/>
            <a:ext cx="986527" cy="429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5"/>
            <a:endCxn id="14" idx="1"/>
          </p:cNvCxnSpPr>
          <p:nvPr/>
        </p:nvCxnSpPr>
        <p:spPr>
          <a:xfrm>
            <a:off x="2300052" y="2369793"/>
            <a:ext cx="300422" cy="992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59294" y="45074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z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0306" y="1981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y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62200" y="510540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c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06894" y="3212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d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812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5800" y="266700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60506" y="3352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g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49494" y="3288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h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0306" y="3897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u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54494" y="2438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w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33600" y="19050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v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82894" y="382166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r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95400" y="48122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s</a:t>
            </a:r>
            <a:endParaRPr lang="en-US" b="1" i="1" dirty="0">
              <a:solidFill>
                <a:srgbClr val="00B050"/>
              </a:solidFill>
            </a:endParaRPr>
          </a:p>
        </p:txBody>
      </p:sp>
      <p:cxnSp>
        <p:nvCxnSpPr>
          <p:cNvPr id="61" name="Straight Connector 60"/>
          <p:cNvCxnSpPr>
            <a:stCxn id="8" idx="4"/>
            <a:endCxn id="9" idx="7"/>
          </p:cNvCxnSpPr>
          <p:nvPr/>
        </p:nvCxnSpPr>
        <p:spPr>
          <a:xfrm flipH="1">
            <a:off x="1167981" y="3475426"/>
            <a:ext cx="270280" cy="4084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2" idx="7"/>
            <a:endCxn id="15" idx="2"/>
          </p:cNvCxnSpPr>
          <p:nvPr/>
        </p:nvCxnSpPr>
        <p:spPr>
          <a:xfrm>
            <a:off x="1471088" y="4682401"/>
            <a:ext cx="967312" cy="3292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990600" y="2209800"/>
            <a:ext cx="1348831" cy="1828800"/>
            <a:chOff x="990600" y="2209800"/>
            <a:chExt cx="1348831" cy="1828800"/>
          </a:xfrm>
        </p:grpSpPr>
        <p:grpSp>
          <p:nvGrpSpPr>
            <p:cNvPr id="23" name="Group 22"/>
            <p:cNvGrpSpPr/>
            <p:nvPr/>
          </p:nvGrpSpPr>
          <p:grpSpPr>
            <a:xfrm>
              <a:off x="990600" y="2209800"/>
              <a:ext cx="1348831" cy="1265626"/>
              <a:chOff x="990600" y="2209800"/>
              <a:chExt cx="1348831" cy="1265626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133600" y="2209800"/>
                <a:ext cx="205831" cy="187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990600" y="2209800"/>
                <a:ext cx="205831" cy="187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990600" y="2784356"/>
                <a:ext cx="205831" cy="187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034009" y="2925161"/>
                <a:ext cx="205831" cy="187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335345" y="3287982"/>
                <a:ext cx="205831" cy="187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Oval 78"/>
            <p:cNvSpPr/>
            <p:nvPr/>
          </p:nvSpPr>
          <p:spPr>
            <a:xfrm>
              <a:off x="990600" y="385115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Down Ribbon 61"/>
          <p:cNvSpPr/>
          <p:nvPr/>
        </p:nvSpPr>
        <p:spPr>
          <a:xfrm>
            <a:off x="3935332" y="4267200"/>
            <a:ext cx="4980068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 traversal will not proceed along the vertices which are </a:t>
            </a:r>
            <a:r>
              <a:rPr lang="en-US" sz="1600" b="1" dirty="0" smtClean="0">
                <a:solidFill>
                  <a:schemeClr val="tx1"/>
                </a:solidFill>
              </a:rPr>
              <a:t>already visited</a:t>
            </a:r>
            <a:r>
              <a:rPr lang="en-US" sz="1600" dirty="0" smtClean="0">
                <a:solidFill>
                  <a:schemeClr val="tx1"/>
                </a:solidFill>
              </a:rPr>
              <a:t>. Hence the visited vertices act as a </a:t>
            </a:r>
            <a:r>
              <a:rPr lang="en-US" sz="1600" b="1" dirty="0" smtClean="0">
                <a:solidFill>
                  <a:srgbClr val="C00000"/>
                </a:solidFill>
              </a:rPr>
              <a:t>barrier</a:t>
            </a:r>
            <a:r>
              <a:rPr lang="en-US" sz="1600" dirty="0" smtClean="0">
                <a:solidFill>
                  <a:schemeClr val="tx1"/>
                </a:solidFill>
              </a:rPr>
              <a:t> for the traversal from </a:t>
            </a:r>
            <a:r>
              <a:rPr lang="en-US" sz="1600" b="1" dirty="0" smtClean="0">
                <a:solidFill>
                  <a:srgbClr val="0070C0"/>
                </a:solidFill>
              </a:rPr>
              <a:t>u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1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Insight </a:t>
            </a:r>
            <a:r>
              <a:rPr lang="en-US" sz="3600" b="1" dirty="0"/>
              <a:t>into</a:t>
            </a:r>
            <a:r>
              <a:rPr lang="en-US" sz="3600" b="1" dirty="0">
                <a:solidFill>
                  <a:srgbClr val="7030A0"/>
                </a:solidFill>
              </a:rPr>
              <a:t> DFS </a:t>
            </a:r>
            <a:r>
              <a:rPr lang="en-US" sz="3600" b="1" dirty="0"/>
              <a:t>through an </a:t>
            </a:r>
            <a:r>
              <a:rPr lang="en-US" sz="3600" b="1" dirty="0" smtClean="0"/>
              <a:t>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038600" y="1600200"/>
            <a:ext cx="4876800" cy="4525963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Observation 2: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600" dirty="0" smtClean="0"/>
              <a:t>Let </a:t>
            </a:r>
            <a:r>
              <a:rPr lang="en-US" sz="1600" b="1" i="1" dirty="0" smtClean="0">
                <a:solidFill>
                  <a:srgbClr val="0070C0"/>
                </a:solidFill>
              </a:rPr>
              <a:t>X</a:t>
            </a:r>
            <a:r>
              <a:rPr lang="en-US" sz="1600" dirty="0" smtClean="0"/>
              <a:t>  be the set of vertices visited before </a:t>
            </a:r>
            <a:r>
              <a:rPr lang="en-US" sz="1600" b="1" dirty="0" smtClean="0"/>
              <a:t>DFS</a:t>
            </a:r>
            <a:r>
              <a:rPr lang="en-US" sz="1600" dirty="0" smtClean="0"/>
              <a:t> traversal reaches vertex  </a:t>
            </a:r>
            <a:r>
              <a:rPr lang="en-US" sz="1600" b="1" dirty="0" smtClean="0">
                <a:solidFill>
                  <a:srgbClr val="0070C0"/>
                </a:solidFill>
              </a:rPr>
              <a:t>u</a:t>
            </a:r>
            <a:r>
              <a:rPr lang="en-US" sz="1600" b="1" dirty="0" smtClean="0"/>
              <a:t> </a:t>
            </a:r>
            <a:r>
              <a:rPr lang="en-US" sz="1600" dirty="0" smtClean="0"/>
              <a:t>for the first time</a:t>
            </a:r>
            <a:r>
              <a:rPr lang="en-US" sz="1600" dirty="0"/>
              <a:t>.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The</a:t>
            </a:r>
            <a:r>
              <a:rPr lang="en-US" sz="1600" dirty="0"/>
              <a:t> </a:t>
            </a:r>
            <a:r>
              <a:rPr lang="en-US" sz="1600" b="1" dirty="0" smtClean="0">
                <a:solidFill>
                  <a:srgbClr val="7030A0"/>
                </a:solidFill>
              </a:rPr>
              <a:t>DFS</a:t>
            </a:r>
            <a:r>
              <a:rPr lang="en-US" sz="1600" dirty="0" smtClean="0">
                <a:solidFill>
                  <a:srgbClr val="7030A0"/>
                </a:solidFill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</a:rPr>
              <a:t>u</a:t>
            </a:r>
            <a:r>
              <a:rPr lang="en-US" sz="1600" dirty="0" smtClean="0">
                <a:solidFill>
                  <a:srgbClr val="7030A0"/>
                </a:solidFill>
              </a:rPr>
              <a:t>) </a:t>
            </a:r>
            <a:r>
              <a:rPr lang="en-US" sz="1600" dirty="0" smtClean="0"/>
              <a:t>pursued now is like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fresh </a:t>
            </a:r>
            <a:r>
              <a:rPr lang="en-US" sz="1600" b="1" dirty="0" smtClean="0">
                <a:solidFill>
                  <a:srgbClr val="7030A0"/>
                </a:solidFill>
              </a:rPr>
              <a:t>DFS</a:t>
            </a:r>
            <a:r>
              <a:rPr lang="en-US" sz="1600" dirty="0" smtClean="0">
                <a:solidFill>
                  <a:srgbClr val="7030A0"/>
                </a:solidFill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</a:rPr>
              <a:t>u</a:t>
            </a:r>
            <a:r>
              <a:rPr lang="en-US" sz="1600" dirty="0" smtClean="0">
                <a:solidFill>
                  <a:srgbClr val="7030A0"/>
                </a:solidFill>
              </a:rPr>
              <a:t>) </a:t>
            </a:r>
            <a:r>
              <a:rPr lang="en-US" sz="1600" dirty="0" smtClean="0"/>
              <a:t>executed in graph </a:t>
            </a:r>
            <a:r>
              <a:rPr lang="en-US" sz="1600" b="1" dirty="0" smtClean="0">
                <a:solidFill>
                  <a:srgbClr val="0070C0"/>
                </a:solidFill>
              </a:rPr>
              <a:t>G</a:t>
            </a:r>
            <a:r>
              <a:rPr lang="en-US" sz="1600" dirty="0" smtClean="0">
                <a:solidFill>
                  <a:srgbClr val="7030A0"/>
                </a:solidFill>
              </a:rPr>
              <a:t>\</a:t>
            </a:r>
            <a:r>
              <a:rPr lang="en-US" sz="1600" b="1" i="1" dirty="0" smtClean="0">
                <a:solidFill>
                  <a:srgbClr val="0070C0"/>
                </a:solidFill>
              </a:rPr>
              <a:t>X</a:t>
            </a:r>
            <a:r>
              <a:rPr lang="en-US" sz="1600" dirty="0" smtClean="0">
                <a:solidFill>
                  <a:srgbClr val="7030A0"/>
                </a:solidFill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/>
              <a:t>NOTE: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dirty="0">
                <a:solidFill>
                  <a:srgbClr val="7030A0"/>
                </a:solidFill>
              </a:rPr>
              <a:t>\</a:t>
            </a:r>
            <a:r>
              <a:rPr lang="en-US" sz="1600" b="1" i="1" dirty="0">
                <a:solidFill>
                  <a:srgbClr val="0070C0"/>
                </a:solidFill>
              </a:rPr>
              <a:t>X </a:t>
            </a:r>
            <a:r>
              <a:rPr lang="en-US" sz="1600" dirty="0"/>
              <a:t>is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/>
              <a:t> </a:t>
            </a:r>
            <a:r>
              <a:rPr lang="en-US" sz="1600" dirty="0"/>
              <a:t>the graph </a:t>
            </a: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/>
              <a:t>after </a:t>
            </a:r>
            <a:r>
              <a:rPr lang="en-US" sz="1600" u="sng" dirty="0"/>
              <a:t>removal</a:t>
            </a:r>
            <a:r>
              <a:rPr lang="en-US" sz="1600" dirty="0"/>
              <a:t> of all vertices </a:t>
            </a:r>
            <a:r>
              <a:rPr lang="en-US" sz="1600" b="1" i="1" dirty="0">
                <a:solidFill>
                  <a:srgbClr val="0070C0"/>
                </a:solidFill>
              </a:rPr>
              <a:t>X </a:t>
            </a:r>
            <a:r>
              <a:rPr lang="en-US" sz="1600" dirty="0"/>
              <a:t>along with their edges.</a:t>
            </a:r>
          </a:p>
          <a:p>
            <a:pPr marL="0" indent="0">
              <a:buNone/>
            </a:pPr>
            <a:endParaRPr lang="en-US" sz="16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92293" y="38564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24364" y="4155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5400" y="465495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09122" y="46893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70331" y="3334462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34249" y="337408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19214" y="258926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9" idx="6"/>
            <a:endCxn id="11" idx="2"/>
          </p:cNvCxnSpPr>
          <p:nvPr/>
        </p:nvCxnSpPr>
        <p:spPr>
          <a:xfrm>
            <a:off x="1198124" y="3950131"/>
            <a:ext cx="926240" cy="299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1"/>
            <a:endCxn id="9" idx="4"/>
          </p:cNvCxnSpPr>
          <p:nvPr/>
        </p:nvCxnSpPr>
        <p:spPr>
          <a:xfrm flipH="1" flipV="1">
            <a:off x="1095209" y="4043853"/>
            <a:ext cx="230334" cy="638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8" idx="5"/>
          </p:cNvCxnSpPr>
          <p:nvPr/>
        </p:nvCxnSpPr>
        <p:spPr>
          <a:xfrm flipH="1" flipV="1">
            <a:off x="3294902" y="2749252"/>
            <a:ext cx="154278" cy="6227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6"/>
            <a:endCxn id="13" idx="3"/>
          </p:cNvCxnSpPr>
          <p:nvPr/>
        </p:nvCxnSpPr>
        <p:spPr>
          <a:xfrm flipV="1">
            <a:off x="2644231" y="4849349"/>
            <a:ext cx="895034" cy="16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4"/>
            <a:endCxn id="15" idx="1"/>
          </p:cNvCxnSpPr>
          <p:nvPr/>
        </p:nvCxnSpPr>
        <p:spPr>
          <a:xfrm>
            <a:off x="2227280" y="4343400"/>
            <a:ext cx="241263" cy="602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6"/>
          </p:cNvCxnSpPr>
          <p:nvPr/>
        </p:nvCxnSpPr>
        <p:spPr>
          <a:xfrm flipV="1">
            <a:off x="2776162" y="3399408"/>
            <a:ext cx="600245" cy="28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8" idx="3"/>
          </p:cNvCxnSpPr>
          <p:nvPr/>
        </p:nvCxnSpPr>
        <p:spPr>
          <a:xfrm flipV="1">
            <a:off x="2746019" y="2749253"/>
            <a:ext cx="403338" cy="612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5" idx="2"/>
          </p:cNvCxnSpPr>
          <p:nvPr/>
        </p:nvCxnSpPr>
        <p:spPr>
          <a:xfrm>
            <a:off x="1167981" y="4016402"/>
            <a:ext cx="1270419" cy="995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323480" y="4300014"/>
            <a:ext cx="1185642" cy="424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59294" y="45074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z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62200" y="510540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c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06894" y="3212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d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60506" y="3352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g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0306" y="3897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u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54494" y="2438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w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82894" y="382166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r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95400" y="48122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s</a:t>
            </a:r>
            <a:endParaRPr lang="en-US" b="1" i="1" dirty="0">
              <a:solidFill>
                <a:srgbClr val="00B050"/>
              </a:solidFill>
            </a:endParaRPr>
          </a:p>
        </p:txBody>
      </p:sp>
      <p:cxnSp>
        <p:nvCxnSpPr>
          <p:cNvPr id="64" name="Straight Connector 63"/>
          <p:cNvCxnSpPr>
            <a:stCxn id="12" idx="7"/>
            <a:endCxn id="15" idx="2"/>
          </p:cNvCxnSpPr>
          <p:nvPr/>
        </p:nvCxnSpPr>
        <p:spPr>
          <a:xfrm>
            <a:off x="1471088" y="4682401"/>
            <a:ext cx="967312" cy="3292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02233" y="1383268"/>
            <a:ext cx="2605221" cy="2110323"/>
            <a:chOff x="302233" y="1383268"/>
            <a:chExt cx="2605221" cy="2110323"/>
          </a:xfrm>
        </p:grpSpPr>
        <p:sp>
          <p:nvSpPr>
            <p:cNvPr id="29" name="Oval 28"/>
            <p:cNvSpPr/>
            <p:nvPr/>
          </p:nvSpPr>
          <p:spPr>
            <a:xfrm rot="20055162">
              <a:off x="302233" y="1733688"/>
              <a:ext cx="2605221" cy="175990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13832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70C0"/>
                  </a:solidFill>
                </a:rPr>
                <a:t>X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77577" y="1905000"/>
            <a:ext cx="2471781" cy="2923478"/>
            <a:chOff x="677577" y="1905000"/>
            <a:chExt cx="2471781" cy="2923478"/>
          </a:xfrm>
        </p:grpSpPr>
        <p:grpSp>
          <p:nvGrpSpPr>
            <p:cNvPr id="26" name="Group 25"/>
            <p:cNvGrpSpPr/>
            <p:nvPr/>
          </p:nvGrpSpPr>
          <p:grpSpPr>
            <a:xfrm>
              <a:off x="685800" y="1905000"/>
              <a:ext cx="2463558" cy="1978860"/>
              <a:chOff x="685800" y="1905000"/>
              <a:chExt cx="2463558" cy="1978860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760306" y="19812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y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85800" y="26670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990600" y="1905000"/>
                <a:ext cx="2158758" cy="1978860"/>
                <a:chOff x="990600" y="1905000"/>
                <a:chExt cx="2158758" cy="197886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992293" y="2209800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992293" y="2772131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335345" y="3287983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021448" y="2910809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2124364" y="2209800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1198124" y="2833851"/>
                  <a:ext cx="823324" cy="13867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1198124" y="2240279"/>
                  <a:ext cx="938801" cy="228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095209" y="2408981"/>
                  <a:ext cx="0" cy="3748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095209" y="2948317"/>
                  <a:ext cx="0" cy="89683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2330195" y="2271519"/>
                  <a:ext cx="819163" cy="3131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1167981" y="2932124"/>
                  <a:ext cx="197507" cy="38330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2103050" y="2389624"/>
                  <a:ext cx="102916" cy="51356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1167981" y="2369793"/>
                  <a:ext cx="883611" cy="5684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1167981" y="2369793"/>
                  <a:ext cx="986527" cy="42978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2300052" y="2369793"/>
                  <a:ext cx="300422" cy="99212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981200" y="3048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b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449494" y="32882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h</a:t>
                  </a:r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133600" y="1905000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v</a:t>
                  </a:r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61" name="Straight Connector 60"/>
                <p:cNvCxnSpPr>
                  <a:stCxn id="8" idx="4"/>
                  <a:endCxn id="9" idx="7"/>
                </p:cNvCxnSpPr>
                <p:nvPr/>
              </p:nvCxnSpPr>
              <p:spPr>
                <a:xfrm flipH="1">
                  <a:off x="1167981" y="3475426"/>
                  <a:ext cx="270280" cy="40843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Group 22"/>
                <p:cNvGrpSpPr/>
                <p:nvPr/>
              </p:nvGrpSpPr>
              <p:grpSpPr>
                <a:xfrm>
                  <a:off x="990600" y="2209800"/>
                  <a:ext cx="1348831" cy="1265626"/>
                  <a:chOff x="990600" y="2209800"/>
                  <a:chExt cx="1348831" cy="1265626"/>
                </a:xfrm>
              </p:grpSpPr>
              <p:sp>
                <p:nvSpPr>
                  <p:cNvPr id="74" name="Oval 73"/>
                  <p:cNvSpPr/>
                  <p:nvPr/>
                </p:nvSpPr>
                <p:spPr>
                  <a:xfrm>
                    <a:off x="2133600" y="2209800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990600" y="2209800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990600" y="2784356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>
                    <a:off x="2034009" y="2925161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Oval 77"/>
                  <p:cNvSpPr/>
                  <p:nvPr/>
                </p:nvSpPr>
                <p:spPr>
                  <a:xfrm>
                    <a:off x="1335345" y="3287982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66" name="Freeform 65"/>
            <p:cNvSpPr/>
            <p:nvPr/>
          </p:nvSpPr>
          <p:spPr>
            <a:xfrm>
              <a:off x="677577" y="2899317"/>
              <a:ext cx="627116" cy="1929161"/>
            </a:xfrm>
            <a:custGeom>
              <a:avLst/>
              <a:gdLst>
                <a:gd name="connsiteX0" fmla="*/ 314882 w 627116"/>
                <a:gd name="connsiteY0" fmla="*/ 0 h 1929161"/>
                <a:gd name="connsiteX1" fmla="*/ 91857 w 627116"/>
                <a:gd name="connsiteY1" fmla="*/ 367990 h 1929161"/>
                <a:gd name="connsiteX2" fmla="*/ 36101 w 627116"/>
                <a:gd name="connsiteY2" fmla="*/ 1561171 h 1929161"/>
                <a:gd name="connsiteX3" fmla="*/ 627116 w 627116"/>
                <a:gd name="connsiteY3" fmla="*/ 1929161 h 1929161"/>
                <a:gd name="connsiteX4" fmla="*/ 627116 w 627116"/>
                <a:gd name="connsiteY4" fmla="*/ 1929161 h 192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116" h="1929161">
                  <a:moveTo>
                    <a:pt x="314882" y="0"/>
                  </a:moveTo>
                  <a:cubicBezTo>
                    <a:pt x="226601" y="53897"/>
                    <a:pt x="138320" y="107795"/>
                    <a:pt x="91857" y="367990"/>
                  </a:cubicBezTo>
                  <a:cubicBezTo>
                    <a:pt x="45394" y="628185"/>
                    <a:pt x="-53109" y="1300976"/>
                    <a:pt x="36101" y="1561171"/>
                  </a:cubicBezTo>
                  <a:cubicBezTo>
                    <a:pt x="125311" y="1821366"/>
                    <a:pt x="627116" y="1929161"/>
                    <a:pt x="627116" y="1929161"/>
                  </a:cubicBezTo>
                  <a:lnTo>
                    <a:pt x="627116" y="1929161"/>
                  </a:ln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/>
          <p:cNvSpPr/>
          <p:nvPr/>
        </p:nvSpPr>
        <p:spPr>
          <a:xfrm flipV="1">
            <a:off x="4876800" y="3733800"/>
            <a:ext cx="3124200" cy="4688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70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BFS Traversal 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in Undirected Graphs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Theorem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BFS </a:t>
            </a:r>
            <a:r>
              <a:rPr lang="en-US" sz="2000" dirty="0" smtClean="0"/>
              <a:t>Traversal from </a:t>
            </a:r>
            <a:r>
              <a:rPr lang="en-US" sz="2000" b="1" i="1" dirty="0" smtClean="0">
                <a:solidFill>
                  <a:srgbClr val="00B050"/>
                </a:solidFill>
              </a:rPr>
              <a:t>x</a:t>
            </a:r>
            <a:r>
              <a:rPr lang="en-US" sz="2000" dirty="0" smtClean="0"/>
              <a:t> visits all vertices reachable from </a:t>
            </a:r>
            <a:r>
              <a:rPr lang="en-US" sz="2000" b="1" i="1" dirty="0" smtClean="0">
                <a:solidFill>
                  <a:srgbClr val="00B050"/>
                </a:solidFill>
              </a:rPr>
              <a:t>x </a:t>
            </a:r>
            <a:r>
              <a:rPr lang="en-US" sz="2000" dirty="0" smtClean="0"/>
              <a:t>in the given graph.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2" name="Content Placeholder 81"/>
          <p:cNvSpPr>
            <a:spLocks noGrp="1"/>
          </p:cNvSpPr>
          <p:nvPr>
            <p:ph sz="half" idx="4294967295"/>
          </p:nvPr>
        </p:nvSpPr>
        <p:spPr>
          <a:xfrm>
            <a:off x="4410075" y="1600200"/>
            <a:ext cx="4733925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 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2676436" y="1905000"/>
            <a:ext cx="3267164" cy="3124200"/>
            <a:chOff x="2817706" y="1371600"/>
            <a:chExt cx="3267164" cy="3124200"/>
          </a:xfrm>
        </p:grpSpPr>
        <p:grpSp>
          <p:nvGrpSpPr>
            <p:cNvPr id="5" name="Group 4"/>
            <p:cNvGrpSpPr/>
            <p:nvPr/>
          </p:nvGrpSpPr>
          <p:grpSpPr>
            <a:xfrm>
              <a:off x="3124199" y="1676400"/>
              <a:ext cx="2722660" cy="2632593"/>
              <a:chOff x="4419600" y="2362200"/>
              <a:chExt cx="3023839" cy="321062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419600" y="3048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800600" y="367711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419600" y="437034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562600" y="321712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76900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257800" y="53442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14839" y="48387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72200" y="3733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00800" y="51388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769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020622" y="37821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781800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9" idx="6"/>
                <a:endCxn id="11" idx="2"/>
              </p:cNvCxnSpPr>
              <p:nvPr/>
            </p:nvCxnSpPr>
            <p:spPr>
              <a:xfrm flipV="1">
                <a:off x="4648200" y="4342471"/>
                <a:ext cx="1028700" cy="1031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6"/>
                <a:endCxn id="10" idx="2"/>
              </p:cNvCxnSpPr>
              <p:nvPr/>
            </p:nvCxnSpPr>
            <p:spPr>
              <a:xfrm>
                <a:off x="4648200" y="3123271"/>
                <a:ext cx="914400" cy="16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6"/>
              </p:cNvCxnSpPr>
              <p:nvPr/>
            </p:nvCxnSpPr>
            <p:spPr>
              <a:xfrm flipV="1">
                <a:off x="4648200" y="2399371"/>
                <a:ext cx="1042651" cy="279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33901" y="2605114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18" idx="3"/>
              </p:cNvCxnSpPr>
              <p:nvPr/>
            </p:nvCxnSpPr>
            <p:spPr>
              <a:xfrm flipV="1">
                <a:off x="5780037" y="2970871"/>
                <a:ext cx="1035241" cy="2681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2" idx="1"/>
                <a:endCxn id="9" idx="4"/>
              </p:cNvCxnSpPr>
              <p:nvPr/>
            </p:nvCxnSpPr>
            <p:spPr>
              <a:xfrm flipH="1" flipV="1">
                <a:off x="4533900" y="4559920"/>
                <a:ext cx="757378" cy="7787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533901" y="3262871"/>
                <a:ext cx="0" cy="10937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0" idx="4"/>
                <a:endCxn id="68" idx="0"/>
              </p:cNvCxnSpPr>
              <p:nvPr/>
            </p:nvCxnSpPr>
            <p:spPr>
              <a:xfrm>
                <a:off x="5676900" y="3445727"/>
                <a:ext cx="124558" cy="82528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6" idx="6"/>
                <a:endCxn id="18" idx="1"/>
              </p:cNvCxnSpPr>
              <p:nvPr/>
            </p:nvCxnSpPr>
            <p:spPr>
              <a:xfrm>
                <a:off x="5905500" y="2437471"/>
                <a:ext cx="909778" cy="38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8" idx="5"/>
              </p:cNvCxnSpPr>
              <p:nvPr/>
            </p:nvCxnSpPr>
            <p:spPr>
              <a:xfrm flipH="1" flipV="1">
                <a:off x="6976922" y="3020098"/>
                <a:ext cx="171344" cy="7594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1" idx="6"/>
                <a:endCxn id="17" idx="3"/>
              </p:cNvCxnSpPr>
              <p:nvPr/>
            </p:nvCxnSpPr>
            <p:spPr>
              <a:xfrm flipV="1">
                <a:off x="5905500" y="3938215"/>
                <a:ext cx="1148600" cy="4042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13" idx="3"/>
              </p:cNvCxnSpPr>
              <p:nvPr/>
            </p:nvCxnSpPr>
            <p:spPr>
              <a:xfrm flipV="1">
                <a:off x="6503779" y="5033822"/>
                <a:ext cx="744537" cy="735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7" idx="5"/>
                <a:endCxn id="8" idx="1"/>
              </p:cNvCxnSpPr>
              <p:nvPr/>
            </p:nvCxnSpPr>
            <p:spPr>
              <a:xfrm>
                <a:off x="4614722" y="3243122"/>
                <a:ext cx="219355" cy="4674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154525" y="4034957"/>
                <a:ext cx="225217" cy="8633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0" idx="3"/>
                <a:endCxn id="12" idx="0"/>
              </p:cNvCxnSpPr>
              <p:nvPr/>
            </p:nvCxnSpPr>
            <p:spPr>
              <a:xfrm flipH="1">
                <a:off x="5372101" y="3412249"/>
                <a:ext cx="223977" cy="19319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1" idx="4"/>
              </p:cNvCxnSpPr>
              <p:nvPr/>
            </p:nvCxnSpPr>
            <p:spPr>
              <a:xfrm>
                <a:off x="5791201" y="4495801"/>
                <a:ext cx="631756" cy="6450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4" idx="6"/>
              </p:cNvCxnSpPr>
              <p:nvPr/>
            </p:nvCxnSpPr>
            <p:spPr>
              <a:xfrm flipV="1">
                <a:off x="6400800" y="3813006"/>
                <a:ext cx="666644" cy="350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0" idx="2"/>
                <a:endCxn id="8" idx="6"/>
              </p:cNvCxnSpPr>
              <p:nvPr/>
            </p:nvCxnSpPr>
            <p:spPr>
              <a:xfrm flipH="1">
                <a:off x="5029200" y="3292398"/>
                <a:ext cx="533400" cy="4599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9" idx="7"/>
                <a:endCxn id="8" idx="3"/>
              </p:cNvCxnSpPr>
              <p:nvPr/>
            </p:nvCxnSpPr>
            <p:spPr>
              <a:xfrm flipV="1">
                <a:off x="4614722" y="3833208"/>
                <a:ext cx="219356" cy="5315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4" idx="7"/>
                <a:endCxn id="18" idx="4"/>
              </p:cNvCxnSpPr>
              <p:nvPr/>
            </p:nvCxnSpPr>
            <p:spPr>
              <a:xfrm flipV="1">
                <a:off x="6367322" y="3014547"/>
                <a:ext cx="528778" cy="7137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9" idx="4"/>
                <a:endCxn id="15" idx="2"/>
              </p:cNvCxnSpPr>
              <p:nvPr/>
            </p:nvCxnSpPr>
            <p:spPr>
              <a:xfrm>
                <a:off x="4533900" y="4559920"/>
                <a:ext cx="1866900" cy="654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5653228" y="2581507"/>
                <a:ext cx="114301" cy="6263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13" idx="2"/>
              </p:cNvCxnSpPr>
              <p:nvPr/>
            </p:nvCxnSpPr>
            <p:spPr>
              <a:xfrm flipH="1" flipV="1">
                <a:off x="5898042" y="4435433"/>
                <a:ext cx="1316797" cy="51756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6" idx="5"/>
                <a:endCxn id="10" idx="1"/>
              </p:cNvCxnSpPr>
              <p:nvPr/>
            </p:nvCxnSpPr>
            <p:spPr>
              <a:xfrm>
                <a:off x="4614722" y="2557322"/>
                <a:ext cx="981356" cy="6932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6" idx="3"/>
                <a:endCxn id="7" idx="7"/>
              </p:cNvCxnSpPr>
              <p:nvPr/>
            </p:nvCxnSpPr>
            <p:spPr>
              <a:xfrm flipH="1">
                <a:off x="4614722" y="2557322"/>
                <a:ext cx="1095656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10" idx="6"/>
                <a:endCxn id="14" idx="1"/>
              </p:cNvCxnSpPr>
              <p:nvPr/>
            </p:nvCxnSpPr>
            <p:spPr>
              <a:xfrm>
                <a:off x="5791200" y="3331427"/>
                <a:ext cx="414478" cy="4358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5791200" y="3733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y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5800" y="1447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b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51306" y="4126468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c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2678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d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30530" y="1371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x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7706" y="213360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19400" y="3288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g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81400" y="27548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h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5506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u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86400" y="1905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w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38711" y="276508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v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14800" y="328826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r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38600" y="4050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s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2981236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981236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24236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024645" y="29156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308805" y="32766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114836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571012" y="332991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124236" y="3774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2981236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3756569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747169" y="4495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5509169" y="4232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334000" y="3393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2" grpId="0" build="p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70" grpId="0" animBg="1"/>
      <p:bldP spid="70" grpId="1" animBg="1"/>
      <p:bldP spid="69" grpId="0" animBg="1"/>
      <p:bldP spid="69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Proving that</a:t>
            </a:r>
            <a:br>
              <a:rPr lang="en-US" sz="3200" b="1" dirty="0" smtClean="0"/>
            </a:b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7030A0"/>
                </a:solidFill>
              </a:rPr>
              <a:t>DFS(</a:t>
            </a:r>
            <a:r>
              <a:rPr lang="en-US" sz="3200" b="1" dirty="0" smtClean="0">
                <a:solidFill>
                  <a:srgbClr val="0070C0"/>
                </a:solidFill>
              </a:rPr>
              <a:t>v</a:t>
            </a:r>
            <a:r>
              <a:rPr lang="en-US" sz="3200" b="1" dirty="0" smtClean="0">
                <a:solidFill>
                  <a:srgbClr val="7030A0"/>
                </a:solidFill>
              </a:rPr>
              <a:t>) </a:t>
            </a:r>
            <a:r>
              <a:rPr lang="en-US" sz="3200" b="1" dirty="0" smtClean="0"/>
              <a:t>visits all </a:t>
            </a:r>
            <a:r>
              <a:rPr lang="en-US" sz="3200" b="1" dirty="0"/>
              <a:t>vertices </a:t>
            </a:r>
            <a:r>
              <a:rPr lang="en-US" sz="3200" b="1" dirty="0" smtClean="0"/>
              <a:t>reachable from </a:t>
            </a:r>
            <a:r>
              <a:rPr lang="en-US" sz="3200" b="1" dirty="0" smtClean="0">
                <a:solidFill>
                  <a:srgbClr val="0070C0"/>
                </a:solidFill>
              </a:rPr>
              <a:t>v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20000" cy="1752600"/>
          </a:xfrm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</a:rPr>
              <a:t>By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induction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on the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b="1" u="sng" dirty="0" smtClean="0">
                <a:solidFill>
                  <a:srgbClr val="002060"/>
                </a:solidFill>
              </a:rPr>
              <a:t>size of connected component </a:t>
            </a:r>
            <a:r>
              <a:rPr lang="en-US" sz="2000" b="1" dirty="0" smtClean="0">
                <a:solidFill>
                  <a:srgbClr val="002060"/>
                </a:solidFill>
              </a:rPr>
              <a:t>of </a:t>
            </a:r>
            <a:r>
              <a:rPr lang="en-US" sz="2000" b="1" dirty="0" smtClean="0">
                <a:solidFill>
                  <a:srgbClr val="0070C0"/>
                </a:solidFill>
              </a:rPr>
              <a:t>v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Can you figure out the </a:t>
            </a:r>
            <a:r>
              <a:rPr lang="en-US" sz="2000" b="1" dirty="0">
                <a:solidFill>
                  <a:schemeClr val="tx1"/>
                </a:solidFill>
              </a:rPr>
              <a:t>inductive assertion</a:t>
            </a:r>
            <a:r>
              <a:rPr lang="en-US" sz="2000" dirty="0">
                <a:solidFill>
                  <a:schemeClr val="tx1"/>
                </a:solidFill>
              </a:rPr>
              <a:t> now?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Think over it. It is given on the following slide…</a:t>
            </a:r>
          </a:p>
          <a:p>
            <a:endParaRPr lang="en-US" sz="2000" b="1" dirty="0" smtClean="0">
              <a:solidFill>
                <a:srgbClr val="002060"/>
              </a:solidFill>
            </a:endParaRPr>
          </a:p>
          <a:p>
            <a:endParaRPr lang="en-US" sz="20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6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4478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Inductive assertion </a:t>
                </a:r>
              </a:p>
              <a:p>
                <a:pPr marL="0" indent="0">
                  <a:buNone/>
                </a:pPr>
                <a:r>
                  <a:rPr lang="en-US" sz="1800" b="1" i="1" dirty="0" smtClean="0"/>
                  <a:t>A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): </a:t>
                </a:r>
                <a:r>
                  <a:rPr lang="en-US" sz="1600" dirty="0" smtClean="0"/>
                  <a:t>If a connected component has </a:t>
                </a:r>
                <a:r>
                  <a:rPr lang="en-US" sz="1600" b="1" dirty="0" smtClean="0"/>
                  <a:t>size</a:t>
                </a:r>
                <a:r>
                  <a:rPr lang="en-US" sz="1600" dirty="0" smtClean="0"/>
                  <a:t> =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smtClean="0"/>
                  <a:t>, then </a:t>
                </a:r>
                <a:r>
                  <a:rPr lang="en-US" sz="1600" b="1" dirty="0" smtClean="0"/>
                  <a:t>DFS </a:t>
                </a:r>
                <a:r>
                  <a:rPr lang="en-US" sz="1600" dirty="0" smtClean="0"/>
                  <a:t>from any of its vertices</a:t>
                </a:r>
                <a:r>
                  <a:rPr lang="en-US" sz="1600" b="1" dirty="0" smtClean="0"/>
                  <a:t> will</a:t>
                </a:r>
                <a:r>
                  <a:rPr lang="en-US" sz="1600" b="1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dirty="0" smtClean="0"/>
                  <a:t>visit </a:t>
                </a:r>
                <a:r>
                  <a:rPr lang="en-US" sz="1600" dirty="0" smtClean="0"/>
                  <a:t>all its vertices.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Base case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=1.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</a:t>
                </a:r>
                <a:r>
                  <a:rPr lang="en-US" sz="1600" dirty="0" smtClean="0"/>
                  <a:t>The component is {</a:t>
                </a:r>
                <a:r>
                  <a:rPr lang="en-US" sz="1600" b="1" i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1600" dirty="0" smtClean="0"/>
                  <a:t>} and the first statement of </a:t>
                </a:r>
                <a:r>
                  <a:rPr lang="en-US" sz="1600" b="1" dirty="0" smtClean="0"/>
                  <a:t>DFS(</a:t>
                </a:r>
                <a:r>
                  <a:rPr lang="en-US" sz="1600" b="1" i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1600" b="1" dirty="0" smtClean="0"/>
                  <a:t>) </a:t>
                </a:r>
                <a:r>
                  <a:rPr lang="en-US" sz="1600" dirty="0" smtClean="0"/>
                  <a:t>marks it visited.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So </a:t>
                </a:r>
                <a:r>
                  <a:rPr lang="en-US" sz="1600" b="1" i="1" dirty="0" smtClean="0"/>
                  <a:t>A</a:t>
                </a:r>
                <a:r>
                  <a:rPr lang="en-US" sz="1600" dirty="0" smtClean="0"/>
                  <a:t>(</a:t>
                </a:r>
                <a:r>
                  <a:rPr lang="en-US" sz="1400" b="1" i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 smtClean="0"/>
                  <a:t>) holds.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Induction hypothesis: </a:t>
                </a:r>
              </a:p>
              <a:p>
                <a:pPr marL="0" indent="0">
                  <a:buNone/>
                </a:pPr>
                <a:r>
                  <a:rPr lang="en-US" sz="1600" dirty="0"/>
                  <a:t>If a connected component has </a:t>
                </a:r>
                <a:r>
                  <a:rPr lang="en-US" sz="1600" b="1" dirty="0"/>
                  <a:t>size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&lt;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, then </a:t>
                </a:r>
                <a:r>
                  <a:rPr lang="en-US" sz="1600" b="1" dirty="0"/>
                  <a:t>DFS </a:t>
                </a:r>
                <a:r>
                  <a:rPr lang="en-US" sz="1600" dirty="0"/>
                  <a:t>from any of its vertices</a:t>
                </a:r>
                <a:r>
                  <a:rPr lang="en-US" sz="1600" b="1" dirty="0"/>
                  <a:t> will</a:t>
                </a:r>
                <a:r>
                  <a:rPr lang="en-US" sz="16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dirty="0"/>
                  <a:t>visit </a:t>
                </a:r>
                <a:r>
                  <a:rPr lang="en-US" sz="1600" dirty="0"/>
                  <a:t>all its vertices.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Induction step: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             We have to prove that </a:t>
                </a:r>
                <a:r>
                  <a:rPr lang="en-US" sz="1600" b="1" i="1" dirty="0"/>
                  <a:t>A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smtClean="0"/>
                  <a:t>) holds. 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      Consider any connected component of size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     Let </a:t>
                </a:r>
                <a:r>
                  <a:rPr lang="en-US" sz="1600" b="1" i="1" dirty="0" smtClean="0">
                    <a:solidFill>
                      <a:srgbClr val="0070C0"/>
                    </a:solidFill>
                  </a:rPr>
                  <a:t>V*</a:t>
                </a:r>
                <a:r>
                  <a:rPr lang="en-US" sz="1600" dirty="0" smtClean="0"/>
                  <a:t> be the set of its vertices. |</a:t>
                </a:r>
                <a:r>
                  <a:rPr lang="en-US" sz="1600" b="1" i="1" dirty="0" smtClean="0">
                    <a:solidFill>
                      <a:srgbClr val="0070C0"/>
                    </a:solidFill>
                  </a:rPr>
                  <a:t>V*</a:t>
                </a:r>
                <a:r>
                  <a:rPr lang="en-US" sz="1600" dirty="0" smtClean="0"/>
                  <a:t>|=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i="1" dirty="0" smtClean="0"/>
                  <a:t>.</a:t>
                </a: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i="1" dirty="0" smtClean="0">
                    <a:solidFill>
                      <a:srgbClr val="0070C0"/>
                    </a:solidFill>
                  </a:rPr>
                  <a:t>           </a:t>
                </a:r>
                <a:r>
                  <a:rPr lang="en-US" sz="1600" dirty="0" smtClean="0"/>
                  <a:t>Let</a:t>
                </a:r>
                <a:r>
                  <a:rPr lang="en-US" sz="1600" b="1" i="1" dirty="0" smtClean="0">
                    <a:solidFill>
                      <a:srgbClr val="0070C0"/>
                    </a:solidFill>
                  </a:rPr>
                  <a:t> v</a:t>
                </a:r>
                <a:r>
                  <a:rPr lang="en-US" sz="1600" dirty="0" smtClean="0"/>
                  <a:t> be any vertex in the connected component. 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447800"/>
                <a:ext cx="8458200" cy="4525963"/>
              </a:xfrm>
              <a:blipFill rotWithShape="1">
                <a:blip r:embed="rId2"/>
                <a:stretch>
                  <a:fillRect l="-793" t="-674" b="-123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4953000" y="5029200"/>
            <a:ext cx="4191000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Watch the following slides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very slowly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chemeClr val="tx1"/>
                </a:solidFill>
              </a:rPr>
              <a:t>very carefully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8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DFS(v)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4294967295"/>
          </p:nvPr>
        </p:nvSpPr>
        <p:spPr>
          <a:xfrm>
            <a:off x="4011613" y="1600200"/>
            <a:ext cx="5132387" cy="52578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Let </a:t>
            </a:r>
            <a:r>
              <a:rPr lang="en-US" sz="1600" b="1" i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  be the first neighbor visited by 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A</a:t>
            </a:r>
            <a:r>
              <a:rPr lang="en-US" sz="1600" dirty="0" smtClean="0"/>
              <a:t>= the set of vertices such that </a:t>
            </a:r>
            <a:r>
              <a:rPr lang="en-US" sz="1600" b="1" dirty="0" smtClean="0"/>
              <a:t>every path </a:t>
            </a:r>
            <a:r>
              <a:rPr lang="en-US" sz="1600" dirty="0" smtClean="0"/>
              <a:t>from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b="1" i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 to them passes through 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i="1" dirty="0" smtClean="0"/>
              <a:t>.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/>
              <a:t>= </a:t>
            </a:r>
            <a:r>
              <a:rPr lang="en-US" sz="1600" b="1" i="1" dirty="0" smtClean="0">
                <a:solidFill>
                  <a:srgbClr val="0070C0"/>
                </a:solidFill>
              </a:rPr>
              <a:t>V*</a:t>
            </a:r>
            <a:r>
              <a:rPr lang="en-US" sz="1600" dirty="0" smtClean="0"/>
              <a:t>\</a:t>
            </a:r>
            <a:r>
              <a:rPr lang="en-US" sz="1600" b="1" dirty="0" smtClean="0">
                <a:solidFill>
                  <a:srgbClr val="0070C0"/>
                </a:solidFill>
              </a:rPr>
              <a:t>A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A</a:t>
            </a:r>
            <a:r>
              <a:rPr lang="en-US" sz="1600" dirty="0" smtClean="0"/>
              <a:t>= {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g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w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d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/>
              <a:t>= {</a:t>
            </a:r>
            <a:r>
              <a:rPr lang="en-US" sz="1600" b="1" i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f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h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u</a:t>
            </a:r>
            <a:r>
              <a:rPr lang="en-US" sz="1600" dirty="0" smtClean="0"/>
              <a:t>,</a:t>
            </a:r>
            <a:r>
              <a:rPr lang="en-US" sz="1600" b="1" i="1" dirty="0">
                <a:solidFill>
                  <a:srgbClr val="0070C0"/>
                </a:solidFill>
              </a:rPr>
              <a:t> </a:t>
            </a:r>
            <a:r>
              <a:rPr lang="en-US" sz="1600" b="1" i="1" dirty="0" smtClean="0">
                <a:solidFill>
                  <a:srgbClr val="0070C0"/>
                </a:solidFill>
              </a:rPr>
              <a:t>s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c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r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z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Question:</a:t>
            </a:r>
            <a:r>
              <a:rPr lang="en-US" sz="1600" dirty="0"/>
              <a:t> What is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like </a:t>
            </a:r>
            <a:r>
              <a:rPr lang="en-US" sz="1600" dirty="0" smtClean="0"/>
              <a:t>?</a:t>
            </a:r>
          </a:p>
          <a:p>
            <a:pPr marL="0" indent="0">
              <a:buNone/>
            </a:pPr>
            <a:r>
              <a:rPr lang="en-US" sz="1600" b="1" dirty="0"/>
              <a:t>Answer: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in </a:t>
            </a: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b="1" dirty="0"/>
              <a:t>\{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b="1" dirty="0" smtClean="0"/>
              <a:t>}.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Question: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What is the connected component of 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 </a:t>
            </a:r>
            <a:r>
              <a:rPr lang="en-US" sz="1600" dirty="0" smtClean="0"/>
              <a:t>in </a:t>
            </a:r>
            <a:r>
              <a:rPr lang="en-US" sz="1600" b="1" dirty="0" smtClean="0">
                <a:solidFill>
                  <a:srgbClr val="0070C0"/>
                </a:solidFill>
              </a:rPr>
              <a:t>G</a:t>
            </a:r>
            <a:r>
              <a:rPr lang="en-US" sz="1600" b="1" dirty="0"/>
              <a:t>\{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b="1" dirty="0"/>
              <a:t>}</a:t>
            </a:r>
            <a:r>
              <a:rPr lang="en-US" sz="1600" dirty="0"/>
              <a:t> ?</a:t>
            </a:r>
            <a:endParaRPr lang="en-US" sz="18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9" name="Oval 8"/>
          <p:cNvSpPr/>
          <p:nvPr/>
        </p:nvSpPr>
        <p:spPr>
          <a:xfrm>
            <a:off x="992293" y="38564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24364" y="4155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5400" y="465495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09122" y="46893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70331" y="3334462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34249" y="337408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19214" y="258926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9" idx="6"/>
            <a:endCxn id="11" idx="2"/>
          </p:cNvCxnSpPr>
          <p:nvPr/>
        </p:nvCxnSpPr>
        <p:spPr>
          <a:xfrm>
            <a:off x="1198124" y="3950131"/>
            <a:ext cx="926240" cy="299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1"/>
            <a:endCxn id="9" idx="4"/>
          </p:cNvCxnSpPr>
          <p:nvPr/>
        </p:nvCxnSpPr>
        <p:spPr>
          <a:xfrm flipH="1" flipV="1">
            <a:off x="1095209" y="4043853"/>
            <a:ext cx="230334" cy="638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8" idx="5"/>
          </p:cNvCxnSpPr>
          <p:nvPr/>
        </p:nvCxnSpPr>
        <p:spPr>
          <a:xfrm flipH="1" flipV="1">
            <a:off x="3294902" y="2749252"/>
            <a:ext cx="154278" cy="6227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6"/>
            <a:endCxn id="13" idx="3"/>
          </p:cNvCxnSpPr>
          <p:nvPr/>
        </p:nvCxnSpPr>
        <p:spPr>
          <a:xfrm flipV="1">
            <a:off x="2644231" y="4849349"/>
            <a:ext cx="895034" cy="16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4"/>
            <a:endCxn id="15" idx="1"/>
          </p:cNvCxnSpPr>
          <p:nvPr/>
        </p:nvCxnSpPr>
        <p:spPr>
          <a:xfrm>
            <a:off x="2227280" y="4343400"/>
            <a:ext cx="241263" cy="602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6"/>
          </p:cNvCxnSpPr>
          <p:nvPr/>
        </p:nvCxnSpPr>
        <p:spPr>
          <a:xfrm flipV="1">
            <a:off x="2776162" y="3399408"/>
            <a:ext cx="600245" cy="28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8" idx="3"/>
          </p:cNvCxnSpPr>
          <p:nvPr/>
        </p:nvCxnSpPr>
        <p:spPr>
          <a:xfrm flipV="1">
            <a:off x="2746019" y="2749253"/>
            <a:ext cx="403338" cy="612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5" idx="2"/>
          </p:cNvCxnSpPr>
          <p:nvPr/>
        </p:nvCxnSpPr>
        <p:spPr>
          <a:xfrm>
            <a:off x="1167981" y="4016402"/>
            <a:ext cx="1270419" cy="995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323480" y="4300014"/>
            <a:ext cx="1185642" cy="424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59294" y="45074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z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62200" y="510540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c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06894" y="3212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d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60506" y="3352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g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0306" y="3897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u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54494" y="2438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w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82894" y="382166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r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95400" y="48122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s</a:t>
            </a:r>
            <a:endParaRPr lang="en-US" b="1" i="1" dirty="0">
              <a:solidFill>
                <a:srgbClr val="00B050"/>
              </a:solidFill>
            </a:endParaRPr>
          </a:p>
        </p:txBody>
      </p:sp>
      <p:cxnSp>
        <p:nvCxnSpPr>
          <p:cNvPr id="64" name="Straight Connector 63"/>
          <p:cNvCxnSpPr>
            <a:stCxn id="12" idx="7"/>
            <a:endCxn id="15" idx="2"/>
          </p:cNvCxnSpPr>
          <p:nvPr/>
        </p:nvCxnSpPr>
        <p:spPr>
          <a:xfrm>
            <a:off x="1471088" y="4682401"/>
            <a:ext cx="967312" cy="3292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0306" y="1981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y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5800" y="266700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992293" y="22098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2293" y="2772131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5345" y="3287983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21448" y="29108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24364" y="22098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7" idx="6"/>
            <a:endCxn id="10" idx="2"/>
          </p:cNvCxnSpPr>
          <p:nvPr/>
        </p:nvCxnSpPr>
        <p:spPr>
          <a:xfrm>
            <a:off x="1198124" y="2833851"/>
            <a:ext cx="823324" cy="138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</p:cNvCxnSpPr>
          <p:nvPr/>
        </p:nvCxnSpPr>
        <p:spPr>
          <a:xfrm flipV="1">
            <a:off x="1198124" y="2240279"/>
            <a:ext cx="938801" cy="22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95209" y="2408981"/>
            <a:ext cx="0" cy="3748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95209" y="2948317"/>
            <a:ext cx="0" cy="8968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6"/>
            <a:endCxn id="18" idx="1"/>
          </p:cNvCxnSpPr>
          <p:nvPr/>
        </p:nvCxnSpPr>
        <p:spPr>
          <a:xfrm>
            <a:off x="2330195" y="2271519"/>
            <a:ext cx="819163" cy="3131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5"/>
            <a:endCxn id="8" idx="1"/>
          </p:cNvCxnSpPr>
          <p:nvPr/>
        </p:nvCxnSpPr>
        <p:spPr>
          <a:xfrm>
            <a:off x="1167981" y="2932124"/>
            <a:ext cx="197507" cy="383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103050" y="2389624"/>
            <a:ext cx="102916" cy="513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5"/>
            <a:endCxn id="10" idx="1"/>
          </p:cNvCxnSpPr>
          <p:nvPr/>
        </p:nvCxnSpPr>
        <p:spPr>
          <a:xfrm>
            <a:off x="1167981" y="2369793"/>
            <a:ext cx="883611" cy="5684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6" idx="3"/>
            <a:endCxn id="7" idx="7"/>
          </p:cNvCxnSpPr>
          <p:nvPr/>
        </p:nvCxnSpPr>
        <p:spPr>
          <a:xfrm flipH="1">
            <a:off x="1167981" y="2369793"/>
            <a:ext cx="986527" cy="429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5"/>
            <a:endCxn id="14" idx="1"/>
          </p:cNvCxnSpPr>
          <p:nvPr/>
        </p:nvCxnSpPr>
        <p:spPr>
          <a:xfrm>
            <a:off x="2300052" y="2369793"/>
            <a:ext cx="300422" cy="992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812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49494" y="3288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h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33600" y="19050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v</a:t>
            </a:r>
            <a:endParaRPr lang="en-US" b="1" i="1" dirty="0">
              <a:solidFill>
                <a:srgbClr val="00B050"/>
              </a:solidFill>
            </a:endParaRPr>
          </a:p>
        </p:txBody>
      </p:sp>
      <p:cxnSp>
        <p:nvCxnSpPr>
          <p:cNvPr id="61" name="Straight Connector 60"/>
          <p:cNvCxnSpPr>
            <a:stCxn id="8" idx="4"/>
            <a:endCxn id="9" idx="7"/>
          </p:cNvCxnSpPr>
          <p:nvPr/>
        </p:nvCxnSpPr>
        <p:spPr>
          <a:xfrm flipH="1">
            <a:off x="1167981" y="3475426"/>
            <a:ext cx="270280" cy="4084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Left Arrow 65"/>
              <p:cNvSpPr/>
              <p:nvPr/>
            </p:nvSpPr>
            <p:spPr>
              <a:xfrm>
                <a:off x="5638800" y="2984404"/>
                <a:ext cx="3276600" cy="444596"/>
              </a:xfrm>
              <a:prstGeom prst="lef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|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600" dirty="0">
                    <a:solidFill>
                      <a:schemeClr val="tx1"/>
                    </a:solidFill>
                  </a:rPr>
                  <a:t>|&lt;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i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since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 y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sz="1600" b="1" dirty="0" smtClean="0">
                    <a:solidFill>
                      <a:srgbClr val="0070C0"/>
                    </a:solidFill>
                  </a:rPr>
                  <a:t> A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Left Arrow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84404"/>
                <a:ext cx="3276600" cy="444596"/>
              </a:xfrm>
              <a:prstGeom prst="leftArrow">
                <a:avLst/>
              </a:prstGeom>
              <a:blipFill rotWithShape="1">
                <a:blip r:embed="rId2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Left Arrow 66"/>
              <p:cNvSpPr/>
              <p:nvPr/>
            </p:nvSpPr>
            <p:spPr>
              <a:xfrm>
                <a:off x="6096000" y="3352800"/>
                <a:ext cx="2819400" cy="403784"/>
              </a:xfrm>
              <a:prstGeom prst="lef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|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|&lt;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i </a:t>
                </a:r>
                <a:r>
                  <a:rPr lang="en-US" sz="1600" dirty="0">
                    <a:solidFill>
                      <a:schemeClr val="tx1"/>
                    </a:solidFill>
                  </a:rPr>
                  <a:t>since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v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B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Left Arrow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52800"/>
                <a:ext cx="2819400" cy="403784"/>
              </a:xfrm>
              <a:prstGeom prst="leftArrow">
                <a:avLst/>
              </a:prstGeom>
              <a:blipFill rotWithShape="1"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reeform 64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4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 animBg="1"/>
      <p:bldP spid="62" grpId="0" animBg="1"/>
      <p:bldP spid="66" grpId="0" animBg="1"/>
      <p:bldP spid="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DFS(v)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2570331" y="3334462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34249" y="337408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19214" y="258926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endCxn id="18" idx="5"/>
          </p:cNvCxnSpPr>
          <p:nvPr/>
        </p:nvCxnSpPr>
        <p:spPr>
          <a:xfrm flipH="1" flipV="1">
            <a:off x="3294902" y="2749252"/>
            <a:ext cx="154278" cy="6227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6"/>
          </p:cNvCxnSpPr>
          <p:nvPr/>
        </p:nvCxnSpPr>
        <p:spPr>
          <a:xfrm flipV="1">
            <a:off x="2776162" y="3399408"/>
            <a:ext cx="600245" cy="28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8" idx="3"/>
          </p:cNvCxnSpPr>
          <p:nvPr/>
        </p:nvCxnSpPr>
        <p:spPr>
          <a:xfrm flipV="1">
            <a:off x="2746019" y="2749253"/>
            <a:ext cx="403338" cy="612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06894" y="3212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d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60506" y="3352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g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54494" y="2438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w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92293" y="38564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24364" y="4155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5400" y="465495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09122" y="46893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9" idx="6"/>
            <a:endCxn id="11" idx="2"/>
          </p:cNvCxnSpPr>
          <p:nvPr/>
        </p:nvCxnSpPr>
        <p:spPr>
          <a:xfrm>
            <a:off x="1198124" y="3950131"/>
            <a:ext cx="926240" cy="299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1"/>
            <a:endCxn id="9" idx="4"/>
          </p:cNvCxnSpPr>
          <p:nvPr/>
        </p:nvCxnSpPr>
        <p:spPr>
          <a:xfrm flipH="1" flipV="1">
            <a:off x="1095209" y="4043853"/>
            <a:ext cx="230334" cy="638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6"/>
            <a:endCxn id="13" idx="3"/>
          </p:cNvCxnSpPr>
          <p:nvPr/>
        </p:nvCxnSpPr>
        <p:spPr>
          <a:xfrm flipV="1">
            <a:off x="2644231" y="4849349"/>
            <a:ext cx="895034" cy="16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4"/>
            <a:endCxn id="15" idx="1"/>
          </p:cNvCxnSpPr>
          <p:nvPr/>
        </p:nvCxnSpPr>
        <p:spPr>
          <a:xfrm>
            <a:off x="2227280" y="4343400"/>
            <a:ext cx="241263" cy="602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5" idx="2"/>
          </p:cNvCxnSpPr>
          <p:nvPr/>
        </p:nvCxnSpPr>
        <p:spPr>
          <a:xfrm>
            <a:off x="1167981" y="4016402"/>
            <a:ext cx="1270419" cy="995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323480" y="4300014"/>
            <a:ext cx="1185642" cy="424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59294" y="45074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z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62200" y="510540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c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0306" y="3897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u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82894" y="382166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r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95400" y="48122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s</a:t>
            </a:r>
            <a:endParaRPr lang="en-US" b="1" i="1" dirty="0">
              <a:solidFill>
                <a:srgbClr val="00B050"/>
              </a:solidFill>
            </a:endParaRPr>
          </a:p>
        </p:txBody>
      </p:sp>
      <p:cxnSp>
        <p:nvCxnSpPr>
          <p:cNvPr id="64" name="Straight Connector 63"/>
          <p:cNvCxnSpPr>
            <a:stCxn id="12" idx="7"/>
            <a:endCxn id="15" idx="2"/>
          </p:cNvCxnSpPr>
          <p:nvPr/>
        </p:nvCxnSpPr>
        <p:spPr>
          <a:xfrm>
            <a:off x="1471088" y="4682401"/>
            <a:ext cx="967312" cy="3292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0306" y="1981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y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5800" y="266700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992293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2293" y="2772131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5345" y="3287983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21448" y="29108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7" idx="6"/>
            <a:endCxn id="10" idx="2"/>
          </p:cNvCxnSpPr>
          <p:nvPr/>
        </p:nvCxnSpPr>
        <p:spPr>
          <a:xfrm>
            <a:off x="1198124" y="2833851"/>
            <a:ext cx="823324" cy="138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95209" y="2408981"/>
            <a:ext cx="0" cy="3748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95209" y="2948317"/>
            <a:ext cx="0" cy="8968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5"/>
            <a:endCxn id="8" idx="1"/>
          </p:cNvCxnSpPr>
          <p:nvPr/>
        </p:nvCxnSpPr>
        <p:spPr>
          <a:xfrm>
            <a:off x="1167981" y="2932124"/>
            <a:ext cx="197507" cy="383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812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49494" y="3288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h</a:t>
            </a:r>
            <a:endParaRPr lang="en-US" b="1" i="1" dirty="0">
              <a:solidFill>
                <a:srgbClr val="00B050"/>
              </a:solidFill>
            </a:endParaRPr>
          </a:p>
        </p:txBody>
      </p:sp>
      <p:cxnSp>
        <p:nvCxnSpPr>
          <p:cNvPr id="42" name="Straight Connector 41"/>
          <p:cNvCxnSpPr>
            <a:stCxn id="6" idx="5"/>
            <a:endCxn id="10" idx="1"/>
          </p:cNvCxnSpPr>
          <p:nvPr/>
        </p:nvCxnSpPr>
        <p:spPr>
          <a:xfrm>
            <a:off x="1167981" y="2369793"/>
            <a:ext cx="883611" cy="5684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167981" y="1905000"/>
            <a:ext cx="1981377" cy="1456913"/>
            <a:chOff x="1167981" y="1905000"/>
            <a:chExt cx="1981377" cy="1456913"/>
          </a:xfrm>
        </p:grpSpPr>
        <p:sp>
          <p:nvSpPr>
            <p:cNvPr id="55" name="TextBox 54"/>
            <p:cNvSpPr txBox="1"/>
            <p:nvPr/>
          </p:nvSpPr>
          <p:spPr>
            <a:xfrm>
              <a:off x="2133600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v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167981" y="2209800"/>
              <a:ext cx="1981377" cy="1152113"/>
              <a:chOff x="1167981" y="2209800"/>
              <a:chExt cx="1981377" cy="115211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124364" y="2209800"/>
                <a:ext cx="205831" cy="187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16" idx="6"/>
                <a:endCxn id="18" idx="1"/>
              </p:cNvCxnSpPr>
              <p:nvPr/>
            </p:nvCxnSpPr>
            <p:spPr>
              <a:xfrm>
                <a:off x="2330195" y="2271519"/>
                <a:ext cx="819163" cy="3131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2103050" y="2389624"/>
                <a:ext cx="102916" cy="5135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16" idx="5"/>
                <a:endCxn id="14" idx="1"/>
              </p:cNvCxnSpPr>
              <p:nvPr/>
            </p:nvCxnSpPr>
            <p:spPr>
              <a:xfrm>
                <a:off x="2300052" y="2369793"/>
                <a:ext cx="300422" cy="9921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6"/>
              </p:cNvCxnSpPr>
              <p:nvPr/>
            </p:nvCxnSpPr>
            <p:spPr>
              <a:xfrm flipV="1">
                <a:off x="1198124" y="2240279"/>
                <a:ext cx="938801" cy="2287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6" idx="3"/>
                <a:endCxn id="7" idx="7"/>
              </p:cNvCxnSpPr>
              <p:nvPr/>
            </p:nvCxnSpPr>
            <p:spPr>
              <a:xfrm flipH="1">
                <a:off x="1167981" y="2369793"/>
                <a:ext cx="986527" cy="42978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Straight Connector 60"/>
          <p:cNvCxnSpPr>
            <a:stCxn id="8" idx="4"/>
            <a:endCxn id="9" idx="7"/>
          </p:cNvCxnSpPr>
          <p:nvPr/>
        </p:nvCxnSpPr>
        <p:spPr>
          <a:xfrm flipH="1">
            <a:off x="1167981" y="3475426"/>
            <a:ext cx="270280" cy="4084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90600" y="2784356"/>
            <a:ext cx="2720431" cy="2321044"/>
            <a:chOff x="990600" y="2784356"/>
            <a:chExt cx="2720431" cy="2321044"/>
          </a:xfrm>
        </p:grpSpPr>
        <p:sp>
          <p:nvSpPr>
            <p:cNvPr id="70" name="Oval 69"/>
            <p:cNvSpPr/>
            <p:nvPr/>
          </p:nvSpPr>
          <p:spPr>
            <a:xfrm>
              <a:off x="990600" y="278435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324670" y="3287982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990600" y="385115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295400" y="4648200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438400" y="491795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133600" y="415595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505200" y="468935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034009" y="291612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Content Placeholder 81"/>
          <p:cNvSpPr txBox="1">
            <a:spLocks/>
          </p:cNvSpPr>
          <p:nvPr/>
        </p:nvSpPr>
        <p:spPr bwMode="auto">
          <a:xfrm>
            <a:off x="4011613" y="1600200"/>
            <a:ext cx="5132387" cy="5257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600" dirty="0" smtClean="0"/>
              <a:t>Let </a:t>
            </a:r>
            <a:r>
              <a:rPr lang="en-US" sz="1600" b="1" i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  be the first neighbor visited by 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.</a:t>
            </a:r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A</a:t>
            </a:r>
            <a:r>
              <a:rPr lang="en-US" sz="1600" dirty="0" smtClean="0"/>
              <a:t>= the set of vertices such that </a:t>
            </a:r>
            <a:r>
              <a:rPr lang="en-US" sz="1600" b="1" dirty="0" smtClean="0"/>
              <a:t>every path </a:t>
            </a:r>
            <a:r>
              <a:rPr lang="en-US" sz="1600" dirty="0" smtClean="0"/>
              <a:t>from</a:t>
            </a:r>
          </a:p>
          <a:p>
            <a:pPr marL="0" indent="0">
              <a:buFont typeface="Arial" charset="0"/>
              <a:buNone/>
            </a:pPr>
            <a:r>
              <a:rPr lang="en-US" sz="1600" dirty="0" smtClean="0"/>
              <a:t>      </a:t>
            </a:r>
            <a:r>
              <a:rPr lang="en-US" sz="1600" b="1" i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 to them passes through 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i="1" dirty="0" smtClean="0"/>
              <a:t>.</a:t>
            </a:r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/>
              <a:t>= </a:t>
            </a:r>
            <a:r>
              <a:rPr lang="en-US" sz="1600" b="1" i="1" dirty="0" smtClean="0">
                <a:solidFill>
                  <a:srgbClr val="0070C0"/>
                </a:solidFill>
              </a:rPr>
              <a:t>V*</a:t>
            </a:r>
            <a:r>
              <a:rPr lang="en-US" sz="1600" dirty="0" smtClean="0"/>
              <a:t>\</a:t>
            </a:r>
            <a:r>
              <a:rPr lang="en-US" sz="1600" b="1" dirty="0" smtClean="0">
                <a:solidFill>
                  <a:srgbClr val="0070C0"/>
                </a:solidFill>
              </a:rPr>
              <a:t>A</a:t>
            </a:r>
            <a:r>
              <a:rPr lang="en-US" sz="1600" dirty="0" smtClean="0"/>
              <a:t>.</a:t>
            </a:r>
          </a:p>
          <a:p>
            <a:pPr marL="0" indent="0">
              <a:buFont typeface="Arial" charset="0"/>
              <a:buNone/>
            </a:pPr>
            <a:endParaRPr lang="en-US" sz="1600" dirty="0" smtClean="0"/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A</a:t>
            </a:r>
            <a:r>
              <a:rPr lang="en-US" sz="1600" dirty="0" smtClean="0"/>
              <a:t>= {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g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w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d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/>
              <a:t>= {</a:t>
            </a:r>
            <a:r>
              <a:rPr lang="en-US" sz="1600" b="1" i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f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h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u</a:t>
            </a:r>
            <a:r>
              <a:rPr lang="en-US" sz="1600" dirty="0" smtClean="0"/>
              <a:t>,</a:t>
            </a:r>
            <a:r>
              <a:rPr lang="en-US" sz="1600" b="1" i="1" dirty="0" smtClean="0">
                <a:solidFill>
                  <a:srgbClr val="0070C0"/>
                </a:solidFill>
              </a:rPr>
              <a:t> s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c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r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z</a:t>
            </a:r>
            <a:r>
              <a:rPr lang="en-US" sz="1600" dirty="0" smtClean="0"/>
              <a:t>}</a:t>
            </a:r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Question:</a:t>
            </a:r>
            <a:r>
              <a:rPr lang="en-US" sz="1600" dirty="0" smtClean="0"/>
              <a:t> What is </a:t>
            </a:r>
            <a:r>
              <a:rPr lang="en-US" sz="1600" b="1" dirty="0" smtClean="0">
                <a:solidFill>
                  <a:srgbClr val="7030A0"/>
                </a:solidFill>
              </a:rPr>
              <a:t>DFS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) like ?</a:t>
            </a:r>
          </a:p>
          <a:p>
            <a:pPr marL="0" indent="0">
              <a:buFont typeface="Arial" charset="0"/>
              <a:buNone/>
            </a:pPr>
            <a:r>
              <a:rPr lang="en-US" sz="1600" b="1" dirty="0" smtClean="0"/>
              <a:t>Answer: </a:t>
            </a:r>
            <a:r>
              <a:rPr lang="en-US" sz="1600" b="1" dirty="0" smtClean="0">
                <a:solidFill>
                  <a:srgbClr val="7030A0"/>
                </a:solidFill>
              </a:rPr>
              <a:t>DFS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) in </a:t>
            </a:r>
            <a:r>
              <a:rPr lang="en-US" sz="1600" b="1" dirty="0" smtClean="0">
                <a:solidFill>
                  <a:srgbClr val="0070C0"/>
                </a:solidFill>
              </a:rPr>
              <a:t>G</a:t>
            </a:r>
            <a:r>
              <a:rPr lang="en-US" sz="1600" b="1" dirty="0" smtClean="0"/>
              <a:t>\{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b="1" dirty="0" smtClean="0"/>
              <a:t>}.</a:t>
            </a:r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Question: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What is the connected component of </a:t>
            </a:r>
            <a:r>
              <a:rPr lang="en-US" sz="1600" b="1" i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 in </a:t>
            </a:r>
            <a:r>
              <a:rPr lang="en-US" sz="1600" b="1" dirty="0" smtClean="0">
                <a:solidFill>
                  <a:srgbClr val="0070C0"/>
                </a:solidFill>
              </a:rPr>
              <a:t>G</a:t>
            </a:r>
            <a:r>
              <a:rPr lang="en-US" sz="1600" b="1" dirty="0" smtClean="0"/>
              <a:t>\{</a:t>
            </a:r>
            <a:r>
              <a:rPr lang="en-US" sz="1600" b="1" dirty="0" smtClean="0">
                <a:solidFill>
                  <a:srgbClr val="0070C0"/>
                </a:solidFill>
              </a:rPr>
              <a:t>v</a:t>
            </a:r>
            <a:r>
              <a:rPr lang="en-US" sz="1600" b="1" dirty="0" smtClean="0"/>
              <a:t>}</a:t>
            </a:r>
            <a:r>
              <a:rPr lang="en-US" sz="1600" dirty="0" smtClean="0"/>
              <a:t> ?</a:t>
            </a:r>
            <a:endParaRPr lang="en-US" sz="1800" dirty="0" smtClean="0"/>
          </a:p>
          <a:p>
            <a:pPr marL="0" indent="0">
              <a:buFont typeface="Arial" charset="0"/>
              <a:buNone/>
            </a:pPr>
            <a:r>
              <a:rPr lang="en-US" sz="1600" b="1" dirty="0" smtClean="0"/>
              <a:t>Answer: </a:t>
            </a: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|</a:t>
            </a: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/>
              <a:t>|&lt; </a:t>
            </a:r>
            <a:r>
              <a:rPr lang="en-US" sz="1600" b="1" dirty="0">
                <a:solidFill>
                  <a:srgbClr val="0070C0"/>
                </a:solidFill>
              </a:rPr>
              <a:t>i</a:t>
            </a:r>
            <a:r>
              <a:rPr lang="en-US" sz="1600" b="1" dirty="0"/>
              <a:t>, so by I.H.,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visits entire set </a:t>
            </a: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/>
              <a:t> </a:t>
            </a:r>
            <a:r>
              <a:rPr lang="en-US" sz="1600" dirty="0"/>
              <a:t>&amp; we return to 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Question</a:t>
            </a:r>
            <a:r>
              <a:rPr lang="en-US" sz="1600" b="1" dirty="0">
                <a:solidFill>
                  <a:srgbClr val="FF0000"/>
                </a:solidFill>
              </a:rPr>
              <a:t>: </a:t>
            </a:r>
            <a:r>
              <a:rPr lang="en-US" sz="1600" dirty="0"/>
              <a:t>What is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like when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finishes </a:t>
            </a:r>
            <a:r>
              <a:rPr lang="en-US" sz="1600" dirty="0" smtClean="0"/>
              <a:t>?</a:t>
            </a:r>
          </a:p>
          <a:p>
            <a:pPr marL="0" indent="0">
              <a:buNone/>
            </a:pPr>
            <a:r>
              <a:rPr lang="en-US" sz="1600" b="1" dirty="0"/>
              <a:t>Answer: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in </a:t>
            </a:r>
            <a:r>
              <a:rPr lang="en-US" sz="1600" b="1" dirty="0" smtClean="0">
                <a:solidFill>
                  <a:srgbClr val="0070C0"/>
                </a:solidFill>
              </a:rPr>
              <a:t>G</a:t>
            </a:r>
            <a:r>
              <a:rPr lang="en-US" sz="1600" b="1" dirty="0" smtClean="0"/>
              <a:t>\</a:t>
            </a: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b="1" dirty="0" smtClean="0"/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Question: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What is the connected component of 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 in </a:t>
            </a: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b="1" dirty="0"/>
              <a:t>\</a:t>
            </a:r>
            <a:r>
              <a:rPr lang="en-US" sz="1600" b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 </a:t>
            </a:r>
            <a:r>
              <a:rPr lang="en-US" sz="1600" dirty="0" smtClean="0"/>
              <a:t>?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Left Arrow 89"/>
              <p:cNvSpPr/>
              <p:nvPr/>
            </p:nvSpPr>
            <p:spPr>
              <a:xfrm>
                <a:off x="5638800" y="2984404"/>
                <a:ext cx="3276600" cy="444596"/>
              </a:xfrm>
              <a:prstGeom prst="lef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|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600" dirty="0">
                    <a:solidFill>
                      <a:schemeClr val="tx1"/>
                    </a:solidFill>
                  </a:rPr>
                  <a:t>|&lt;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i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since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 y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sz="1600" b="1" dirty="0" smtClean="0">
                    <a:solidFill>
                      <a:srgbClr val="0070C0"/>
                    </a:solidFill>
                  </a:rPr>
                  <a:t> A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0" name="Left Arrow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84404"/>
                <a:ext cx="3276600" cy="444596"/>
              </a:xfrm>
              <a:prstGeom prst="leftArrow">
                <a:avLst/>
              </a:prstGeom>
              <a:blipFill rotWithShape="1">
                <a:blip r:embed="rId2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Left Arrow 90"/>
              <p:cNvSpPr/>
              <p:nvPr/>
            </p:nvSpPr>
            <p:spPr>
              <a:xfrm>
                <a:off x="6096000" y="3352800"/>
                <a:ext cx="2819400" cy="403784"/>
              </a:xfrm>
              <a:prstGeom prst="lef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|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|&lt;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i </a:t>
                </a:r>
                <a:r>
                  <a:rPr lang="en-US" sz="1600" dirty="0">
                    <a:solidFill>
                      <a:schemeClr val="tx1"/>
                    </a:solidFill>
                  </a:rPr>
                  <a:t>since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v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B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1" name="Left Arrow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52800"/>
                <a:ext cx="2819400" cy="403784"/>
              </a:xfrm>
              <a:prstGeom prst="leftArrow">
                <a:avLst/>
              </a:prstGeom>
              <a:blipFill rotWithShape="1"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Freeform 91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DFS(v)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2570331" y="3334462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34249" y="337408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19214" y="258926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endCxn id="18" idx="5"/>
          </p:cNvCxnSpPr>
          <p:nvPr/>
        </p:nvCxnSpPr>
        <p:spPr>
          <a:xfrm flipH="1" flipV="1">
            <a:off x="3294902" y="2749252"/>
            <a:ext cx="154278" cy="6227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6"/>
          </p:cNvCxnSpPr>
          <p:nvPr/>
        </p:nvCxnSpPr>
        <p:spPr>
          <a:xfrm flipV="1">
            <a:off x="2776162" y="3399408"/>
            <a:ext cx="600245" cy="28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8" idx="3"/>
          </p:cNvCxnSpPr>
          <p:nvPr/>
        </p:nvCxnSpPr>
        <p:spPr>
          <a:xfrm flipV="1">
            <a:off x="2746019" y="2749253"/>
            <a:ext cx="403338" cy="612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06894" y="3212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d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60506" y="3352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g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54494" y="2438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w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124364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6" idx="6"/>
            <a:endCxn id="18" idx="1"/>
          </p:cNvCxnSpPr>
          <p:nvPr/>
        </p:nvCxnSpPr>
        <p:spPr>
          <a:xfrm>
            <a:off x="2330195" y="2271519"/>
            <a:ext cx="819163" cy="3131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5"/>
            <a:endCxn id="14" idx="1"/>
          </p:cNvCxnSpPr>
          <p:nvPr/>
        </p:nvCxnSpPr>
        <p:spPr>
          <a:xfrm>
            <a:off x="2300052" y="2369793"/>
            <a:ext cx="300422" cy="992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33600" y="19050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v</a:t>
            </a:r>
            <a:endParaRPr lang="en-US" b="1" i="1" dirty="0">
              <a:solidFill>
                <a:srgbClr val="00B05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564084" y="2590800"/>
            <a:ext cx="975181" cy="978349"/>
            <a:chOff x="2564084" y="2590800"/>
            <a:chExt cx="975181" cy="978349"/>
          </a:xfrm>
        </p:grpSpPr>
        <p:sp>
          <p:nvSpPr>
            <p:cNvPr id="60" name="Oval 59"/>
            <p:cNvSpPr/>
            <p:nvPr/>
          </p:nvSpPr>
          <p:spPr>
            <a:xfrm>
              <a:off x="3124200" y="2590800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564084" y="3343630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333434" y="3381705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Content Placeholder 81"/>
          <p:cNvSpPr txBox="1">
            <a:spLocks/>
          </p:cNvSpPr>
          <p:nvPr/>
        </p:nvSpPr>
        <p:spPr bwMode="auto">
          <a:xfrm>
            <a:off x="4011613" y="1600200"/>
            <a:ext cx="5132387" cy="5257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600" dirty="0" smtClean="0"/>
              <a:t>Let </a:t>
            </a:r>
            <a:r>
              <a:rPr lang="en-US" sz="1600" b="1" i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  be the first neighbor visited by 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.</a:t>
            </a:r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A</a:t>
            </a:r>
            <a:r>
              <a:rPr lang="en-US" sz="1600" dirty="0" smtClean="0"/>
              <a:t>= the set of vertices such that </a:t>
            </a:r>
            <a:r>
              <a:rPr lang="en-US" sz="1600" b="1" dirty="0" smtClean="0"/>
              <a:t>every path </a:t>
            </a:r>
            <a:r>
              <a:rPr lang="en-US" sz="1600" dirty="0" smtClean="0"/>
              <a:t>from</a:t>
            </a:r>
          </a:p>
          <a:p>
            <a:pPr marL="0" indent="0">
              <a:buFont typeface="Arial" charset="0"/>
              <a:buNone/>
            </a:pPr>
            <a:r>
              <a:rPr lang="en-US" sz="1600" dirty="0" smtClean="0"/>
              <a:t>      </a:t>
            </a:r>
            <a:r>
              <a:rPr lang="en-US" sz="1600" b="1" i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 to them passes through 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i="1" dirty="0" smtClean="0"/>
              <a:t>.</a:t>
            </a:r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/>
              <a:t>= </a:t>
            </a:r>
            <a:r>
              <a:rPr lang="en-US" sz="1600" b="1" i="1" dirty="0" smtClean="0">
                <a:solidFill>
                  <a:srgbClr val="0070C0"/>
                </a:solidFill>
              </a:rPr>
              <a:t>V*</a:t>
            </a:r>
            <a:r>
              <a:rPr lang="en-US" sz="1600" dirty="0" smtClean="0"/>
              <a:t>\</a:t>
            </a:r>
            <a:r>
              <a:rPr lang="en-US" sz="1600" b="1" dirty="0" smtClean="0">
                <a:solidFill>
                  <a:srgbClr val="0070C0"/>
                </a:solidFill>
              </a:rPr>
              <a:t>A</a:t>
            </a:r>
            <a:r>
              <a:rPr lang="en-US" sz="1600" dirty="0" smtClean="0"/>
              <a:t>.</a:t>
            </a:r>
          </a:p>
          <a:p>
            <a:pPr marL="0" indent="0">
              <a:buFont typeface="Arial" charset="0"/>
              <a:buNone/>
            </a:pPr>
            <a:endParaRPr lang="en-US" sz="1600" dirty="0" smtClean="0"/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A</a:t>
            </a:r>
            <a:r>
              <a:rPr lang="en-US" sz="1600" dirty="0" smtClean="0"/>
              <a:t>= {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g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w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d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/>
              <a:t>= {</a:t>
            </a:r>
            <a:r>
              <a:rPr lang="en-US" sz="1600" b="1" i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f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h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u</a:t>
            </a:r>
            <a:r>
              <a:rPr lang="en-US" sz="1600" dirty="0" smtClean="0"/>
              <a:t>,</a:t>
            </a:r>
            <a:r>
              <a:rPr lang="en-US" sz="1600" b="1" i="1" dirty="0" smtClean="0">
                <a:solidFill>
                  <a:srgbClr val="0070C0"/>
                </a:solidFill>
              </a:rPr>
              <a:t> s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c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r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z</a:t>
            </a:r>
            <a:r>
              <a:rPr lang="en-US" sz="1600" dirty="0" smtClean="0"/>
              <a:t>}</a:t>
            </a:r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Question:</a:t>
            </a:r>
            <a:r>
              <a:rPr lang="en-US" sz="1600" dirty="0" smtClean="0"/>
              <a:t> What is </a:t>
            </a:r>
            <a:r>
              <a:rPr lang="en-US" sz="1600" b="1" dirty="0" smtClean="0">
                <a:solidFill>
                  <a:srgbClr val="7030A0"/>
                </a:solidFill>
              </a:rPr>
              <a:t>DFS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) like ?</a:t>
            </a:r>
          </a:p>
          <a:p>
            <a:pPr marL="0" indent="0">
              <a:buFont typeface="Arial" charset="0"/>
              <a:buNone/>
            </a:pPr>
            <a:r>
              <a:rPr lang="en-US" sz="1600" b="1" dirty="0" smtClean="0"/>
              <a:t>Answer: </a:t>
            </a:r>
            <a:r>
              <a:rPr lang="en-US" sz="1600" b="1" dirty="0" smtClean="0">
                <a:solidFill>
                  <a:srgbClr val="7030A0"/>
                </a:solidFill>
              </a:rPr>
              <a:t>DFS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) in </a:t>
            </a:r>
            <a:r>
              <a:rPr lang="en-US" sz="1600" b="1" dirty="0" smtClean="0">
                <a:solidFill>
                  <a:srgbClr val="0070C0"/>
                </a:solidFill>
              </a:rPr>
              <a:t>G</a:t>
            </a:r>
            <a:r>
              <a:rPr lang="en-US" sz="1600" b="1" dirty="0" smtClean="0"/>
              <a:t>\{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b="1" dirty="0" smtClean="0"/>
              <a:t>}.</a:t>
            </a:r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Question: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What is the connected component of </a:t>
            </a:r>
            <a:r>
              <a:rPr lang="en-US" sz="1600" b="1" i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 in </a:t>
            </a:r>
            <a:r>
              <a:rPr lang="en-US" sz="1600" b="1" dirty="0" smtClean="0">
                <a:solidFill>
                  <a:srgbClr val="0070C0"/>
                </a:solidFill>
              </a:rPr>
              <a:t>G</a:t>
            </a:r>
            <a:r>
              <a:rPr lang="en-US" sz="1600" b="1" dirty="0" smtClean="0"/>
              <a:t>\{</a:t>
            </a:r>
            <a:r>
              <a:rPr lang="en-US" sz="1600" b="1" dirty="0" smtClean="0">
                <a:solidFill>
                  <a:srgbClr val="0070C0"/>
                </a:solidFill>
              </a:rPr>
              <a:t>v</a:t>
            </a:r>
            <a:r>
              <a:rPr lang="en-US" sz="1600" b="1" dirty="0" smtClean="0"/>
              <a:t>}</a:t>
            </a:r>
            <a:r>
              <a:rPr lang="en-US" sz="1600" dirty="0" smtClean="0"/>
              <a:t> ?</a:t>
            </a:r>
            <a:endParaRPr lang="en-US" sz="1800" dirty="0" smtClean="0"/>
          </a:p>
          <a:p>
            <a:pPr marL="0" indent="0">
              <a:buFont typeface="Arial" charset="0"/>
              <a:buNone/>
            </a:pPr>
            <a:r>
              <a:rPr lang="en-US" sz="1600" b="1" dirty="0" smtClean="0"/>
              <a:t>Answer: </a:t>
            </a: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/>
              <a:t>.</a:t>
            </a:r>
          </a:p>
          <a:p>
            <a:pPr marL="0" indent="0">
              <a:buFont typeface="Arial" charset="0"/>
              <a:buNone/>
            </a:pPr>
            <a:r>
              <a:rPr lang="en-US" sz="1600" dirty="0" smtClean="0"/>
              <a:t>|</a:t>
            </a: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/>
              <a:t>|&lt; </a:t>
            </a:r>
            <a:r>
              <a:rPr lang="en-US" sz="1600" b="1" dirty="0">
                <a:solidFill>
                  <a:srgbClr val="0070C0"/>
                </a:solidFill>
              </a:rPr>
              <a:t>i</a:t>
            </a:r>
            <a:r>
              <a:rPr lang="en-US" sz="1600" b="1" dirty="0"/>
              <a:t>, </a:t>
            </a:r>
            <a:r>
              <a:rPr lang="en-US" sz="1600" b="1" dirty="0" smtClean="0"/>
              <a:t>so </a:t>
            </a:r>
            <a:r>
              <a:rPr lang="en-US" sz="1600" b="1" dirty="0"/>
              <a:t>by </a:t>
            </a:r>
            <a:r>
              <a:rPr lang="en-US" sz="1600" b="1" dirty="0" smtClean="0"/>
              <a:t>I.H., </a:t>
            </a:r>
            <a:r>
              <a:rPr lang="en-US" sz="1600" b="1" dirty="0" smtClean="0">
                <a:solidFill>
                  <a:srgbClr val="7030A0"/>
                </a:solidFill>
              </a:rPr>
              <a:t>DFS</a:t>
            </a:r>
            <a:r>
              <a:rPr lang="en-US" sz="1600" dirty="0" smtClean="0"/>
              <a:t>(</a:t>
            </a:r>
            <a:r>
              <a:rPr lang="en-US" sz="1600" b="1" i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) visits entire set </a:t>
            </a: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/>
              <a:t> </a:t>
            </a:r>
            <a:r>
              <a:rPr lang="en-US" sz="1600" dirty="0" smtClean="0"/>
              <a:t>&amp; we return to 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Question: </a:t>
            </a:r>
            <a:r>
              <a:rPr lang="en-US" sz="1600" dirty="0"/>
              <a:t>What is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like when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finishes </a:t>
            </a:r>
            <a:r>
              <a:rPr lang="en-US" sz="1600" dirty="0" smtClean="0"/>
              <a:t>?</a:t>
            </a:r>
          </a:p>
          <a:p>
            <a:pPr marL="0" indent="0">
              <a:buNone/>
            </a:pPr>
            <a:r>
              <a:rPr lang="en-US" sz="1600" b="1" dirty="0"/>
              <a:t>Answer: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in </a:t>
            </a:r>
            <a:r>
              <a:rPr lang="en-US" sz="1600" b="1" dirty="0" smtClean="0">
                <a:solidFill>
                  <a:srgbClr val="0070C0"/>
                </a:solidFill>
              </a:rPr>
              <a:t>G</a:t>
            </a:r>
            <a:r>
              <a:rPr lang="en-US" sz="1600" b="1" dirty="0" smtClean="0"/>
              <a:t>\</a:t>
            </a: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b="1" dirty="0" smtClean="0"/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Question: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What is the connected component of 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 </a:t>
            </a:r>
            <a:r>
              <a:rPr lang="en-US" sz="1600" dirty="0"/>
              <a:t>in </a:t>
            </a:r>
            <a:r>
              <a:rPr lang="en-US" sz="1600" b="1" dirty="0" smtClean="0">
                <a:solidFill>
                  <a:srgbClr val="0070C0"/>
                </a:solidFill>
              </a:rPr>
              <a:t>G</a:t>
            </a:r>
            <a:r>
              <a:rPr lang="en-US" sz="1600" b="1" dirty="0" smtClean="0"/>
              <a:t>\</a:t>
            </a: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/>
              <a:t> </a:t>
            </a:r>
            <a:r>
              <a:rPr lang="en-US" sz="1600" dirty="0"/>
              <a:t>?</a:t>
            </a:r>
            <a:endParaRPr lang="en-US" sz="1800" dirty="0"/>
          </a:p>
          <a:p>
            <a:pPr marL="0" indent="0">
              <a:buNone/>
            </a:pPr>
            <a:r>
              <a:rPr lang="en-US" sz="1600" b="1" dirty="0"/>
              <a:t>Answer: </a:t>
            </a:r>
            <a:r>
              <a:rPr lang="en-US" sz="1600" b="1" dirty="0" smtClean="0">
                <a:solidFill>
                  <a:srgbClr val="0070C0"/>
                </a:solidFill>
              </a:rPr>
              <a:t>A</a:t>
            </a:r>
            <a:r>
              <a:rPr lang="en-US" sz="1600" dirty="0" smtClean="0"/>
              <a:t>.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|</a:t>
            </a:r>
            <a:r>
              <a:rPr lang="en-US" sz="1600" b="1" dirty="0" smtClean="0">
                <a:solidFill>
                  <a:srgbClr val="0070C0"/>
                </a:solidFill>
              </a:rPr>
              <a:t>A</a:t>
            </a:r>
            <a:r>
              <a:rPr lang="en-US" sz="1600" dirty="0" smtClean="0"/>
              <a:t>|&lt; </a:t>
            </a:r>
            <a:r>
              <a:rPr lang="en-US" sz="1600" b="1" dirty="0">
                <a:solidFill>
                  <a:srgbClr val="0070C0"/>
                </a:solidFill>
              </a:rPr>
              <a:t>i</a:t>
            </a:r>
            <a:r>
              <a:rPr lang="en-US" sz="1600" b="1" dirty="0"/>
              <a:t>, </a:t>
            </a:r>
            <a:r>
              <a:rPr lang="en-US" sz="1600" b="1" dirty="0" smtClean="0"/>
              <a:t>so by </a:t>
            </a:r>
            <a:r>
              <a:rPr lang="en-US" sz="1600" b="1" dirty="0"/>
              <a:t>I.H.,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</a:t>
            </a:r>
            <a:r>
              <a:rPr lang="en-US" sz="1600" dirty="0" smtClean="0"/>
              <a:t>pursued after </a:t>
            </a:r>
            <a:r>
              <a:rPr lang="en-US" sz="1600" dirty="0"/>
              <a:t>finishing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</a:t>
            </a:r>
            <a:r>
              <a:rPr lang="en-US" sz="1600" dirty="0" smtClean="0"/>
              <a:t>visits entire set </a:t>
            </a:r>
            <a:r>
              <a:rPr lang="en-US" sz="1600" b="1" dirty="0">
                <a:solidFill>
                  <a:srgbClr val="0070C0"/>
                </a:solidFill>
              </a:rPr>
              <a:t>A</a:t>
            </a:r>
            <a:r>
              <a:rPr lang="en-US" sz="1600" dirty="0" smtClean="0"/>
              <a:t>.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Left Arrow 70"/>
              <p:cNvSpPr/>
              <p:nvPr/>
            </p:nvSpPr>
            <p:spPr>
              <a:xfrm>
                <a:off x="5638800" y="2984404"/>
                <a:ext cx="3276600" cy="444596"/>
              </a:xfrm>
              <a:prstGeom prst="lef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|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600" dirty="0">
                    <a:solidFill>
                      <a:schemeClr val="tx1"/>
                    </a:solidFill>
                  </a:rPr>
                  <a:t>|&lt;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i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since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 y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sz="1600" b="1" dirty="0" smtClean="0">
                    <a:solidFill>
                      <a:srgbClr val="0070C0"/>
                    </a:solidFill>
                  </a:rPr>
                  <a:t> A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Left Arrow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84404"/>
                <a:ext cx="3276600" cy="444596"/>
              </a:xfrm>
              <a:prstGeom prst="leftArrow">
                <a:avLst/>
              </a:prstGeom>
              <a:blipFill rotWithShape="1">
                <a:blip r:embed="rId2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Left Arrow 71"/>
              <p:cNvSpPr/>
              <p:nvPr/>
            </p:nvSpPr>
            <p:spPr>
              <a:xfrm>
                <a:off x="6096000" y="3352800"/>
                <a:ext cx="2819400" cy="403784"/>
              </a:xfrm>
              <a:prstGeom prst="lef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|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|&lt;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i </a:t>
                </a:r>
                <a:r>
                  <a:rPr lang="en-US" sz="1600" dirty="0">
                    <a:solidFill>
                      <a:schemeClr val="tx1"/>
                    </a:solidFill>
                  </a:rPr>
                  <a:t>since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v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B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Left Arrow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52800"/>
                <a:ext cx="2819400" cy="403784"/>
              </a:xfrm>
              <a:prstGeom prst="leftArrow">
                <a:avLst/>
              </a:prstGeom>
              <a:blipFill rotWithShape="1"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Ribbon 25"/>
          <p:cNvSpPr/>
          <p:nvPr/>
        </p:nvSpPr>
        <p:spPr>
          <a:xfrm>
            <a:off x="228600" y="5474732"/>
            <a:ext cx="3125894" cy="77671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Hence entire component of 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>
                <a:solidFill>
                  <a:schemeClr val="tx1"/>
                </a:solidFill>
              </a:rPr>
              <a:t> gets visited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77577" y="1981200"/>
            <a:ext cx="3257755" cy="3493532"/>
            <a:chOff x="677577" y="1981200"/>
            <a:chExt cx="3257755" cy="3493532"/>
          </a:xfrm>
        </p:grpSpPr>
        <p:grpSp>
          <p:nvGrpSpPr>
            <p:cNvPr id="23" name="Group 22"/>
            <p:cNvGrpSpPr/>
            <p:nvPr/>
          </p:nvGrpSpPr>
          <p:grpSpPr>
            <a:xfrm>
              <a:off x="685800" y="1981200"/>
              <a:ext cx="3249532" cy="3493532"/>
              <a:chOff x="685800" y="1981200"/>
              <a:chExt cx="3249532" cy="3493532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H="1">
                <a:off x="2103050" y="2389624"/>
                <a:ext cx="102916" cy="5135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685800" y="1981200"/>
                <a:ext cx="3249532" cy="3493532"/>
                <a:chOff x="685800" y="1981200"/>
                <a:chExt cx="3249532" cy="34935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992293" y="3856409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124364" y="4155956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1295400" y="4654950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509122" y="4689356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438400" y="4917956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1198124" y="3950131"/>
                  <a:ext cx="926240" cy="29954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1095209" y="4043853"/>
                  <a:ext cx="230334" cy="63854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2644231" y="4849349"/>
                  <a:ext cx="895034" cy="16232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2227280" y="4343400"/>
                  <a:ext cx="241263" cy="60200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1167981" y="4016402"/>
                  <a:ext cx="1270419" cy="99527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2323480" y="4300014"/>
                  <a:ext cx="1185642" cy="4243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3659294" y="4507468"/>
                  <a:ext cx="276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z</a:t>
                  </a:r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2362200" y="5105400"/>
                  <a:ext cx="2792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c</a:t>
                  </a:r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60306" y="38978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u</a:t>
                  </a:r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982894" y="3821668"/>
                  <a:ext cx="266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r</a:t>
                  </a:r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295400" y="4812268"/>
                  <a:ext cx="276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s</a:t>
                  </a:r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64" name="Straight Connector 63"/>
                <p:cNvCxnSpPr>
                  <a:stCxn id="12" idx="7"/>
                  <a:endCxn id="15" idx="2"/>
                </p:cNvCxnSpPr>
                <p:nvPr/>
              </p:nvCxnSpPr>
              <p:spPr>
                <a:xfrm>
                  <a:off x="1471088" y="4682401"/>
                  <a:ext cx="967312" cy="32927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760306" y="1981200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y</a:t>
                  </a:r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85800" y="2667000"/>
                  <a:ext cx="2584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f</a:t>
                  </a: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992293" y="2209800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992293" y="2772131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335345" y="3287983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021448" y="2910809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1198124" y="2833851"/>
                  <a:ext cx="823324" cy="13867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095209" y="2408981"/>
                  <a:ext cx="0" cy="3748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095209" y="2948317"/>
                  <a:ext cx="0" cy="89683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1167981" y="2932124"/>
                  <a:ext cx="197507" cy="38330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981200" y="3048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b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449494" y="32882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h</a:t>
                  </a:r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1198124" y="2240279"/>
                  <a:ext cx="938801" cy="228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1167981" y="2369793"/>
                  <a:ext cx="883611" cy="5684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1167981" y="2369793"/>
                  <a:ext cx="986527" cy="42978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8" idx="4"/>
                  <a:endCxn id="9" idx="7"/>
                </p:cNvCxnSpPr>
                <p:nvPr/>
              </p:nvCxnSpPr>
              <p:spPr>
                <a:xfrm flipH="1">
                  <a:off x="1167981" y="3475426"/>
                  <a:ext cx="270280" cy="40843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3" name="Freeform 72"/>
            <p:cNvSpPr/>
            <p:nvPr/>
          </p:nvSpPr>
          <p:spPr>
            <a:xfrm>
              <a:off x="677577" y="2899317"/>
              <a:ext cx="627116" cy="1929161"/>
            </a:xfrm>
            <a:custGeom>
              <a:avLst/>
              <a:gdLst>
                <a:gd name="connsiteX0" fmla="*/ 314882 w 627116"/>
                <a:gd name="connsiteY0" fmla="*/ 0 h 1929161"/>
                <a:gd name="connsiteX1" fmla="*/ 91857 w 627116"/>
                <a:gd name="connsiteY1" fmla="*/ 367990 h 1929161"/>
                <a:gd name="connsiteX2" fmla="*/ 36101 w 627116"/>
                <a:gd name="connsiteY2" fmla="*/ 1561171 h 1929161"/>
                <a:gd name="connsiteX3" fmla="*/ 627116 w 627116"/>
                <a:gd name="connsiteY3" fmla="*/ 1929161 h 1929161"/>
                <a:gd name="connsiteX4" fmla="*/ 627116 w 627116"/>
                <a:gd name="connsiteY4" fmla="*/ 1929161 h 192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116" h="1929161">
                  <a:moveTo>
                    <a:pt x="314882" y="0"/>
                  </a:moveTo>
                  <a:cubicBezTo>
                    <a:pt x="226601" y="53897"/>
                    <a:pt x="138320" y="107795"/>
                    <a:pt x="91857" y="367990"/>
                  </a:cubicBezTo>
                  <a:cubicBezTo>
                    <a:pt x="45394" y="628185"/>
                    <a:pt x="-53109" y="1300976"/>
                    <a:pt x="36101" y="1561171"/>
                  </a:cubicBezTo>
                  <a:cubicBezTo>
                    <a:pt x="125311" y="1821366"/>
                    <a:pt x="627116" y="1929161"/>
                    <a:pt x="627116" y="1929161"/>
                  </a:cubicBezTo>
                  <a:lnTo>
                    <a:pt x="627116" y="1929161"/>
                  </a:ln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264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uiExpand="1" build="p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Theorem: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DFS</a:t>
                </a:r>
                <a:r>
                  <a:rPr lang="en-US" sz="2000" b="1" dirty="0" smtClean="0"/>
                  <a:t>(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b="1" dirty="0" smtClean="0"/>
                  <a:t>) </a:t>
                </a:r>
                <a:r>
                  <a:rPr lang="en-US" sz="2000" dirty="0" smtClean="0"/>
                  <a:t>visits all vertices of the connected component of 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Exercise: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Use</a:t>
                </a:r>
                <a:r>
                  <a:rPr lang="en-US" sz="2000" b="1" dirty="0" smtClean="0"/>
                  <a:t> DFS </a:t>
                </a:r>
                <a:r>
                  <a:rPr lang="en-US" sz="2000" dirty="0" smtClean="0"/>
                  <a:t>traversal to compute all connected components of a given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G </a:t>
                </a:r>
                <a:r>
                  <a:rPr lang="en-US" sz="2000" dirty="0" smtClean="0"/>
                  <a:t>in time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err="1" smtClean="0">
                        <a:latin typeface="Cambria Math"/>
                      </a:rPr>
                      <m:t>+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Connectivity problem in a </a:t>
            </a:r>
            <a:r>
              <a:rPr lang="en-US" sz="2800" b="1" dirty="0" smtClean="0">
                <a:solidFill>
                  <a:srgbClr val="7030A0"/>
                </a:solidFill>
              </a:rPr>
              <a:t>Graph</a:t>
            </a:r>
            <a:br>
              <a:rPr lang="en-US" sz="2800" b="1" dirty="0" smtClean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Build an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size data structure for a given undirected graph </a:t>
                </a:r>
                <a:r>
                  <a:rPr lang="en-US" sz="2000" dirty="0" err="1" smtClean="0"/>
                  <a:t>s.t.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 following query can be answered in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time.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Is vertex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reachable from vertex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IN" sz="2000" dirty="0" smtClean="0"/>
                  <a:t> ?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371600" y="16764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75624" y="145337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46302" y="244304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47900" y="204903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00200" y="32385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33700" y="219214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9600" y="990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85117" y="15621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43868" y="388155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16764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00600" y="2305515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2998749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62600" y="184552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76900" y="2895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04224" y="40005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33900" y="4419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397262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72468" y="314185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47900" y="3131635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14839" y="42291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14839" y="34671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172200" y="23622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05354" y="2514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19400" y="28575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00800" y="376725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676900" y="990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020622" y="241052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81800" y="145337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98388" y="12192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99924" y="440194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295400" y="4419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946709" y="4456771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600200" y="1600677"/>
            <a:ext cx="408902" cy="1422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6"/>
            <a:endCxn id="32" idx="2"/>
          </p:cNvCxnSpPr>
          <p:nvPr/>
        </p:nvCxnSpPr>
        <p:spPr>
          <a:xfrm flipV="1">
            <a:off x="2204224" y="1294471"/>
            <a:ext cx="694164" cy="2341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</p:cNvCxnSpPr>
          <p:nvPr/>
        </p:nvCxnSpPr>
        <p:spPr>
          <a:xfrm>
            <a:off x="3093510" y="1365095"/>
            <a:ext cx="526038" cy="2890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5"/>
            <a:endCxn id="9" idx="1"/>
          </p:cNvCxnSpPr>
          <p:nvPr/>
        </p:nvCxnSpPr>
        <p:spPr>
          <a:xfrm>
            <a:off x="2170746" y="1609469"/>
            <a:ext cx="796432" cy="577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2" idx="4"/>
          </p:cNvCxnSpPr>
          <p:nvPr/>
        </p:nvCxnSpPr>
        <p:spPr>
          <a:xfrm flipH="1">
            <a:off x="2457498" y="1398573"/>
            <a:ext cx="555190" cy="6535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5" idx="6"/>
            <a:endCxn id="17" idx="2"/>
          </p:cNvCxnSpPr>
          <p:nvPr/>
        </p:nvCxnSpPr>
        <p:spPr>
          <a:xfrm flipV="1">
            <a:off x="4648200" y="2970871"/>
            <a:ext cx="1028700" cy="103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6"/>
            <a:endCxn id="16" idx="2"/>
          </p:cNvCxnSpPr>
          <p:nvPr/>
        </p:nvCxnSpPr>
        <p:spPr>
          <a:xfrm>
            <a:off x="4648200" y="1751671"/>
            <a:ext cx="914400" cy="1691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6"/>
          </p:cNvCxnSpPr>
          <p:nvPr/>
        </p:nvCxnSpPr>
        <p:spPr>
          <a:xfrm flipV="1">
            <a:off x="4648200" y="1027771"/>
            <a:ext cx="1042651" cy="279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4"/>
            <a:endCxn id="13" idx="0"/>
          </p:cNvCxnSpPr>
          <p:nvPr/>
        </p:nvCxnSpPr>
        <p:spPr>
          <a:xfrm>
            <a:off x="4533900" y="1180171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6" idx="0"/>
            <a:endCxn id="11" idx="4"/>
          </p:cNvCxnSpPr>
          <p:nvPr/>
        </p:nvCxnSpPr>
        <p:spPr>
          <a:xfrm flipH="1" flipV="1">
            <a:off x="3699417" y="1751671"/>
            <a:ext cx="220237" cy="723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6" idx="2"/>
            <a:endCxn id="9" idx="5"/>
          </p:cNvCxnSpPr>
          <p:nvPr/>
        </p:nvCxnSpPr>
        <p:spPr>
          <a:xfrm flipH="1" flipV="1">
            <a:off x="3128822" y="2348237"/>
            <a:ext cx="676532" cy="2416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7" idx="5"/>
            <a:endCxn id="21" idx="1"/>
          </p:cNvCxnSpPr>
          <p:nvPr/>
        </p:nvCxnSpPr>
        <p:spPr>
          <a:xfrm>
            <a:off x="3014522" y="3013593"/>
            <a:ext cx="691424" cy="1227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8" idx="7"/>
          </p:cNvCxnSpPr>
          <p:nvPr/>
        </p:nvCxnSpPr>
        <p:spPr>
          <a:xfrm flipV="1">
            <a:off x="2399346" y="3238048"/>
            <a:ext cx="1286156" cy="7467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31" idx="3"/>
          </p:cNvCxnSpPr>
          <p:nvPr/>
        </p:nvCxnSpPr>
        <p:spPr>
          <a:xfrm flipV="1">
            <a:off x="5780037" y="1599271"/>
            <a:ext cx="1035241" cy="2681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7"/>
            <a:endCxn id="21" idx="4"/>
          </p:cNvCxnSpPr>
          <p:nvPr/>
        </p:nvCxnSpPr>
        <p:spPr>
          <a:xfrm flipV="1">
            <a:off x="3638990" y="3331428"/>
            <a:ext cx="147778" cy="544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0" idx="1"/>
            <a:endCxn id="15" idx="4"/>
          </p:cNvCxnSpPr>
          <p:nvPr/>
        </p:nvCxnSpPr>
        <p:spPr>
          <a:xfrm flipH="1" flipV="1">
            <a:off x="4533900" y="3188320"/>
            <a:ext cx="757378" cy="778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" idx="4"/>
            <a:endCxn id="15" idx="0"/>
          </p:cNvCxnSpPr>
          <p:nvPr/>
        </p:nvCxnSpPr>
        <p:spPr>
          <a:xfrm>
            <a:off x="4533900" y="1865971"/>
            <a:ext cx="0" cy="10937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6" idx="4"/>
            <a:endCxn id="17" idx="0"/>
          </p:cNvCxnSpPr>
          <p:nvPr/>
        </p:nvCxnSpPr>
        <p:spPr>
          <a:xfrm>
            <a:off x="5676900" y="2035098"/>
            <a:ext cx="114300" cy="821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9" idx="6"/>
            <a:endCxn id="31" idx="1"/>
          </p:cNvCxnSpPr>
          <p:nvPr/>
        </p:nvCxnSpPr>
        <p:spPr>
          <a:xfrm>
            <a:off x="5905500" y="1065871"/>
            <a:ext cx="909778" cy="381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0" idx="0"/>
            <a:endCxn id="31" idx="5"/>
          </p:cNvCxnSpPr>
          <p:nvPr/>
        </p:nvCxnSpPr>
        <p:spPr>
          <a:xfrm flipH="1" flipV="1">
            <a:off x="6976922" y="1609469"/>
            <a:ext cx="158000" cy="762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7" idx="6"/>
            <a:endCxn id="30" idx="3"/>
          </p:cNvCxnSpPr>
          <p:nvPr/>
        </p:nvCxnSpPr>
        <p:spPr>
          <a:xfrm flipV="1">
            <a:off x="5905500" y="2566615"/>
            <a:ext cx="1148600" cy="404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7"/>
            <a:endCxn id="24" idx="3"/>
          </p:cNvCxnSpPr>
          <p:nvPr/>
        </p:nvCxnSpPr>
        <p:spPr>
          <a:xfrm flipV="1">
            <a:off x="6595922" y="3623193"/>
            <a:ext cx="652395" cy="1385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3" idx="5"/>
            <a:endCxn id="14" idx="0"/>
          </p:cNvCxnSpPr>
          <p:nvPr/>
        </p:nvCxnSpPr>
        <p:spPr>
          <a:xfrm>
            <a:off x="4614722" y="1832493"/>
            <a:ext cx="300178" cy="433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7" idx="3"/>
            <a:endCxn id="22" idx="6"/>
          </p:cNvCxnSpPr>
          <p:nvPr/>
        </p:nvCxnSpPr>
        <p:spPr>
          <a:xfrm flipH="1">
            <a:off x="2476500" y="3013593"/>
            <a:ext cx="376378" cy="1933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33" idx="6"/>
            <a:endCxn id="23" idx="2"/>
          </p:cNvCxnSpPr>
          <p:nvPr/>
        </p:nvCxnSpPr>
        <p:spPr>
          <a:xfrm flipV="1">
            <a:off x="6128524" y="4304371"/>
            <a:ext cx="1086315" cy="1728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2" idx="3"/>
            <a:endCxn id="18" idx="6"/>
          </p:cNvCxnSpPr>
          <p:nvPr/>
        </p:nvCxnSpPr>
        <p:spPr>
          <a:xfrm flipH="1">
            <a:off x="2432824" y="4037647"/>
            <a:ext cx="1044522" cy="38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24" idx="0"/>
          </p:cNvCxnSpPr>
          <p:nvPr/>
        </p:nvCxnSpPr>
        <p:spPr>
          <a:xfrm>
            <a:off x="7101444" y="2593612"/>
            <a:ext cx="227695" cy="824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6" idx="2"/>
            <a:endCxn id="20" idx="0"/>
          </p:cNvCxnSpPr>
          <p:nvPr/>
        </p:nvCxnSpPr>
        <p:spPr>
          <a:xfrm flipH="1">
            <a:off x="5372100" y="1920798"/>
            <a:ext cx="190500" cy="20127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7" idx="4"/>
            <a:endCxn id="28" idx="0"/>
          </p:cNvCxnSpPr>
          <p:nvPr/>
        </p:nvCxnSpPr>
        <p:spPr>
          <a:xfrm>
            <a:off x="5791200" y="3085171"/>
            <a:ext cx="723900" cy="6430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25" idx="6"/>
            <a:endCxn id="30" idx="1"/>
          </p:cNvCxnSpPr>
          <p:nvPr/>
        </p:nvCxnSpPr>
        <p:spPr>
          <a:xfrm flipV="1">
            <a:off x="6400800" y="2404971"/>
            <a:ext cx="653300" cy="32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34" idx="7"/>
            <a:endCxn id="8" idx="4"/>
          </p:cNvCxnSpPr>
          <p:nvPr/>
        </p:nvCxnSpPr>
        <p:spPr>
          <a:xfrm flipV="1">
            <a:off x="1490522" y="3428071"/>
            <a:ext cx="223978" cy="9859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2" idx="4"/>
            <a:endCxn id="18" idx="0"/>
          </p:cNvCxnSpPr>
          <p:nvPr/>
        </p:nvCxnSpPr>
        <p:spPr>
          <a:xfrm flipH="1">
            <a:off x="2318524" y="3321206"/>
            <a:ext cx="43676" cy="6402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6" idx="2"/>
            <a:endCxn id="14" idx="6"/>
          </p:cNvCxnSpPr>
          <p:nvPr/>
        </p:nvCxnSpPr>
        <p:spPr>
          <a:xfrm flipH="1">
            <a:off x="5029200" y="1920798"/>
            <a:ext cx="533400" cy="4599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5" idx="7"/>
            <a:endCxn id="14" idx="3"/>
          </p:cNvCxnSpPr>
          <p:nvPr/>
        </p:nvCxnSpPr>
        <p:spPr>
          <a:xfrm flipV="1">
            <a:off x="4614722" y="2461608"/>
            <a:ext cx="219356" cy="531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25" idx="7"/>
            <a:endCxn id="31" idx="4"/>
          </p:cNvCxnSpPr>
          <p:nvPr/>
        </p:nvCxnSpPr>
        <p:spPr>
          <a:xfrm flipV="1">
            <a:off x="6367322" y="1642947"/>
            <a:ext cx="528778" cy="7137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35" idx="1"/>
            <a:endCxn id="18" idx="5"/>
          </p:cNvCxnSpPr>
          <p:nvPr/>
        </p:nvCxnSpPr>
        <p:spPr>
          <a:xfrm flipH="1" flipV="1">
            <a:off x="2399346" y="4156593"/>
            <a:ext cx="580841" cy="294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26" idx="2"/>
            <a:endCxn id="6" idx="5"/>
          </p:cNvCxnSpPr>
          <p:nvPr/>
        </p:nvCxnSpPr>
        <p:spPr>
          <a:xfrm flipH="1">
            <a:off x="1741424" y="2589871"/>
            <a:ext cx="2063930" cy="9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34" idx="6"/>
            <a:endCxn id="35" idx="2"/>
          </p:cNvCxnSpPr>
          <p:nvPr/>
        </p:nvCxnSpPr>
        <p:spPr>
          <a:xfrm>
            <a:off x="1524000" y="4494871"/>
            <a:ext cx="1422709" cy="37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22" idx="2"/>
            <a:endCxn id="8" idx="6"/>
          </p:cNvCxnSpPr>
          <p:nvPr/>
        </p:nvCxnSpPr>
        <p:spPr>
          <a:xfrm flipH="1">
            <a:off x="1828800" y="3206906"/>
            <a:ext cx="419100" cy="1068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34" idx="7"/>
            <a:endCxn id="18" idx="3"/>
          </p:cNvCxnSpPr>
          <p:nvPr/>
        </p:nvCxnSpPr>
        <p:spPr>
          <a:xfrm flipV="1">
            <a:off x="1490522" y="4156593"/>
            <a:ext cx="747180" cy="257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35" idx="6"/>
            <a:endCxn id="19" idx="2"/>
          </p:cNvCxnSpPr>
          <p:nvPr/>
        </p:nvCxnSpPr>
        <p:spPr>
          <a:xfrm flipV="1">
            <a:off x="3175309" y="4494871"/>
            <a:ext cx="1358591" cy="37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5" idx="4"/>
            <a:endCxn id="28" idx="2"/>
          </p:cNvCxnSpPr>
          <p:nvPr/>
        </p:nvCxnSpPr>
        <p:spPr>
          <a:xfrm>
            <a:off x="4533900" y="3188320"/>
            <a:ext cx="1866900" cy="65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29" idx="4"/>
            <a:endCxn id="16" idx="0"/>
          </p:cNvCxnSpPr>
          <p:nvPr/>
        </p:nvCxnSpPr>
        <p:spPr>
          <a:xfrm flipH="1">
            <a:off x="5676900" y="1180171"/>
            <a:ext cx="114300" cy="6263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4762500" y="4516244"/>
            <a:ext cx="1137424" cy="17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672468" y="3995854"/>
            <a:ext cx="894910" cy="457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741424" y="2244159"/>
            <a:ext cx="539954" cy="2323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4" idx="5"/>
            <a:endCxn id="7" idx="1"/>
          </p:cNvCxnSpPr>
          <p:nvPr/>
        </p:nvCxnSpPr>
        <p:spPr>
          <a:xfrm>
            <a:off x="1566722" y="1871522"/>
            <a:ext cx="714656" cy="210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" idx="5"/>
            <a:endCxn id="6" idx="0"/>
          </p:cNvCxnSpPr>
          <p:nvPr/>
        </p:nvCxnSpPr>
        <p:spPr>
          <a:xfrm>
            <a:off x="1566722" y="1871522"/>
            <a:ext cx="93880" cy="57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9" idx="2"/>
            <a:endCxn id="7" idx="5"/>
          </p:cNvCxnSpPr>
          <p:nvPr/>
        </p:nvCxnSpPr>
        <p:spPr>
          <a:xfrm flipH="1" flipV="1">
            <a:off x="2443022" y="2244159"/>
            <a:ext cx="490678" cy="62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22" idx="6"/>
            <a:endCxn id="12" idx="1"/>
          </p:cNvCxnSpPr>
          <p:nvPr/>
        </p:nvCxnSpPr>
        <p:spPr>
          <a:xfrm>
            <a:off x="2476500" y="3245935"/>
            <a:ext cx="1000846" cy="6690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" idx="5"/>
            <a:endCxn id="18" idx="1"/>
          </p:cNvCxnSpPr>
          <p:nvPr/>
        </p:nvCxnSpPr>
        <p:spPr>
          <a:xfrm>
            <a:off x="1795322" y="3433622"/>
            <a:ext cx="442380" cy="600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22" idx="3"/>
            <a:endCxn id="34" idx="7"/>
          </p:cNvCxnSpPr>
          <p:nvPr/>
        </p:nvCxnSpPr>
        <p:spPr>
          <a:xfrm flipH="1">
            <a:off x="1490522" y="3326757"/>
            <a:ext cx="790856" cy="11263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24" idx="2"/>
          </p:cNvCxnSpPr>
          <p:nvPr/>
        </p:nvCxnSpPr>
        <p:spPr>
          <a:xfrm flipH="1" flipV="1">
            <a:off x="5898042" y="3063833"/>
            <a:ext cx="1316797" cy="517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12" idx="4"/>
            <a:endCxn id="35" idx="7"/>
          </p:cNvCxnSpPr>
          <p:nvPr/>
        </p:nvCxnSpPr>
        <p:spPr>
          <a:xfrm flipH="1">
            <a:off x="3141831" y="4110154"/>
            <a:ext cx="416337" cy="380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10" idx="5"/>
            <a:endCxn id="16" idx="1"/>
          </p:cNvCxnSpPr>
          <p:nvPr/>
        </p:nvCxnSpPr>
        <p:spPr>
          <a:xfrm>
            <a:off x="4614722" y="1185722"/>
            <a:ext cx="981356" cy="693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" idx="3"/>
            <a:endCxn id="13" idx="7"/>
          </p:cNvCxnSpPr>
          <p:nvPr/>
        </p:nvCxnSpPr>
        <p:spPr>
          <a:xfrm flipH="1">
            <a:off x="4614722" y="1185722"/>
            <a:ext cx="1095656" cy="52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11" idx="3"/>
            <a:endCxn id="9" idx="7"/>
          </p:cNvCxnSpPr>
          <p:nvPr/>
        </p:nvCxnSpPr>
        <p:spPr>
          <a:xfrm flipH="1">
            <a:off x="3128822" y="1757222"/>
            <a:ext cx="489773" cy="468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9" idx="0"/>
            <a:endCxn id="32" idx="4"/>
          </p:cNvCxnSpPr>
          <p:nvPr/>
        </p:nvCxnSpPr>
        <p:spPr>
          <a:xfrm flipH="1" flipV="1">
            <a:off x="3012688" y="1447800"/>
            <a:ext cx="35312" cy="7443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32" idx="5"/>
            <a:endCxn id="26" idx="1"/>
          </p:cNvCxnSpPr>
          <p:nvPr/>
        </p:nvCxnSpPr>
        <p:spPr>
          <a:xfrm>
            <a:off x="3093510" y="1414322"/>
            <a:ext cx="745322" cy="1133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16" idx="6"/>
            <a:endCxn id="25" idx="1"/>
          </p:cNvCxnSpPr>
          <p:nvPr/>
        </p:nvCxnSpPr>
        <p:spPr>
          <a:xfrm>
            <a:off x="5791200" y="1959827"/>
            <a:ext cx="414478" cy="4358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27" idx="4"/>
            <a:endCxn id="12" idx="0"/>
          </p:cNvCxnSpPr>
          <p:nvPr/>
        </p:nvCxnSpPr>
        <p:spPr>
          <a:xfrm>
            <a:off x="2933700" y="3086100"/>
            <a:ext cx="624468" cy="795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551306" y="6019800"/>
            <a:ext cx="4005134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/>
          <p:cNvSpPr/>
          <p:nvPr/>
        </p:nvSpPr>
        <p:spPr>
          <a:xfrm>
            <a:off x="1371600" y="16764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5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6" grpId="0" animBg="1"/>
      <p:bldP spid="9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Connectivity problem in a </a:t>
            </a:r>
            <a:r>
              <a:rPr lang="en-US" sz="2800" b="1" dirty="0" smtClean="0">
                <a:solidFill>
                  <a:srgbClr val="7030A0"/>
                </a:solidFill>
              </a:rPr>
              <a:t>Graph</a:t>
            </a:r>
            <a:br>
              <a:rPr lang="en-US" sz="2800" b="1" dirty="0" smtClean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Build an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size data structure for a given undirected graph </a:t>
                </a:r>
                <a:r>
                  <a:rPr lang="en-US" sz="2000" dirty="0" err="1" smtClean="0"/>
                  <a:t>s.t.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 following query can be answered in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time.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Is vertex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reachable from vertex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IN" sz="2000" dirty="0" smtClean="0"/>
                  <a:t> ?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371600" y="16764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75624" y="145337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46302" y="244304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47900" y="2049037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00200" y="32385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33700" y="219214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9600" y="990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85117" y="15621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43868" y="388155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16764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00600" y="2305515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2998749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62600" y="184552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76900" y="2895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04224" y="40005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33900" y="4419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397262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72468" y="314185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47900" y="3131635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14839" y="42291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14839" y="34671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172200" y="23622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05354" y="2514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19400" y="28575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00800" y="376725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676900" y="990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020622" y="241052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81800" y="145337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98388" y="12192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99924" y="440194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295400" y="4419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946709" y="4456771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600200" y="1600677"/>
            <a:ext cx="408902" cy="1422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6"/>
            <a:endCxn id="32" idx="2"/>
          </p:cNvCxnSpPr>
          <p:nvPr/>
        </p:nvCxnSpPr>
        <p:spPr>
          <a:xfrm flipV="1">
            <a:off x="2204224" y="1294471"/>
            <a:ext cx="694164" cy="2341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</p:cNvCxnSpPr>
          <p:nvPr/>
        </p:nvCxnSpPr>
        <p:spPr>
          <a:xfrm>
            <a:off x="3093510" y="1365095"/>
            <a:ext cx="526038" cy="2890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5"/>
            <a:endCxn id="9" idx="1"/>
          </p:cNvCxnSpPr>
          <p:nvPr/>
        </p:nvCxnSpPr>
        <p:spPr>
          <a:xfrm>
            <a:off x="2170746" y="1609469"/>
            <a:ext cx="796432" cy="577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2" idx="4"/>
          </p:cNvCxnSpPr>
          <p:nvPr/>
        </p:nvCxnSpPr>
        <p:spPr>
          <a:xfrm flipH="1">
            <a:off x="2457498" y="1398573"/>
            <a:ext cx="555190" cy="6535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5" idx="6"/>
            <a:endCxn id="17" idx="2"/>
          </p:cNvCxnSpPr>
          <p:nvPr/>
        </p:nvCxnSpPr>
        <p:spPr>
          <a:xfrm flipV="1">
            <a:off x="4648200" y="2970871"/>
            <a:ext cx="1028700" cy="103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6"/>
            <a:endCxn id="16" idx="2"/>
          </p:cNvCxnSpPr>
          <p:nvPr/>
        </p:nvCxnSpPr>
        <p:spPr>
          <a:xfrm>
            <a:off x="4648200" y="1751671"/>
            <a:ext cx="914400" cy="1691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6"/>
          </p:cNvCxnSpPr>
          <p:nvPr/>
        </p:nvCxnSpPr>
        <p:spPr>
          <a:xfrm flipV="1">
            <a:off x="4648200" y="1027771"/>
            <a:ext cx="1042651" cy="279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4"/>
            <a:endCxn id="13" idx="0"/>
          </p:cNvCxnSpPr>
          <p:nvPr/>
        </p:nvCxnSpPr>
        <p:spPr>
          <a:xfrm>
            <a:off x="4533900" y="1180171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6" idx="0"/>
            <a:endCxn id="11" idx="4"/>
          </p:cNvCxnSpPr>
          <p:nvPr/>
        </p:nvCxnSpPr>
        <p:spPr>
          <a:xfrm flipH="1" flipV="1">
            <a:off x="3699417" y="1751671"/>
            <a:ext cx="220237" cy="723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6" idx="2"/>
            <a:endCxn id="9" idx="5"/>
          </p:cNvCxnSpPr>
          <p:nvPr/>
        </p:nvCxnSpPr>
        <p:spPr>
          <a:xfrm flipH="1" flipV="1">
            <a:off x="3128822" y="2348237"/>
            <a:ext cx="676532" cy="2416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7" idx="5"/>
            <a:endCxn id="21" idx="1"/>
          </p:cNvCxnSpPr>
          <p:nvPr/>
        </p:nvCxnSpPr>
        <p:spPr>
          <a:xfrm>
            <a:off x="3014522" y="3013593"/>
            <a:ext cx="691424" cy="1227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8" idx="7"/>
          </p:cNvCxnSpPr>
          <p:nvPr/>
        </p:nvCxnSpPr>
        <p:spPr>
          <a:xfrm flipV="1">
            <a:off x="2399346" y="3238048"/>
            <a:ext cx="1286156" cy="7467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31" idx="3"/>
          </p:cNvCxnSpPr>
          <p:nvPr/>
        </p:nvCxnSpPr>
        <p:spPr>
          <a:xfrm flipV="1">
            <a:off x="5780037" y="1599271"/>
            <a:ext cx="1035241" cy="2681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7"/>
            <a:endCxn id="21" idx="4"/>
          </p:cNvCxnSpPr>
          <p:nvPr/>
        </p:nvCxnSpPr>
        <p:spPr>
          <a:xfrm flipV="1">
            <a:off x="3638990" y="3331428"/>
            <a:ext cx="147778" cy="544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0" idx="1"/>
            <a:endCxn id="15" idx="4"/>
          </p:cNvCxnSpPr>
          <p:nvPr/>
        </p:nvCxnSpPr>
        <p:spPr>
          <a:xfrm flipH="1" flipV="1">
            <a:off x="4533900" y="3188320"/>
            <a:ext cx="757378" cy="778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" idx="4"/>
            <a:endCxn id="15" idx="0"/>
          </p:cNvCxnSpPr>
          <p:nvPr/>
        </p:nvCxnSpPr>
        <p:spPr>
          <a:xfrm>
            <a:off x="4533900" y="1865971"/>
            <a:ext cx="0" cy="10937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6" idx="4"/>
            <a:endCxn id="17" idx="0"/>
          </p:cNvCxnSpPr>
          <p:nvPr/>
        </p:nvCxnSpPr>
        <p:spPr>
          <a:xfrm>
            <a:off x="5676900" y="2035098"/>
            <a:ext cx="114300" cy="821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9" idx="6"/>
            <a:endCxn id="31" idx="1"/>
          </p:cNvCxnSpPr>
          <p:nvPr/>
        </p:nvCxnSpPr>
        <p:spPr>
          <a:xfrm>
            <a:off x="5905500" y="1065871"/>
            <a:ext cx="909778" cy="381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0" idx="0"/>
            <a:endCxn id="31" idx="5"/>
          </p:cNvCxnSpPr>
          <p:nvPr/>
        </p:nvCxnSpPr>
        <p:spPr>
          <a:xfrm flipH="1" flipV="1">
            <a:off x="6976922" y="1609469"/>
            <a:ext cx="158000" cy="762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7" idx="6"/>
            <a:endCxn id="30" idx="3"/>
          </p:cNvCxnSpPr>
          <p:nvPr/>
        </p:nvCxnSpPr>
        <p:spPr>
          <a:xfrm flipV="1">
            <a:off x="5905500" y="2566615"/>
            <a:ext cx="1148600" cy="404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7"/>
            <a:endCxn id="24" idx="3"/>
          </p:cNvCxnSpPr>
          <p:nvPr/>
        </p:nvCxnSpPr>
        <p:spPr>
          <a:xfrm flipV="1">
            <a:off x="6595922" y="3623193"/>
            <a:ext cx="652395" cy="1385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3" idx="5"/>
            <a:endCxn id="14" idx="0"/>
          </p:cNvCxnSpPr>
          <p:nvPr/>
        </p:nvCxnSpPr>
        <p:spPr>
          <a:xfrm>
            <a:off x="4614722" y="1832493"/>
            <a:ext cx="300178" cy="433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7" idx="3"/>
            <a:endCxn id="22" idx="6"/>
          </p:cNvCxnSpPr>
          <p:nvPr/>
        </p:nvCxnSpPr>
        <p:spPr>
          <a:xfrm flipH="1">
            <a:off x="2476500" y="3013593"/>
            <a:ext cx="376378" cy="1933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33" idx="6"/>
            <a:endCxn id="23" idx="2"/>
          </p:cNvCxnSpPr>
          <p:nvPr/>
        </p:nvCxnSpPr>
        <p:spPr>
          <a:xfrm flipV="1">
            <a:off x="6128524" y="4304371"/>
            <a:ext cx="1086315" cy="1728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2" idx="3"/>
            <a:endCxn id="18" idx="6"/>
          </p:cNvCxnSpPr>
          <p:nvPr/>
        </p:nvCxnSpPr>
        <p:spPr>
          <a:xfrm flipH="1">
            <a:off x="2432824" y="4037647"/>
            <a:ext cx="1044522" cy="38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24" idx="0"/>
          </p:cNvCxnSpPr>
          <p:nvPr/>
        </p:nvCxnSpPr>
        <p:spPr>
          <a:xfrm>
            <a:off x="7101444" y="2593612"/>
            <a:ext cx="227695" cy="824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6" idx="2"/>
            <a:endCxn id="20" idx="0"/>
          </p:cNvCxnSpPr>
          <p:nvPr/>
        </p:nvCxnSpPr>
        <p:spPr>
          <a:xfrm flipH="1">
            <a:off x="5372100" y="1920798"/>
            <a:ext cx="190500" cy="20127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7" idx="4"/>
            <a:endCxn id="28" idx="0"/>
          </p:cNvCxnSpPr>
          <p:nvPr/>
        </p:nvCxnSpPr>
        <p:spPr>
          <a:xfrm>
            <a:off x="5791200" y="3085171"/>
            <a:ext cx="723900" cy="6430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25" idx="6"/>
            <a:endCxn id="30" idx="1"/>
          </p:cNvCxnSpPr>
          <p:nvPr/>
        </p:nvCxnSpPr>
        <p:spPr>
          <a:xfrm flipV="1">
            <a:off x="6400800" y="2404971"/>
            <a:ext cx="653300" cy="32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34" idx="7"/>
            <a:endCxn id="8" idx="4"/>
          </p:cNvCxnSpPr>
          <p:nvPr/>
        </p:nvCxnSpPr>
        <p:spPr>
          <a:xfrm flipV="1">
            <a:off x="1490522" y="3428071"/>
            <a:ext cx="223978" cy="9859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2" idx="4"/>
            <a:endCxn id="18" idx="0"/>
          </p:cNvCxnSpPr>
          <p:nvPr/>
        </p:nvCxnSpPr>
        <p:spPr>
          <a:xfrm flipH="1">
            <a:off x="2318524" y="3321206"/>
            <a:ext cx="43676" cy="6402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6" idx="2"/>
            <a:endCxn id="14" idx="6"/>
          </p:cNvCxnSpPr>
          <p:nvPr/>
        </p:nvCxnSpPr>
        <p:spPr>
          <a:xfrm flipH="1">
            <a:off x="5029200" y="1920798"/>
            <a:ext cx="533400" cy="4599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5" idx="7"/>
            <a:endCxn id="14" idx="3"/>
          </p:cNvCxnSpPr>
          <p:nvPr/>
        </p:nvCxnSpPr>
        <p:spPr>
          <a:xfrm flipV="1">
            <a:off x="4614722" y="2461608"/>
            <a:ext cx="219356" cy="531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25" idx="7"/>
            <a:endCxn id="31" idx="4"/>
          </p:cNvCxnSpPr>
          <p:nvPr/>
        </p:nvCxnSpPr>
        <p:spPr>
          <a:xfrm flipV="1">
            <a:off x="6367322" y="1642947"/>
            <a:ext cx="528778" cy="7137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35" idx="1"/>
            <a:endCxn id="18" idx="5"/>
          </p:cNvCxnSpPr>
          <p:nvPr/>
        </p:nvCxnSpPr>
        <p:spPr>
          <a:xfrm flipH="1" flipV="1">
            <a:off x="2399346" y="4156593"/>
            <a:ext cx="580841" cy="294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26" idx="2"/>
            <a:endCxn id="6" idx="5"/>
          </p:cNvCxnSpPr>
          <p:nvPr/>
        </p:nvCxnSpPr>
        <p:spPr>
          <a:xfrm flipH="1">
            <a:off x="1741424" y="2589871"/>
            <a:ext cx="2063930" cy="9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34" idx="6"/>
            <a:endCxn id="35" idx="2"/>
          </p:cNvCxnSpPr>
          <p:nvPr/>
        </p:nvCxnSpPr>
        <p:spPr>
          <a:xfrm>
            <a:off x="1524000" y="4494871"/>
            <a:ext cx="1422709" cy="37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22" idx="2"/>
            <a:endCxn id="8" idx="6"/>
          </p:cNvCxnSpPr>
          <p:nvPr/>
        </p:nvCxnSpPr>
        <p:spPr>
          <a:xfrm flipH="1">
            <a:off x="1828800" y="3206906"/>
            <a:ext cx="419100" cy="1068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34" idx="7"/>
            <a:endCxn id="18" idx="3"/>
          </p:cNvCxnSpPr>
          <p:nvPr/>
        </p:nvCxnSpPr>
        <p:spPr>
          <a:xfrm flipV="1">
            <a:off x="1490522" y="4156593"/>
            <a:ext cx="747180" cy="257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35" idx="6"/>
            <a:endCxn id="19" idx="2"/>
          </p:cNvCxnSpPr>
          <p:nvPr/>
        </p:nvCxnSpPr>
        <p:spPr>
          <a:xfrm flipV="1">
            <a:off x="3175309" y="4494871"/>
            <a:ext cx="1358591" cy="37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5" idx="4"/>
            <a:endCxn id="28" idx="2"/>
          </p:cNvCxnSpPr>
          <p:nvPr/>
        </p:nvCxnSpPr>
        <p:spPr>
          <a:xfrm>
            <a:off x="4533900" y="3188320"/>
            <a:ext cx="1866900" cy="65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29" idx="4"/>
            <a:endCxn id="16" idx="0"/>
          </p:cNvCxnSpPr>
          <p:nvPr/>
        </p:nvCxnSpPr>
        <p:spPr>
          <a:xfrm flipH="1">
            <a:off x="5676900" y="1180171"/>
            <a:ext cx="114300" cy="6263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4762500" y="4516244"/>
            <a:ext cx="1137424" cy="17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672468" y="3995854"/>
            <a:ext cx="894910" cy="457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741424" y="2244159"/>
            <a:ext cx="539954" cy="2323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4" idx="5"/>
            <a:endCxn id="7" idx="1"/>
          </p:cNvCxnSpPr>
          <p:nvPr/>
        </p:nvCxnSpPr>
        <p:spPr>
          <a:xfrm>
            <a:off x="1566722" y="1871522"/>
            <a:ext cx="714656" cy="210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" idx="5"/>
            <a:endCxn id="6" idx="0"/>
          </p:cNvCxnSpPr>
          <p:nvPr/>
        </p:nvCxnSpPr>
        <p:spPr>
          <a:xfrm>
            <a:off x="1566722" y="1871522"/>
            <a:ext cx="93880" cy="57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9" idx="2"/>
            <a:endCxn id="7" idx="5"/>
          </p:cNvCxnSpPr>
          <p:nvPr/>
        </p:nvCxnSpPr>
        <p:spPr>
          <a:xfrm flipH="1" flipV="1">
            <a:off x="2443022" y="2244159"/>
            <a:ext cx="490678" cy="62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22" idx="6"/>
            <a:endCxn id="12" idx="1"/>
          </p:cNvCxnSpPr>
          <p:nvPr/>
        </p:nvCxnSpPr>
        <p:spPr>
          <a:xfrm>
            <a:off x="2476500" y="3245935"/>
            <a:ext cx="1000846" cy="6690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" idx="5"/>
            <a:endCxn id="18" idx="1"/>
          </p:cNvCxnSpPr>
          <p:nvPr/>
        </p:nvCxnSpPr>
        <p:spPr>
          <a:xfrm>
            <a:off x="1795322" y="3433622"/>
            <a:ext cx="442380" cy="600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22" idx="3"/>
            <a:endCxn id="34" idx="7"/>
          </p:cNvCxnSpPr>
          <p:nvPr/>
        </p:nvCxnSpPr>
        <p:spPr>
          <a:xfrm flipH="1">
            <a:off x="1490522" y="3326757"/>
            <a:ext cx="790856" cy="11263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24" idx="2"/>
          </p:cNvCxnSpPr>
          <p:nvPr/>
        </p:nvCxnSpPr>
        <p:spPr>
          <a:xfrm flipH="1" flipV="1">
            <a:off x="5898042" y="3063833"/>
            <a:ext cx="1316797" cy="517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12" idx="4"/>
            <a:endCxn id="35" idx="7"/>
          </p:cNvCxnSpPr>
          <p:nvPr/>
        </p:nvCxnSpPr>
        <p:spPr>
          <a:xfrm flipH="1">
            <a:off x="3141831" y="4110154"/>
            <a:ext cx="416337" cy="380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10" idx="5"/>
            <a:endCxn id="16" idx="1"/>
          </p:cNvCxnSpPr>
          <p:nvPr/>
        </p:nvCxnSpPr>
        <p:spPr>
          <a:xfrm>
            <a:off x="4614722" y="1185722"/>
            <a:ext cx="981356" cy="693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" idx="3"/>
            <a:endCxn id="13" idx="7"/>
          </p:cNvCxnSpPr>
          <p:nvPr/>
        </p:nvCxnSpPr>
        <p:spPr>
          <a:xfrm flipH="1">
            <a:off x="4614722" y="1185722"/>
            <a:ext cx="1095656" cy="52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11" idx="3"/>
            <a:endCxn id="9" idx="7"/>
          </p:cNvCxnSpPr>
          <p:nvPr/>
        </p:nvCxnSpPr>
        <p:spPr>
          <a:xfrm flipH="1">
            <a:off x="3128822" y="1757222"/>
            <a:ext cx="489773" cy="468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9" idx="0"/>
            <a:endCxn id="32" idx="4"/>
          </p:cNvCxnSpPr>
          <p:nvPr/>
        </p:nvCxnSpPr>
        <p:spPr>
          <a:xfrm flipH="1" flipV="1">
            <a:off x="3012688" y="1447800"/>
            <a:ext cx="35312" cy="7443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32" idx="5"/>
            <a:endCxn id="26" idx="1"/>
          </p:cNvCxnSpPr>
          <p:nvPr/>
        </p:nvCxnSpPr>
        <p:spPr>
          <a:xfrm>
            <a:off x="3093510" y="1414322"/>
            <a:ext cx="745322" cy="1133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16" idx="6"/>
            <a:endCxn id="25" idx="1"/>
          </p:cNvCxnSpPr>
          <p:nvPr/>
        </p:nvCxnSpPr>
        <p:spPr>
          <a:xfrm>
            <a:off x="5791200" y="1959827"/>
            <a:ext cx="414478" cy="4358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27" idx="4"/>
            <a:endCxn id="12" idx="0"/>
          </p:cNvCxnSpPr>
          <p:nvPr/>
        </p:nvCxnSpPr>
        <p:spPr>
          <a:xfrm>
            <a:off x="2933700" y="3086100"/>
            <a:ext cx="624468" cy="795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551306" y="6019800"/>
            <a:ext cx="4005134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/>
          <p:cNvSpPr/>
          <p:nvPr/>
        </p:nvSpPr>
        <p:spPr>
          <a:xfrm>
            <a:off x="2209800" y="399585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Connectivity problem in a </a:t>
            </a:r>
            <a:r>
              <a:rPr lang="en-US" sz="2800" b="1" dirty="0" smtClean="0">
                <a:solidFill>
                  <a:srgbClr val="7030A0"/>
                </a:solidFill>
              </a:rPr>
              <a:t>Graph</a:t>
            </a:r>
            <a:br>
              <a:rPr lang="en-US" sz="2800" b="1" dirty="0" smtClean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Build an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size data structure for a given undirected graph </a:t>
                </a:r>
                <a:r>
                  <a:rPr lang="en-US" sz="2000" dirty="0" err="1" smtClean="0"/>
                  <a:t>s.t.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 following query can be answered in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time.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Is vertex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reachable from vertex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IN" sz="2000" dirty="0" smtClean="0"/>
                  <a:t> ?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371600" y="16764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75624" y="145337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46302" y="244304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47900" y="2049037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00200" y="32385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33700" y="219214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9600" y="990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85117" y="15621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43868" y="388155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16764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00600" y="2305515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2998749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62600" y="184552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76900" y="2895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04224" y="40005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33900" y="4419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397262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72468" y="3141857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47900" y="3131635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14839" y="42291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14839" y="34671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172200" y="23622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05354" y="2514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19400" y="28575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00800" y="376725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676900" y="990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020622" y="241052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81800" y="145337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98388" y="12192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99924" y="440194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295400" y="4419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946709" y="445677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600200" y="1600677"/>
            <a:ext cx="408902" cy="1422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6"/>
            <a:endCxn id="32" idx="2"/>
          </p:cNvCxnSpPr>
          <p:nvPr/>
        </p:nvCxnSpPr>
        <p:spPr>
          <a:xfrm flipV="1">
            <a:off x="2204224" y="1294471"/>
            <a:ext cx="694164" cy="2341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</p:cNvCxnSpPr>
          <p:nvPr/>
        </p:nvCxnSpPr>
        <p:spPr>
          <a:xfrm>
            <a:off x="3093510" y="1365095"/>
            <a:ext cx="526038" cy="2890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5"/>
            <a:endCxn id="9" idx="1"/>
          </p:cNvCxnSpPr>
          <p:nvPr/>
        </p:nvCxnSpPr>
        <p:spPr>
          <a:xfrm>
            <a:off x="2170746" y="1609469"/>
            <a:ext cx="796432" cy="577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2" idx="4"/>
          </p:cNvCxnSpPr>
          <p:nvPr/>
        </p:nvCxnSpPr>
        <p:spPr>
          <a:xfrm flipH="1">
            <a:off x="2457498" y="1398573"/>
            <a:ext cx="555190" cy="6535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5" idx="6"/>
            <a:endCxn id="17" idx="2"/>
          </p:cNvCxnSpPr>
          <p:nvPr/>
        </p:nvCxnSpPr>
        <p:spPr>
          <a:xfrm flipV="1">
            <a:off x="4648200" y="2970871"/>
            <a:ext cx="1028700" cy="103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6"/>
            <a:endCxn id="16" idx="2"/>
          </p:cNvCxnSpPr>
          <p:nvPr/>
        </p:nvCxnSpPr>
        <p:spPr>
          <a:xfrm>
            <a:off x="4648200" y="1751671"/>
            <a:ext cx="914400" cy="1691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6"/>
          </p:cNvCxnSpPr>
          <p:nvPr/>
        </p:nvCxnSpPr>
        <p:spPr>
          <a:xfrm flipV="1">
            <a:off x="4648200" y="1027771"/>
            <a:ext cx="1042651" cy="279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4"/>
            <a:endCxn id="13" idx="0"/>
          </p:cNvCxnSpPr>
          <p:nvPr/>
        </p:nvCxnSpPr>
        <p:spPr>
          <a:xfrm>
            <a:off x="4533900" y="1180171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6" idx="0"/>
            <a:endCxn id="11" idx="4"/>
          </p:cNvCxnSpPr>
          <p:nvPr/>
        </p:nvCxnSpPr>
        <p:spPr>
          <a:xfrm flipH="1" flipV="1">
            <a:off x="3699417" y="1751671"/>
            <a:ext cx="220237" cy="723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6" idx="2"/>
            <a:endCxn id="9" idx="5"/>
          </p:cNvCxnSpPr>
          <p:nvPr/>
        </p:nvCxnSpPr>
        <p:spPr>
          <a:xfrm flipH="1" flipV="1">
            <a:off x="3128822" y="2348237"/>
            <a:ext cx="676532" cy="2416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7" idx="5"/>
            <a:endCxn id="21" idx="1"/>
          </p:cNvCxnSpPr>
          <p:nvPr/>
        </p:nvCxnSpPr>
        <p:spPr>
          <a:xfrm>
            <a:off x="3014522" y="3013593"/>
            <a:ext cx="691424" cy="1227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8" idx="7"/>
          </p:cNvCxnSpPr>
          <p:nvPr/>
        </p:nvCxnSpPr>
        <p:spPr>
          <a:xfrm flipV="1">
            <a:off x="2399346" y="3238048"/>
            <a:ext cx="1286156" cy="7467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31" idx="3"/>
          </p:cNvCxnSpPr>
          <p:nvPr/>
        </p:nvCxnSpPr>
        <p:spPr>
          <a:xfrm flipV="1">
            <a:off x="5780037" y="1599271"/>
            <a:ext cx="1035241" cy="2681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7"/>
            <a:endCxn id="21" idx="4"/>
          </p:cNvCxnSpPr>
          <p:nvPr/>
        </p:nvCxnSpPr>
        <p:spPr>
          <a:xfrm flipV="1">
            <a:off x="3638990" y="3331428"/>
            <a:ext cx="147778" cy="544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0" idx="1"/>
            <a:endCxn id="15" idx="4"/>
          </p:cNvCxnSpPr>
          <p:nvPr/>
        </p:nvCxnSpPr>
        <p:spPr>
          <a:xfrm flipH="1" flipV="1">
            <a:off x="4533900" y="3188320"/>
            <a:ext cx="757378" cy="778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" idx="4"/>
            <a:endCxn id="15" idx="0"/>
          </p:cNvCxnSpPr>
          <p:nvPr/>
        </p:nvCxnSpPr>
        <p:spPr>
          <a:xfrm>
            <a:off x="4533900" y="1865971"/>
            <a:ext cx="0" cy="10937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6" idx="4"/>
            <a:endCxn id="17" idx="0"/>
          </p:cNvCxnSpPr>
          <p:nvPr/>
        </p:nvCxnSpPr>
        <p:spPr>
          <a:xfrm>
            <a:off x="5676900" y="2035098"/>
            <a:ext cx="114300" cy="821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9" idx="6"/>
            <a:endCxn id="31" idx="1"/>
          </p:cNvCxnSpPr>
          <p:nvPr/>
        </p:nvCxnSpPr>
        <p:spPr>
          <a:xfrm>
            <a:off x="5905500" y="1065871"/>
            <a:ext cx="909778" cy="381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0" idx="0"/>
            <a:endCxn id="31" idx="5"/>
          </p:cNvCxnSpPr>
          <p:nvPr/>
        </p:nvCxnSpPr>
        <p:spPr>
          <a:xfrm flipH="1" flipV="1">
            <a:off x="6976922" y="1609469"/>
            <a:ext cx="158000" cy="762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7" idx="6"/>
            <a:endCxn id="30" idx="3"/>
          </p:cNvCxnSpPr>
          <p:nvPr/>
        </p:nvCxnSpPr>
        <p:spPr>
          <a:xfrm flipV="1">
            <a:off x="5905500" y="2566615"/>
            <a:ext cx="1148600" cy="404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7"/>
            <a:endCxn id="24" idx="3"/>
          </p:cNvCxnSpPr>
          <p:nvPr/>
        </p:nvCxnSpPr>
        <p:spPr>
          <a:xfrm flipV="1">
            <a:off x="6595922" y="3623193"/>
            <a:ext cx="652395" cy="1385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3" idx="5"/>
            <a:endCxn id="14" idx="0"/>
          </p:cNvCxnSpPr>
          <p:nvPr/>
        </p:nvCxnSpPr>
        <p:spPr>
          <a:xfrm>
            <a:off x="4614722" y="1832493"/>
            <a:ext cx="300178" cy="433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7" idx="3"/>
            <a:endCxn id="22" idx="6"/>
          </p:cNvCxnSpPr>
          <p:nvPr/>
        </p:nvCxnSpPr>
        <p:spPr>
          <a:xfrm flipH="1">
            <a:off x="2476500" y="3013593"/>
            <a:ext cx="376378" cy="1933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33" idx="6"/>
            <a:endCxn id="23" idx="2"/>
          </p:cNvCxnSpPr>
          <p:nvPr/>
        </p:nvCxnSpPr>
        <p:spPr>
          <a:xfrm flipV="1">
            <a:off x="6128524" y="4304371"/>
            <a:ext cx="1086315" cy="1728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2" idx="3"/>
            <a:endCxn id="18" idx="6"/>
          </p:cNvCxnSpPr>
          <p:nvPr/>
        </p:nvCxnSpPr>
        <p:spPr>
          <a:xfrm flipH="1">
            <a:off x="2432824" y="4037647"/>
            <a:ext cx="1044522" cy="38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24" idx="0"/>
          </p:cNvCxnSpPr>
          <p:nvPr/>
        </p:nvCxnSpPr>
        <p:spPr>
          <a:xfrm>
            <a:off x="7101444" y="2593612"/>
            <a:ext cx="227695" cy="824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6" idx="2"/>
            <a:endCxn id="20" idx="0"/>
          </p:cNvCxnSpPr>
          <p:nvPr/>
        </p:nvCxnSpPr>
        <p:spPr>
          <a:xfrm flipH="1">
            <a:off x="5372100" y="1920798"/>
            <a:ext cx="190500" cy="20127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7" idx="4"/>
            <a:endCxn id="28" idx="0"/>
          </p:cNvCxnSpPr>
          <p:nvPr/>
        </p:nvCxnSpPr>
        <p:spPr>
          <a:xfrm>
            <a:off x="5791200" y="3085171"/>
            <a:ext cx="723900" cy="6430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25" idx="6"/>
            <a:endCxn id="30" idx="1"/>
          </p:cNvCxnSpPr>
          <p:nvPr/>
        </p:nvCxnSpPr>
        <p:spPr>
          <a:xfrm flipV="1">
            <a:off x="6400800" y="2404971"/>
            <a:ext cx="653300" cy="32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34" idx="7"/>
            <a:endCxn id="8" idx="4"/>
          </p:cNvCxnSpPr>
          <p:nvPr/>
        </p:nvCxnSpPr>
        <p:spPr>
          <a:xfrm flipV="1">
            <a:off x="1490522" y="3428071"/>
            <a:ext cx="223978" cy="9859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2" idx="4"/>
            <a:endCxn id="18" idx="0"/>
          </p:cNvCxnSpPr>
          <p:nvPr/>
        </p:nvCxnSpPr>
        <p:spPr>
          <a:xfrm flipH="1">
            <a:off x="2318524" y="3321206"/>
            <a:ext cx="43676" cy="6402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6" idx="2"/>
            <a:endCxn id="14" idx="6"/>
          </p:cNvCxnSpPr>
          <p:nvPr/>
        </p:nvCxnSpPr>
        <p:spPr>
          <a:xfrm flipH="1">
            <a:off x="5029200" y="1920798"/>
            <a:ext cx="533400" cy="4599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5" idx="7"/>
            <a:endCxn id="14" idx="3"/>
          </p:cNvCxnSpPr>
          <p:nvPr/>
        </p:nvCxnSpPr>
        <p:spPr>
          <a:xfrm flipV="1">
            <a:off x="4614722" y="2461608"/>
            <a:ext cx="219356" cy="531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25" idx="7"/>
            <a:endCxn id="31" idx="4"/>
          </p:cNvCxnSpPr>
          <p:nvPr/>
        </p:nvCxnSpPr>
        <p:spPr>
          <a:xfrm flipV="1">
            <a:off x="6367322" y="1642947"/>
            <a:ext cx="528778" cy="7137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35" idx="1"/>
            <a:endCxn id="18" idx="5"/>
          </p:cNvCxnSpPr>
          <p:nvPr/>
        </p:nvCxnSpPr>
        <p:spPr>
          <a:xfrm flipH="1" flipV="1">
            <a:off x="2399346" y="4156593"/>
            <a:ext cx="580841" cy="294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26" idx="2"/>
            <a:endCxn id="6" idx="5"/>
          </p:cNvCxnSpPr>
          <p:nvPr/>
        </p:nvCxnSpPr>
        <p:spPr>
          <a:xfrm flipH="1">
            <a:off x="1741424" y="2589871"/>
            <a:ext cx="2063930" cy="9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34" idx="6"/>
            <a:endCxn id="35" idx="2"/>
          </p:cNvCxnSpPr>
          <p:nvPr/>
        </p:nvCxnSpPr>
        <p:spPr>
          <a:xfrm>
            <a:off x="1524000" y="4494871"/>
            <a:ext cx="1422709" cy="37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22" idx="2"/>
            <a:endCxn id="8" idx="6"/>
          </p:cNvCxnSpPr>
          <p:nvPr/>
        </p:nvCxnSpPr>
        <p:spPr>
          <a:xfrm flipH="1">
            <a:off x="1828800" y="3206906"/>
            <a:ext cx="419100" cy="1068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34" idx="7"/>
            <a:endCxn id="18" idx="3"/>
          </p:cNvCxnSpPr>
          <p:nvPr/>
        </p:nvCxnSpPr>
        <p:spPr>
          <a:xfrm flipV="1">
            <a:off x="1490522" y="4156593"/>
            <a:ext cx="747180" cy="257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35" idx="6"/>
            <a:endCxn id="19" idx="2"/>
          </p:cNvCxnSpPr>
          <p:nvPr/>
        </p:nvCxnSpPr>
        <p:spPr>
          <a:xfrm flipV="1">
            <a:off x="3175309" y="4494871"/>
            <a:ext cx="1358591" cy="37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5" idx="4"/>
            <a:endCxn id="28" idx="2"/>
          </p:cNvCxnSpPr>
          <p:nvPr/>
        </p:nvCxnSpPr>
        <p:spPr>
          <a:xfrm>
            <a:off x="4533900" y="3188320"/>
            <a:ext cx="1866900" cy="65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29" idx="4"/>
            <a:endCxn id="16" idx="0"/>
          </p:cNvCxnSpPr>
          <p:nvPr/>
        </p:nvCxnSpPr>
        <p:spPr>
          <a:xfrm flipH="1">
            <a:off x="5676900" y="1180171"/>
            <a:ext cx="114300" cy="6263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4762500" y="4516244"/>
            <a:ext cx="1137424" cy="17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672468" y="3995854"/>
            <a:ext cx="894910" cy="457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741424" y="2244159"/>
            <a:ext cx="539954" cy="2323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4" idx="5"/>
            <a:endCxn id="7" idx="1"/>
          </p:cNvCxnSpPr>
          <p:nvPr/>
        </p:nvCxnSpPr>
        <p:spPr>
          <a:xfrm>
            <a:off x="1566722" y="1871522"/>
            <a:ext cx="714656" cy="210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" idx="5"/>
            <a:endCxn id="6" idx="0"/>
          </p:cNvCxnSpPr>
          <p:nvPr/>
        </p:nvCxnSpPr>
        <p:spPr>
          <a:xfrm>
            <a:off x="1566722" y="1871522"/>
            <a:ext cx="93880" cy="57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9" idx="2"/>
            <a:endCxn id="7" idx="5"/>
          </p:cNvCxnSpPr>
          <p:nvPr/>
        </p:nvCxnSpPr>
        <p:spPr>
          <a:xfrm flipH="1" flipV="1">
            <a:off x="2443022" y="2244159"/>
            <a:ext cx="490678" cy="62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22" idx="6"/>
            <a:endCxn id="12" idx="1"/>
          </p:cNvCxnSpPr>
          <p:nvPr/>
        </p:nvCxnSpPr>
        <p:spPr>
          <a:xfrm>
            <a:off x="2476500" y="3245935"/>
            <a:ext cx="1000846" cy="6690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" idx="5"/>
            <a:endCxn id="18" idx="1"/>
          </p:cNvCxnSpPr>
          <p:nvPr/>
        </p:nvCxnSpPr>
        <p:spPr>
          <a:xfrm>
            <a:off x="1795322" y="3433622"/>
            <a:ext cx="442380" cy="600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22" idx="3"/>
            <a:endCxn id="34" idx="7"/>
          </p:cNvCxnSpPr>
          <p:nvPr/>
        </p:nvCxnSpPr>
        <p:spPr>
          <a:xfrm flipH="1">
            <a:off x="1490522" y="3326757"/>
            <a:ext cx="790856" cy="11263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24" idx="2"/>
          </p:cNvCxnSpPr>
          <p:nvPr/>
        </p:nvCxnSpPr>
        <p:spPr>
          <a:xfrm flipH="1" flipV="1">
            <a:off x="5898042" y="3063833"/>
            <a:ext cx="1316797" cy="517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12" idx="4"/>
            <a:endCxn id="35" idx="7"/>
          </p:cNvCxnSpPr>
          <p:nvPr/>
        </p:nvCxnSpPr>
        <p:spPr>
          <a:xfrm flipH="1">
            <a:off x="3141831" y="4110154"/>
            <a:ext cx="416337" cy="380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10" idx="5"/>
            <a:endCxn id="16" idx="1"/>
          </p:cNvCxnSpPr>
          <p:nvPr/>
        </p:nvCxnSpPr>
        <p:spPr>
          <a:xfrm>
            <a:off x="4614722" y="1185722"/>
            <a:ext cx="981356" cy="693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" idx="3"/>
            <a:endCxn id="13" idx="7"/>
          </p:cNvCxnSpPr>
          <p:nvPr/>
        </p:nvCxnSpPr>
        <p:spPr>
          <a:xfrm flipH="1">
            <a:off x="4614722" y="1185722"/>
            <a:ext cx="1095656" cy="52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11" idx="3"/>
            <a:endCxn id="9" idx="7"/>
          </p:cNvCxnSpPr>
          <p:nvPr/>
        </p:nvCxnSpPr>
        <p:spPr>
          <a:xfrm flipH="1">
            <a:off x="3128822" y="1757222"/>
            <a:ext cx="489773" cy="468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9" idx="0"/>
            <a:endCxn id="32" idx="4"/>
          </p:cNvCxnSpPr>
          <p:nvPr/>
        </p:nvCxnSpPr>
        <p:spPr>
          <a:xfrm flipH="1" flipV="1">
            <a:off x="3012688" y="1447800"/>
            <a:ext cx="35312" cy="7443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32" idx="5"/>
            <a:endCxn id="26" idx="1"/>
          </p:cNvCxnSpPr>
          <p:nvPr/>
        </p:nvCxnSpPr>
        <p:spPr>
          <a:xfrm>
            <a:off x="3093510" y="1414322"/>
            <a:ext cx="745322" cy="1133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16" idx="6"/>
            <a:endCxn id="25" idx="1"/>
          </p:cNvCxnSpPr>
          <p:nvPr/>
        </p:nvCxnSpPr>
        <p:spPr>
          <a:xfrm>
            <a:off x="5791200" y="1959827"/>
            <a:ext cx="414478" cy="4358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27" idx="4"/>
            <a:endCxn id="12" idx="0"/>
          </p:cNvCxnSpPr>
          <p:nvPr/>
        </p:nvCxnSpPr>
        <p:spPr>
          <a:xfrm>
            <a:off x="2933700" y="3086100"/>
            <a:ext cx="624468" cy="795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551306" y="6019800"/>
            <a:ext cx="4005134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/>
          <p:cNvSpPr/>
          <p:nvPr/>
        </p:nvSpPr>
        <p:spPr>
          <a:xfrm>
            <a:off x="2209800" y="399585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7019717" y="241052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6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Connectivity problem in a </a:t>
            </a:r>
            <a:r>
              <a:rPr lang="en-US" sz="2800" b="1" dirty="0" smtClean="0">
                <a:solidFill>
                  <a:srgbClr val="7030A0"/>
                </a:solidFill>
              </a:rPr>
              <a:t>Graph</a:t>
            </a:r>
            <a:br>
              <a:rPr lang="en-US" sz="2800" b="1" dirty="0" smtClean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Build an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size data structure for a given undirected graph </a:t>
                </a:r>
                <a:r>
                  <a:rPr lang="en-US" sz="2000" dirty="0" err="1" smtClean="0"/>
                  <a:t>s.t.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 following query can be answered in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time.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Is vertex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reachable from vertex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IN" sz="2000" dirty="0" smtClean="0"/>
                  <a:t> ?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371600" y="16764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75624" y="145337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46302" y="244304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47900" y="2049037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00200" y="32385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33700" y="219214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9600" y="990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85117" y="15621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43868" y="388155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16764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00600" y="2305515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2998749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62600" y="1845527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76900" y="2895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04224" y="40005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33900" y="4419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397262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72468" y="3141857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47900" y="3131635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14839" y="42291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14839" y="34671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172200" y="23622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05354" y="2514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19400" y="28575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00800" y="376725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676900" y="990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020622" y="241052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81800" y="145337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98388" y="12192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99924" y="440194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295400" y="4419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946709" y="445677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600200" y="1600677"/>
            <a:ext cx="408902" cy="1422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6"/>
            <a:endCxn id="32" idx="2"/>
          </p:cNvCxnSpPr>
          <p:nvPr/>
        </p:nvCxnSpPr>
        <p:spPr>
          <a:xfrm flipV="1">
            <a:off x="2204224" y="1294471"/>
            <a:ext cx="694164" cy="2341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</p:cNvCxnSpPr>
          <p:nvPr/>
        </p:nvCxnSpPr>
        <p:spPr>
          <a:xfrm>
            <a:off x="3093510" y="1365095"/>
            <a:ext cx="526038" cy="2890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5"/>
            <a:endCxn id="9" idx="1"/>
          </p:cNvCxnSpPr>
          <p:nvPr/>
        </p:nvCxnSpPr>
        <p:spPr>
          <a:xfrm>
            <a:off x="2170746" y="1609469"/>
            <a:ext cx="796432" cy="577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2" idx="4"/>
          </p:cNvCxnSpPr>
          <p:nvPr/>
        </p:nvCxnSpPr>
        <p:spPr>
          <a:xfrm flipH="1">
            <a:off x="2457498" y="1398573"/>
            <a:ext cx="555190" cy="6535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5" idx="6"/>
            <a:endCxn id="17" idx="2"/>
          </p:cNvCxnSpPr>
          <p:nvPr/>
        </p:nvCxnSpPr>
        <p:spPr>
          <a:xfrm flipV="1">
            <a:off x="4648200" y="2970871"/>
            <a:ext cx="1028700" cy="103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6"/>
            <a:endCxn id="16" idx="2"/>
          </p:cNvCxnSpPr>
          <p:nvPr/>
        </p:nvCxnSpPr>
        <p:spPr>
          <a:xfrm>
            <a:off x="4648200" y="1751671"/>
            <a:ext cx="914400" cy="1691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6"/>
          </p:cNvCxnSpPr>
          <p:nvPr/>
        </p:nvCxnSpPr>
        <p:spPr>
          <a:xfrm flipV="1">
            <a:off x="4648200" y="1027771"/>
            <a:ext cx="1042651" cy="279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4"/>
            <a:endCxn id="13" idx="0"/>
          </p:cNvCxnSpPr>
          <p:nvPr/>
        </p:nvCxnSpPr>
        <p:spPr>
          <a:xfrm>
            <a:off x="4533900" y="1180171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6" idx="0"/>
            <a:endCxn id="11" idx="4"/>
          </p:cNvCxnSpPr>
          <p:nvPr/>
        </p:nvCxnSpPr>
        <p:spPr>
          <a:xfrm flipH="1" flipV="1">
            <a:off x="3699417" y="1751671"/>
            <a:ext cx="220237" cy="723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6" idx="2"/>
            <a:endCxn id="9" idx="5"/>
          </p:cNvCxnSpPr>
          <p:nvPr/>
        </p:nvCxnSpPr>
        <p:spPr>
          <a:xfrm flipH="1" flipV="1">
            <a:off x="3128822" y="2348237"/>
            <a:ext cx="676532" cy="2416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7" idx="5"/>
            <a:endCxn id="21" idx="1"/>
          </p:cNvCxnSpPr>
          <p:nvPr/>
        </p:nvCxnSpPr>
        <p:spPr>
          <a:xfrm>
            <a:off x="3014522" y="3013593"/>
            <a:ext cx="691424" cy="1227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8" idx="7"/>
          </p:cNvCxnSpPr>
          <p:nvPr/>
        </p:nvCxnSpPr>
        <p:spPr>
          <a:xfrm flipV="1">
            <a:off x="2399346" y="3238048"/>
            <a:ext cx="1286156" cy="7467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31" idx="3"/>
          </p:cNvCxnSpPr>
          <p:nvPr/>
        </p:nvCxnSpPr>
        <p:spPr>
          <a:xfrm flipV="1">
            <a:off x="5780037" y="1599271"/>
            <a:ext cx="1035241" cy="2681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7"/>
            <a:endCxn id="21" idx="4"/>
          </p:cNvCxnSpPr>
          <p:nvPr/>
        </p:nvCxnSpPr>
        <p:spPr>
          <a:xfrm flipV="1">
            <a:off x="3638990" y="3331428"/>
            <a:ext cx="147778" cy="544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0" idx="1"/>
            <a:endCxn id="15" idx="4"/>
          </p:cNvCxnSpPr>
          <p:nvPr/>
        </p:nvCxnSpPr>
        <p:spPr>
          <a:xfrm flipH="1" flipV="1">
            <a:off x="4533900" y="3188320"/>
            <a:ext cx="757378" cy="778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" idx="4"/>
            <a:endCxn id="15" idx="0"/>
          </p:cNvCxnSpPr>
          <p:nvPr/>
        </p:nvCxnSpPr>
        <p:spPr>
          <a:xfrm>
            <a:off x="4533900" y="1865971"/>
            <a:ext cx="0" cy="10937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6" idx="4"/>
            <a:endCxn id="17" idx="0"/>
          </p:cNvCxnSpPr>
          <p:nvPr/>
        </p:nvCxnSpPr>
        <p:spPr>
          <a:xfrm>
            <a:off x="5676900" y="2035098"/>
            <a:ext cx="114300" cy="821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9" idx="6"/>
            <a:endCxn id="31" idx="1"/>
          </p:cNvCxnSpPr>
          <p:nvPr/>
        </p:nvCxnSpPr>
        <p:spPr>
          <a:xfrm>
            <a:off x="5905500" y="1065871"/>
            <a:ext cx="909778" cy="381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0" idx="0"/>
            <a:endCxn id="31" idx="5"/>
          </p:cNvCxnSpPr>
          <p:nvPr/>
        </p:nvCxnSpPr>
        <p:spPr>
          <a:xfrm flipH="1" flipV="1">
            <a:off x="6976922" y="1609469"/>
            <a:ext cx="158000" cy="762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7" idx="6"/>
            <a:endCxn id="30" idx="3"/>
          </p:cNvCxnSpPr>
          <p:nvPr/>
        </p:nvCxnSpPr>
        <p:spPr>
          <a:xfrm flipV="1">
            <a:off x="5905500" y="2566615"/>
            <a:ext cx="1148600" cy="404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7"/>
            <a:endCxn id="24" idx="3"/>
          </p:cNvCxnSpPr>
          <p:nvPr/>
        </p:nvCxnSpPr>
        <p:spPr>
          <a:xfrm flipV="1">
            <a:off x="6595922" y="3623193"/>
            <a:ext cx="652395" cy="1385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3" idx="5"/>
            <a:endCxn id="14" idx="0"/>
          </p:cNvCxnSpPr>
          <p:nvPr/>
        </p:nvCxnSpPr>
        <p:spPr>
          <a:xfrm>
            <a:off x="4614722" y="1832493"/>
            <a:ext cx="300178" cy="433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7" idx="3"/>
            <a:endCxn id="22" idx="6"/>
          </p:cNvCxnSpPr>
          <p:nvPr/>
        </p:nvCxnSpPr>
        <p:spPr>
          <a:xfrm flipH="1">
            <a:off x="2476500" y="3013593"/>
            <a:ext cx="376378" cy="1933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33" idx="6"/>
            <a:endCxn id="23" idx="2"/>
          </p:cNvCxnSpPr>
          <p:nvPr/>
        </p:nvCxnSpPr>
        <p:spPr>
          <a:xfrm flipV="1">
            <a:off x="6128524" y="4304371"/>
            <a:ext cx="1086315" cy="1728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2" idx="3"/>
            <a:endCxn id="18" idx="6"/>
          </p:cNvCxnSpPr>
          <p:nvPr/>
        </p:nvCxnSpPr>
        <p:spPr>
          <a:xfrm flipH="1">
            <a:off x="2432824" y="4037647"/>
            <a:ext cx="1044522" cy="38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24" idx="0"/>
          </p:cNvCxnSpPr>
          <p:nvPr/>
        </p:nvCxnSpPr>
        <p:spPr>
          <a:xfrm>
            <a:off x="7101444" y="2593612"/>
            <a:ext cx="227695" cy="824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6" idx="2"/>
            <a:endCxn id="20" idx="0"/>
          </p:cNvCxnSpPr>
          <p:nvPr/>
        </p:nvCxnSpPr>
        <p:spPr>
          <a:xfrm flipH="1">
            <a:off x="5372100" y="1920798"/>
            <a:ext cx="190500" cy="20127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7" idx="4"/>
            <a:endCxn id="28" idx="0"/>
          </p:cNvCxnSpPr>
          <p:nvPr/>
        </p:nvCxnSpPr>
        <p:spPr>
          <a:xfrm>
            <a:off x="5791200" y="3085171"/>
            <a:ext cx="723900" cy="6430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25" idx="6"/>
            <a:endCxn id="30" idx="1"/>
          </p:cNvCxnSpPr>
          <p:nvPr/>
        </p:nvCxnSpPr>
        <p:spPr>
          <a:xfrm flipV="1">
            <a:off x="6400800" y="2404971"/>
            <a:ext cx="653300" cy="32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34" idx="7"/>
            <a:endCxn id="8" idx="4"/>
          </p:cNvCxnSpPr>
          <p:nvPr/>
        </p:nvCxnSpPr>
        <p:spPr>
          <a:xfrm flipV="1">
            <a:off x="1490522" y="3428071"/>
            <a:ext cx="223978" cy="9859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2" idx="4"/>
            <a:endCxn id="18" idx="0"/>
          </p:cNvCxnSpPr>
          <p:nvPr/>
        </p:nvCxnSpPr>
        <p:spPr>
          <a:xfrm flipH="1">
            <a:off x="2318524" y="3321206"/>
            <a:ext cx="43676" cy="6402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6" idx="2"/>
            <a:endCxn id="14" idx="6"/>
          </p:cNvCxnSpPr>
          <p:nvPr/>
        </p:nvCxnSpPr>
        <p:spPr>
          <a:xfrm flipH="1">
            <a:off x="5029200" y="1920798"/>
            <a:ext cx="533400" cy="4599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5" idx="7"/>
            <a:endCxn id="14" idx="3"/>
          </p:cNvCxnSpPr>
          <p:nvPr/>
        </p:nvCxnSpPr>
        <p:spPr>
          <a:xfrm flipV="1">
            <a:off x="4614722" y="2461608"/>
            <a:ext cx="219356" cy="531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25" idx="7"/>
            <a:endCxn id="31" idx="4"/>
          </p:cNvCxnSpPr>
          <p:nvPr/>
        </p:nvCxnSpPr>
        <p:spPr>
          <a:xfrm flipV="1">
            <a:off x="6367322" y="1642947"/>
            <a:ext cx="528778" cy="7137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35" idx="1"/>
            <a:endCxn id="18" idx="5"/>
          </p:cNvCxnSpPr>
          <p:nvPr/>
        </p:nvCxnSpPr>
        <p:spPr>
          <a:xfrm flipH="1" flipV="1">
            <a:off x="2399346" y="4156593"/>
            <a:ext cx="580841" cy="294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26" idx="2"/>
            <a:endCxn id="6" idx="5"/>
          </p:cNvCxnSpPr>
          <p:nvPr/>
        </p:nvCxnSpPr>
        <p:spPr>
          <a:xfrm flipH="1">
            <a:off x="1741424" y="2589871"/>
            <a:ext cx="2063930" cy="9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34" idx="6"/>
            <a:endCxn id="35" idx="2"/>
          </p:cNvCxnSpPr>
          <p:nvPr/>
        </p:nvCxnSpPr>
        <p:spPr>
          <a:xfrm>
            <a:off x="1524000" y="4494871"/>
            <a:ext cx="1422709" cy="37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22" idx="2"/>
            <a:endCxn id="8" idx="6"/>
          </p:cNvCxnSpPr>
          <p:nvPr/>
        </p:nvCxnSpPr>
        <p:spPr>
          <a:xfrm flipH="1">
            <a:off x="1828800" y="3206906"/>
            <a:ext cx="419100" cy="1068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34" idx="7"/>
            <a:endCxn id="18" idx="3"/>
          </p:cNvCxnSpPr>
          <p:nvPr/>
        </p:nvCxnSpPr>
        <p:spPr>
          <a:xfrm flipV="1">
            <a:off x="1490522" y="4156593"/>
            <a:ext cx="747180" cy="257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35" idx="6"/>
            <a:endCxn id="19" idx="2"/>
          </p:cNvCxnSpPr>
          <p:nvPr/>
        </p:nvCxnSpPr>
        <p:spPr>
          <a:xfrm flipV="1">
            <a:off x="3175309" y="4494871"/>
            <a:ext cx="1358591" cy="37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5" idx="4"/>
            <a:endCxn id="28" idx="2"/>
          </p:cNvCxnSpPr>
          <p:nvPr/>
        </p:nvCxnSpPr>
        <p:spPr>
          <a:xfrm>
            <a:off x="4533900" y="3188320"/>
            <a:ext cx="1866900" cy="65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29" idx="4"/>
            <a:endCxn id="16" idx="0"/>
          </p:cNvCxnSpPr>
          <p:nvPr/>
        </p:nvCxnSpPr>
        <p:spPr>
          <a:xfrm flipH="1">
            <a:off x="5676900" y="1180171"/>
            <a:ext cx="114300" cy="6263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4762500" y="4516244"/>
            <a:ext cx="1137424" cy="17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672468" y="3995854"/>
            <a:ext cx="894910" cy="457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741424" y="2244159"/>
            <a:ext cx="539954" cy="2323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4" idx="5"/>
            <a:endCxn id="7" idx="1"/>
          </p:cNvCxnSpPr>
          <p:nvPr/>
        </p:nvCxnSpPr>
        <p:spPr>
          <a:xfrm>
            <a:off x="1566722" y="1871522"/>
            <a:ext cx="714656" cy="210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" idx="5"/>
            <a:endCxn id="6" idx="0"/>
          </p:cNvCxnSpPr>
          <p:nvPr/>
        </p:nvCxnSpPr>
        <p:spPr>
          <a:xfrm>
            <a:off x="1566722" y="1871522"/>
            <a:ext cx="93880" cy="57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9" idx="2"/>
            <a:endCxn id="7" idx="5"/>
          </p:cNvCxnSpPr>
          <p:nvPr/>
        </p:nvCxnSpPr>
        <p:spPr>
          <a:xfrm flipH="1" flipV="1">
            <a:off x="2443022" y="2244159"/>
            <a:ext cx="490678" cy="62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22" idx="6"/>
            <a:endCxn id="12" idx="1"/>
          </p:cNvCxnSpPr>
          <p:nvPr/>
        </p:nvCxnSpPr>
        <p:spPr>
          <a:xfrm>
            <a:off x="2476500" y="3245935"/>
            <a:ext cx="1000846" cy="6690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" idx="5"/>
            <a:endCxn id="18" idx="1"/>
          </p:cNvCxnSpPr>
          <p:nvPr/>
        </p:nvCxnSpPr>
        <p:spPr>
          <a:xfrm>
            <a:off x="1795322" y="3433622"/>
            <a:ext cx="442380" cy="600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22" idx="3"/>
            <a:endCxn id="34" idx="7"/>
          </p:cNvCxnSpPr>
          <p:nvPr/>
        </p:nvCxnSpPr>
        <p:spPr>
          <a:xfrm flipH="1">
            <a:off x="1490522" y="3326757"/>
            <a:ext cx="790856" cy="11263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24" idx="2"/>
          </p:cNvCxnSpPr>
          <p:nvPr/>
        </p:nvCxnSpPr>
        <p:spPr>
          <a:xfrm flipH="1" flipV="1">
            <a:off x="5898042" y="3063833"/>
            <a:ext cx="1316797" cy="517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12" idx="4"/>
            <a:endCxn id="35" idx="7"/>
          </p:cNvCxnSpPr>
          <p:nvPr/>
        </p:nvCxnSpPr>
        <p:spPr>
          <a:xfrm flipH="1">
            <a:off x="3141831" y="4110154"/>
            <a:ext cx="416337" cy="380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10" idx="5"/>
            <a:endCxn id="16" idx="1"/>
          </p:cNvCxnSpPr>
          <p:nvPr/>
        </p:nvCxnSpPr>
        <p:spPr>
          <a:xfrm>
            <a:off x="4614722" y="1185722"/>
            <a:ext cx="981356" cy="693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" idx="3"/>
            <a:endCxn id="13" idx="7"/>
          </p:cNvCxnSpPr>
          <p:nvPr/>
        </p:nvCxnSpPr>
        <p:spPr>
          <a:xfrm flipH="1">
            <a:off x="4614722" y="1185722"/>
            <a:ext cx="1095656" cy="52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11" idx="3"/>
            <a:endCxn id="9" idx="7"/>
          </p:cNvCxnSpPr>
          <p:nvPr/>
        </p:nvCxnSpPr>
        <p:spPr>
          <a:xfrm flipH="1">
            <a:off x="3128822" y="1757222"/>
            <a:ext cx="489773" cy="468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9" idx="0"/>
            <a:endCxn id="32" idx="4"/>
          </p:cNvCxnSpPr>
          <p:nvPr/>
        </p:nvCxnSpPr>
        <p:spPr>
          <a:xfrm flipH="1" flipV="1">
            <a:off x="3012688" y="1447800"/>
            <a:ext cx="35312" cy="7443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32" idx="5"/>
            <a:endCxn id="26" idx="1"/>
          </p:cNvCxnSpPr>
          <p:nvPr/>
        </p:nvCxnSpPr>
        <p:spPr>
          <a:xfrm>
            <a:off x="3093510" y="1414322"/>
            <a:ext cx="745322" cy="1133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16" idx="6"/>
            <a:endCxn id="25" idx="1"/>
          </p:cNvCxnSpPr>
          <p:nvPr/>
        </p:nvCxnSpPr>
        <p:spPr>
          <a:xfrm>
            <a:off x="5791200" y="1959827"/>
            <a:ext cx="414478" cy="4358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27" idx="4"/>
            <a:endCxn id="12" idx="0"/>
          </p:cNvCxnSpPr>
          <p:nvPr/>
        </p:nvCxnSpPr>
        <p:spPr>
          <a:xfrm>
            <a:off x="2933700" y="3086100"/>
            <a:ext cx="624468" cy="795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551306" y="6019800"/>
            <a:ext cx="4005134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/>
          <p:cNvSpPr/>
          <p:nvPr/>
        </p:nvSpPr>
        <p:spPr>
          <a:xfrm>
            <a:off x="2209800" y="399585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7019717" y="241052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/>
              <a:t>Connectivity problem in a </a:t>
            </a:r>
            <a:r>
              <a:rPr lang="en-US" sz="3200" b="1" dirty="0">
                <a:solidFill>
                  <a:srgbClr val="7030A0"/>
                </a:solidFill>
              </a:rPr>
              <a:t>Graph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BFS</a:t>
            </a:r>
            <a:r>
              <a:rPr lang="en-US" sz="1600" dirty="0" smtClean="0"/>
              <a:t>(</a:t>
            </a:r>
            <a:r>
              <a:rPr lang="en-US" sz="1600" b="1" i="1" dirty="0" smtClean="0">
                <a:solidFill>
                  <a:srgbClr val="0070C0"/>
                </a:solidFill>
              </a:rPr>
              <a:t>x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b="1" dirty="0" err="1" smtClean="0">
                <a:solidFill>
                  <a:srgbClr val="C00000"/>
                </a:solidFill>
              </a:rPr>
              <a:t>CreateEmptyQueue</a:t>
            </a:r>
            <a:r>
              <a:rPr lang="en-US" sz="1600" b="1" dirty="0" smtClean="0"/>
              <a:t>(</a:t>
            </a:r>
            <a:r>
              <a:rPr lang="en-US" sz="1600" b="1" dirty="0" smtClean="0">
                <a:solidFill>
                  <a:srgbClr val="7030A0"/>
                </a:solidFill>
              </a:rPr>
              <a:t>Q</a:t>
            </a:r>
            <a:r>
              <a:rPr lang="en-US" sz="1600" b="1" dirty="0" smtClean="0"/>
              <a:t>)</a:t>
            </a:r>
            <a:r>
              <a:rPr lang="en-US" sz="16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   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Visited</a:t>
            </a:r>
            <a:r>
              <a:rPr lang="en-US" sz="1600" dirty="0" smtClean="0">
                <a:sym typeface="Wingdings" pitchFamily="2" charset="2"/>
              </a:rPr>
              <a:t>(</a:t>
            </a:r>
            <a:r>
              <a:rPr lang="en-US" sz="1600" b="1" i="1" dirty="0" smtClean="0">
                <a:solidFill>
                  <a:srgbClr val="0070C0"/>
                </a:solidFill>
              </a:rPr>
              <a:t>x</a:t>
            </a:r>
            <a:r>
              <a:rPr lang="en-US" sz="1600" dirty="0" smtClean="0">
                <a:sym typeface="Wingdings" pitchFamily="2" charset="2"/>
              </a:rPr>
              <a:t>) 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true</a:t>
            </a:r>
            <a:r>
              <a:rPr lang="en-US" sz="16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sz="1600" dirty="0" smtClean="0">
                <a:sym typeface="Wingdings" pitchFamily="2" charset="2"/>
              </a:rPr>
              <a:t>(</a:t>
            </a:r>
            <a:r>
              <a:rPr lang="en-US" sz="1600" b="1" i="1" dirty="0" err="1" smtClean="0">
                <a:solidFill>
                  <a:srgbClr val="0070C0"/>
                </a:solidFill>
              </a:rPr>
              <a:t>x</a:t>
            </a:r>
            <a:r>
              <a:rPr lang="en-US" sz="1600" dirty="0" err="1" smtClean="0">
                <a:sym typeface="Wingdings" pitchFamily="2" charset="2"/>
              </a:rPr>
              <a:t>,</a:t>
            </a:r>
            <a:r>
              <a:rPr lang="en-US" sz="1600" b="1" dirty="0" err="1" smtClean="0">
                <a:solidFill>
                  <a:srgbClr val="7030A0"/>
                </a:solidFill>
              </a:rPr>
              <a:t>Q</a:t>
            </a:r>
            <a:r>
              <a:rPr lang="en-US" sz="1600" dirty="0" smtClean="0">
                <a:sym typeface="Wingdings" pitchFamily="2" charset="2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   </a:t>
            </a:r>
            <a:r>
              <a:rPr lang="en-US" sz="1600" b="1" dirty="0" smtClean="0">
                <a:sym typeface="Wingdings" pitchFamily="2" charset="2"/>
              </a:rPr>
              <a:t>While</a:t>
            </a:r>
            <a:r>
              <a:rPr lang="en-US" sz="1600" dirty="0" smtClean="0"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Not</a:t>
            </a:r>
            <a:r>
              <a:rPr lang="en-US" sz="1600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sym typeface="Wingdings" pitchFamily="2" charset="2"/>
              </a:rPr>
              <a:t>IsEmptyQueue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7030A0"/>
                </a:solidFill>
              </a:rPr>
              <a:t>Q</a:t>
            </a:r>
            <a:r>
              <a:rPr lang="en-US" sz="1600" dirty="0" smtClean="0">
                <a:solidFill>
                  <a:srgbClr val="0070C0"/>
                </a:solidFill>
                <a:sym typeface="Wingdings" pitchFamily="2" charset="2"/>
              </a:rPr>
              <a:t>)</a:t>
            </a:r>
            <a:r>
              <a:rPr lang="en-US" sz="1600" dirty="0" smtClean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   {             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600" b="1" dirty="0" smtClean="0">
                <a:sym typeface="Wingdings" pitchFamily="2" charset="2"/>
              </a:rPr>
              <a:t></a:t>
            </a:r>
            <a:r>
              <a:rPr lang="en-US" sz="1600" b="1" dirty="0" err="1" smtClean="0">
                <a:solidFill>
                  <a:srgbClr val="C00000"/>
                </a:solidFill>
                <a:sym typeface="Wingdings" pitchFamily="2" charset="2"/>
              </a:rPr>
              <a:t>Dequeue</a:t>
            </a:r>
            <a:r>
              <a:rPr lang="en-US" sz="1600" dirty="0" smtClean="0">
                <a:sym typeface="Wingdings" pitchFamily="2" charset="2"/>
              </a:rPr>
              <a:t>(</a:t>
            </a:r>
            <a:r>
              <a:rPr lang="en-US" sz="1600" b="1" dirty="0" smtClean="0">
                <a:solidFill>
                  <a:srgbClr val="7030A0"/>
                </a:solidFill>
              </a:rPr>
              <a:t>Q</a:t>
            </a:r>
            <a:r>
              <a:rPr lang="en-US" sz="1600" dirty="0" smtClean="0">
                <a:sym typeface="Wingdings" pitchFamily="2" charset="2"/>
              </a:rPr>
              <a:t>);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               For </a:t>
            </a:r>
            <a:r>
              <a:rPr lang="en-US" sz="1600" dirty="0">
                <a:sym typeface="Wingdings" pitchFamily="2" charset="2"/>
              </a:rPr>
              <a:t>each neighbor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 smtClean="0">
                <a:sym typeface="Wingdings" pitchFamily="2" charset="2"/>
              </a:rPr>
              <a:t> </a:t>
            </a:r>
            <a:r>
              <a:rPr lang="en-US" sz="1600" dirty="0">
                <a:sym typeface="Wingdings" pitchFamily="2" charset="2"/>
              </a:rPr>
              <a:t>of</a:t>
            </a: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 smtClean="0">
                <a:sym typeface="Wingdings" pitchFamily="2" charset="2"/>
              </a:rPr>
              <a:t> </a:t>
            </a:r>
            <a:endParaRPr lang="en-US" sz="16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       </a:t>
            </a:r>
            <a:r>
              <a:rPr lang="en-US" sz="1600" b="1" dirty="0" smtClean="0">
                <a:sym typeface="Wingdings" pitchFamily="2" charset="2"/>
              </a:rPr>
              <a:t>        </a:t>
            </a:r>
            <a:r>
              <a:rPr lang="en-US" sz="1600" dirty="0" smtClean="0">
                <a:sym typeface="Wingdings" pitchFamily="2" charset="2"/>
              </a:rPr>
              <a:t>{</a:t>
            </a:r>
            <a:r>
              <a:rPr lang="en-US" sz="1600" b="1" dirty="0" smtClean="0">
                <a:sym typeface="Wingdings" pitchFamily="2" charset="2"/>
              </a:rPr>
              <a:t>          </a:t>
            </a:r>
            <a:r>
              <a:rPr lang="en-US" sz="1600" b="1" dirty="0">
                <a:sym typeface="Wingdings" pitchFamily="2" charset="2"/>
              </a:rPr>
              <a:t>if </a:t>
            </a:r>
            <a:r>
              <a:rPr lang="en-US" sz="1600" b="1" dirty="0" smtClean="0">
                <a:sym typeface="Wingdings" pitchFamily="2" charset="2"/>
              </a:rPr>
              <a:t>(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Visited</a:t>
            </a:r>
            <a:r>
              <a:rPr lang="en-US" sz="1600" dirty="0" smtClean="0">
                <a:sym typeface="Wingdings" pitchFamily="2" charset="2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dirty="0" smtClean="0">
                <a:sym typeface="Wingdings" pitchFamily="2" charset="2"/>
              </a:rPr>
              <a:t>)</a:t>
            </a:r>
            <a:r>
              <a:rPr lang="en-US" sz="1600" b="1" dirty="0" smtClean="0">
                <a:sym typeface="Wingdings" pitchFamily="2" charset="2"/>
              </a:rPr>
              <a:t> </a:t>
            </a:r>
            <a:r>
              <a:rPr lang="en-US" sz="1600" b="1" dirty="0">
                <a:sym typeface="Wingdings" pitchFamily="2" charset="2"/>
              </a:rPr>
              <a:t>= </a:t>
            </a:r>
            <a:r>
              <a:rPr lang="en-US" sz="1600" b="1" dirty="0" smtClean="0">
                <a:solidFill>
                  <a:srgbClr val="C00000"/>
                </a:solidFill>
                <a:sym typeface="Wingdings" pitchFamily="2" charset="2"/>
              </a:rPr>
              <a:t>false</a:t>
            </a:r>
            <a:r>
              <a:rPr lang="en-US" sz="1600" b="1" dirty="0" smtClean="0">
                <a:sym typeface="Wingdings" pitchFamily="2" charset="2"/>
              </a:rPr>
              <a:t>)                        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                                </a:t>
            </a:r>
            <a:r>
              <a:rPr lang="en-US" sz="1600" dirty="0" smtClean="0">
                <a:sym typeface="Wingdings" pitchFamily="2" charset="2"/>
              </a:rPr>
              <a:t>{    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Visited</a:t>
            </a:r>
            <a:r>
              <a:rPr lang="en-US" sz="1600" dirty="0" smtClean="0">
                <a:sym typeface="Wingdings" pitchFamily="2" charset="2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dirty="0" smtClean="0">
                <a:sym typeface="Wingdings" pitchFamily="2" charset="2"/>
              </a:rPr>
              <a:t>) </a:t>
            </a:r>
            <a:r>
              <a:rPr lang="en-US" sz="1600" b="1" dirty="0" smtClean="0">
                <a:sym typeface="Wingdings" pitchFamily="2" charset="2"/>
              </a:rPr>
              <a:t> 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true</a:t>
            </a:r>
            <a:r>
              <a:rPr lang="en-US" sz="1600" b="1" dirty="0" smtClean="0">
                <a:sym typeface="Wingdings" pitchFamily="2" charset="2"/>
              </a:rPr>
              <a:t> ;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                       </a:t>
            </a:r>
            <a:endParaRPr lang="en-US" sz="1600" b="1" dirty="0">
              <a:solidFill>
                <a:srgbClr val="0070C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                     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                    </a:t>
            </a:r>
            <a:r>
              <a:rPr lang="en-US" sz="1600" b="1" dirty="0" err="1" smtClean="0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sz="1600" dirty="0" smtClean="0">
                <a:sym typeface="Wingdings" pitchFamily="2" charset="2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>
                <a:sym typeface="Wingdings" pitchFamily="2" charset="2"/>
              </a:rPr>
              <a:t>, </a:t>
            </a:r>
            <a:r>
              <a:rPr lang="en-US" sz="1600" b="1" dirty="0">
                <a:solidFill>
                  <a:srgbClr val="7030A0"/>
                </a:solidFill>
              </a:rPr>
              <a:t>Q</a:t>
            </a:r>
            <a:r>
              <a:rPr lang="en-US" sz="1600" dirty="0" smtClean="0">
                <a:sym typeface="Wingdings" pitchFamily="2" charset="2"/>
              </a:rPr>
              <a:t>)</a:t>
            </a:r>
            <a:r>
              <a:rPr lang="en-US" sz="1600" b="1" dirty="0" smtClean="0">
                <a:sym typeface="Wingdings" pitchFamily="2" charset="2"/>
              </a:rPr>
              <a:t>;</a:t>
            </a:r>
            <a:endParaRPr lang="en-US" sz="16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                                </a:t>
            </a:r>
            <a:r>
              <a:rPr lang="en-US" sz="1600" dirty="0" smtClean="0">
                <a:sym typeface="Wingdings" pitchFamily="2" charset="2"/>
              </a:rPr>
              <a:t>}</a:t>
            </a:r>
            <a:endParaRPr lang="en-US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         </a:t>
            </a:r>
            <a:r>
              <a:rPr lang="en-US" sz="1600" dirty="0" smtClean="0">
                <a:sym typeface="Wingdings" pitchFamily="2" charset="2"/>
              </a:rPr>
              <a:t>         }</a:t>
            </a:r>
            <a:endParaRPr lang="en-US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dirty="0" smtClean="0">
                <a:sym typeface="Wingdings" pitchFamily="2" charset="2"/>
              </a:rPr>
              <a:t>    }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Connectivity(G)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{   For each vertex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600" b="1" dirty="0" smtClean="0"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Visited(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)</a:t>
            </a: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sym typeface="Wingdings" pitchFamily="2" charset="2"/>
              </a:rPr>
              <a:t>false</a:t>
            </a:r>
            <a:r>
              <a:rPr lang="en-US" sz="1600" b="1" dirty="0" smtClean="0">
                <a:sym typeface="Wingdings" pitchFamily="2" charset="2"/>
              </a:rPr>
              <a:t>; 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 For each vertex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 smtClean="0">
                <a:sym typeface="Wingdings" pitchFamily="2" charset="2"/>
              </a:rPr>
              <a:t> in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    </a:t>
            </a:r>
            <a:r>
              <a:rPr lang="en-US" sz="1600" b="1" dirty="0" smtClean="0"/>
              <a:t>If (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Visited(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) </a:t>
            </a:r>
            <a:r>
              <a:rPr lang="en-US" sz="1600" b="1" dirty="0" smtClean="0">
                <a:sym typeface="Wingdings" pitchFamily="2" charset="2"/>
              </a:rPr>
              <a:t>= </a:t>
            </a:r>
            <a:r>
              <a:rPr lang="en-US" sz="1600" b="1" dirty="0" smtClean="0">
                <a:solidFill>
                  <a:srgbClr val="C00000"/>
                </a:solidFill>
                <a:sym typeface="Wingdings" pitchFamily="2" charset="2"/>
              </a:rPr>
              <a:t>false</a:t>
            </a:r>
            <a:r>
              <a:rPr lang="en-US" sz="1600" b="1" dirty="0" smtClean="0">
                <a:sym typeface="Wingdings" pitchFamily="2" charset="2"/>
              </a:rPr>
              <a:t>)    BFS(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600" b="1" dirty="0" smtClean="0">
                <a:sym typeface="Wingdings" pitchFamily="2" charset="2"/>
              </a:rPr>
              <a:t>);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     </a:t>
            </a:r>
            <a:r>
              <a:rPr lang="en-US" sz="1600" b="1" dirty="0" smtClean="0">
                <a:sym typeface="Wingdings" pitchFamily="2" charset="2"/>
              </a:rPr>
              <a:t>return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Label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}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638800" y="2667000"/>
            <a:ext cx="10668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267200" y="3505200"/>
            <a:ext cx="1600200" cy="304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Label</a:t>
            </a:r>
            <a:r>
              <a:rPr lang="en-US" sz="1600" b="1" dirty="0">
                <a:solidFill>
                  <a:schemeClr val="tx1"/>
                </a:solidFill>
                <a:sym typeface="Wingdings" pitchFamily="2" charset="2"/>
              </a:rPr>
              <a:t>[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>
                <a:solidFill>
                  <a:schemeClr val="tx1"/>
                </a:solidFill>
                <a:sym typeface="Wingdings" pitchFamily="2" charset="2"/>
              </a:rPr>
              <a:t>]</a:t>
            </a: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b="1" dirty="0">
                <a:solidFill>
                  <a:schemeClr val="tx1"/>
                </a:solidFill>
                <a:sym typeface="Wingdings" pitchFamily="2" charset="2"/>
              </a:rPr>
              <a:t>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x </a:t>
            </a:r>
            <a:r>
              <a:rPr lang="en-US" sz="1600" b="1" dirty="0" smtClean="0">
                <a:solidFill>
                  <a:schemeClr val="tx1"/>
                </a:solidFill>
                <a:sym typeface="Wingdings" pitchFamily="2" charset="2"/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1752600"/>
            <a:ext cx="1354858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Label</a:t>
            </a:r>
            <a:r>
              <a:rPr lang="en-US" sz="1600" b="1" dirty="0" smtClean="0">
                <a:sym typeface="Wingdings" pitchFamily="2" charset="2"/>
              </a:rPr>
              <a:t>[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600" b="1" dirty="0">
                <a:sym typeface="Wingdings" pitchFamily="2" charset="2"/>
              </a:rPr>
              <a:t>] 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 x</a:t>
            </a:r>
            <a:r>
              <a:rPr lang="en-US" sz="1600" b="1" dirty="0" smtClean="0">
                <a:sym typeface="Wingdings" pitchFamily="2" charset="2"/>
              </a:rPr>
              <a:t>; </a:t>
            </a:r>
            <a:endParaRPr lang="en-IN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5269468"/>
            <a:ext cx="226305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ym typeface="Wingdings" pitchFamily="2" charset="2"/>
              </a:rPr>
              <a:t>Create an array </a:t>
            </a:r>
            <a:r>
              <a:rPr lang="en-US" b="1" dirty="0">
                <a:solidFill>
                  <a:srgbClr val="7030A0"/>
                </a:solidFill>
                <a:sym typeface="Wingdings" pitchFamily="2" charset="2"/>
              </a:rPr>
              <a:t>Label;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52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Analysis of the algorithm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Output of the algorithm: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Array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Label</a:t>
                </a:r>
                <a:r>
                  <a:rPr lang="en-US" sz="2000" b="1" dirty="0" smtClean="0"/>
                  <a:t>[] </a:t>
                </a:r>
                <a:r>
                  <a:rPr lang="en-US" sz="1800" dirty="0" smtClean="0"/>
                  <a:t>of size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  </a:t>
                </a:r>
                <a:r>
                  <a:rPr lang="en-US" sz="1800" dirty="0" smtClean="0"/>
                  <a:t>such that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Label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/>
                  <a:t>]=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Label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y</a:t>
                </a:r>
                <a:r>
                  <a:rPr lang="en-US" sz="2000" dirty="0"/>
                  <a:t>] </a:t>
                </a:r>
                <a:r>
                  <a:rPr lang="en-US" sz="2000" dirty="0" smtClean="0"/>
                  <a:t> </a:t>
                </a:r>
                <a:r>
                  <a:rPr lang="en-US" sz="1800" dirty="0" smtClean="0"/>
                  <a:t>if </a:t>
                </a:r>
                <a:r>
                  <a:rPr lang="en-US" sz="1800" dirty="0"/>
                  <a:t>and only if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x</a:t>
                </a:r>
                <a:r>
                  <a:rPr lang="en-US" sz="1800" dirty="0"/>
                  <a:t> and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y</a:t>
                </a:r>
                <a:r>
                  <a:rPr lang="en-US" sz="1800" dirty="0"/>
                  <a:t> belong to same connected component. 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/>
                  <a:t>Running </a:t>
                </a:r>
                <a:r>
                  <a:rPr lang="en-US" sz="1800" b="1" dirty="0"/>
                  <a:t>time of the algorithm :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                  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err="1">
                        <a:latin typeface="Cambria Math"/>
                      </a:rPr>
                      <m:t>+</m:t>
                    </m:r>
                    <m:r>
                      <a:rPr lang="en-US" sz="1800" b="1" i="1" dirty="0" err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b="1" dirty="0"/>
                  <a:t>)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 undirected graph can be processed in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i="1" dirty="0" err="1" smtClean="0">
                        <a:latin typeface="Cambria Math"/>
                      </a:rPr>
                      <m:t>+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) time to build 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size data structure which can answer any connectivity query in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 smtClean="0"/>
                  <a:t>) </a:t>
                </a:r>
                <a:r>
                  <a:rPr lang="en-US" sz="2000" dirty="0" smtClean="0"/>
                  <a:t>time.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4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05800" cy="1470025"/>
          </a:xfrm>
        </p:spPr>
        <p:txBody>
          <a:bodyPr/>
          <a:lstStyle/>
          <a:p>
            <a:r>
              <a:rPr lang="en-US" sz="3600" b="1" dirty="0" smtClean="0"/>
              <a:t>Is there </a:t>
            </a:r>
            <a:r>
              <a:rPr lang="en-US" sz="3600" b="1" dirty="0" smtClean="0">
                <a:solidFill>
                  <a:srgbClr val="7030A0"/>
                </a:solidFill>
              </a:rPr>
              <a:t>alternate way </a:t>
            </a:r>
            <a:r>
              <a:rPr lang="en-US" sz="3600" b="1" dirty="0" smtClean="0"/>
              <a:t>to traverse a graph ?</a:t>
            </a:r>
            <a:endParaRPr lang="en-IN" sz="36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Down Ribbon 6"/>
          <p:cNvSpPr/>
          <p:nvPr/>
        </p:nvSpPr>
        <p:spPr>
          <a:xfrm>
            <a:off x="3048000" y="4191000"/>
            <a:ext cx="3200400" cy="1295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Yes</a:t>
            </a:r>
          </a:p>
          <a:p>
            <a:pPr algn="ctr"/>
            <a:endParaRPr lang="en-US" b="1" dirty="0" smtClean="0">
              <a:solidFill>
                <a:srgbClr val="7030A0"/>
              </a:solidFill>
            </a:endParaRPr>
          </a:p>
          <a:p>
            <a:pPr algn="ctr"/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4724400"/>
            <a:ext cx="152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More </a:t>
            </a:r>
            <a:r>
              <a:rPr lang="en-US" b="1" dirty="0" smtClean="0">
                <a:solidFill>
                  <a:srgbClr val="006C31"/>
                </a:solidFill>
              </a:rPr>
              <a:t>Natural </a:t>
            </a:r>
            <a:endParaRPr lang="en-IN" b="1" dirty="0">
              <a:solidFill>
                <a:srgbClr val="006C3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5040868"/>
            <a:ext cx="16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More </a:t>
            </a:r>
            <a:r>
              <a:rPr lang="en-US" b="1" dirty="0" smtClean="0">
                <a:solidFill>
                  <a:srgbClr val="006C31"/>
                </a:solidFill>
              </a:rPr>
              <a:t>Powerful </a:t>
            </a:r>
            <a:endParaRPr lang="en-IN" b="1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0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9642</TotalTime>
  <Words>1952</Words>
  <Application>Microsoft Office PowerPoint</Application>
  <PresentationFormat>On-screen Show (4:3)</PresentationFormat>
  <Paragraphs>510</Paragraphs>
  <Slides>25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Data Structures and Algorithms (CS210A) Semester I – 2014-15</vt:lpstr>
      <vt:lpstr>BFS Traversal  in Undirected Graphs</vt:lpstr>
      <vt:lpstr>Connectivity problem in a Graph </vt:lpstr>
      <vt:lpstr>Connectivity problem in a Graph </vt:lpstr>
      <vt:lpstr>Connectivity problem in a Graph </vt:lpstr>
      <vt:lpstr>Connectivity problem in a Graph </vt:lpstr>
      <vt:lpstr>Connectivity problem in a Graph </vt:lpstr>
      <vt:lpstr>Analysis of the algorithm</vt:lpstr>
      <vt:lpstr>Is there alternate way to traverse a graph ?</vt:lpstr>
      <vt:lpstr>PowerPoint Presentation</vt:lpstr>
      <vt:lpstr>Non-triviality of graph traversal</vt:lpstr>
      <vt:lpstr>A  natural  way to traverse a graph</vt:lpstr>
      <vt:lpstr>DFS traversal of G  </vt:lpstr>
      <vt:lpstr>DFS traversal </vt:lpstr>
      <vt:lpstr>DFS traversal </vt:lpstr>
      <vt:lpstr>Insight into DFS through an example</vt:lpstr>
      <vt:lpstr>Insight into DFS through an example</vt:lpstr>
      <vt:lpstr>Insight into DFS through an example</vt:lpstr>
      <vt:lpstr>Insight into DFS through an example</vt:lpstr>
      <vt:lpstr>Proving that  DFS(v) visits all vertices reachable from v</vt:lpstr>
      <vt:lpstr>PowerPoint Presentation</vt:lpstr>
      <vt:lpstr>DFS(v)</vt:lpstr>
      <vt:lpstr>DFS(v)</vt:lpstr>
      <vt:lpstr>DFS(v)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1021</cp:revision>
  <dcterms:created xsi:type="dcterms:W3CDTF">2011-12-03T04:13:03Z</dcterms:created>
  <dcterms:modified xsi:type="dcterms:W3CDTF">2014-09-30T13:44:02Z</dcterms:modified>
</cp:coreProperties>
</file>