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389" r:id="rId2"/>
    <p:sldId id="423" r:id="rId3"/>
    <p:sldId id="331" r:id="rId4"/>
    <p:sldId id="305" r:id="rId5"/>
    <p:sldId id="346" r:id="rId6"/>
    <p:sldId id="402" r:id="rId7"/>
    <p:sldId id="396" r:id="rId8"/>
    <p:sldId id="397" r:id="rId9"/>
    <p:sldId id="399" r:id="rId10"/>
    <p:sldId id="405" r:id="rId11"/>
    <p:sldId id="409" r:id="rId12"/>
    <p:sldId id="404" r:id="rId13"/>
    <p:sldId id="353" r:id="rId14"/>
    <p:sldId id="367" r:id="rId15"/>
    <p:sldId id="410" r:id="rId16"/>
    <p:sldId id="411" r:id="rId17"/>
    <p:sldId id="424" r:id="rId18"/>
    <p:sldId id="380" r:id="rId19"/>
    <p:sldId id="381" r:id="rId20"/>
    <p:sldId id="386" r:id="rId21"/>
    <p:sldId id="370" r:id="rId22"/>
    <p:sldId id="388" r:id="rId23"/>
    <p:sldId id="383" r:id="rId24"/>
    <p:sldId id="412" r:id="rId25"/>
    <p:sldId id="413" r:id="rId26"/>
    <p:sldId id="414" r:id="rId27"/>
    <p:sldId id="415" r:id="rId28"/>
    <p:sldId id="416" r:id="rId29"/>
    <p:sldId id="417" r:id="rId30"/>
    <p:sldId id="41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26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Quick revision of Depth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First Search 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Traversal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):algorithm for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biconnected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components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Quick Sort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: Average time complexity analysis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dirty="0" smtClean="0"/>
                  <a:t>An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dirty="0"/>
                  <a:t>) </a:t>
                </a:r>
                <a:r>
                  <a:rPr lang="en-US" sz="3600" dirty="0" smtClean="0"/>
                  <a:t>time algorithm</a:t>
                </a:r>
                <a:endParaRPr lang="en-IN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u="sng" dirty="0" smtClean="0">
                <a:solidFill>
                  <a:schemeClr val="tx1"/>
                </a:solidFill>
              </a:rPr>
              <a:t>single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traversal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) time algorithm</a:t>
                </a:r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formal </a:t>
            </a:r>
            <a:r>
              <a:rPr lang="en-US" sz="2400" b="1" dirty="0" smtClean="0"/>
              <a:t>characterization</a:t>
            </a:r>
            <a:r>
              <a:rPr lang="en-US" sz="2400" dirty="0" smtClean="0"/>
              <a:t> of the problem.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(</a:t>
            </a:r>
            <a:r>
              <a:rPr lang="en-US" sz="2400" b="1" dirty="0" smtClean="0">
                <a:solidFill>
                  <a:srgbClr val="7030A0"/>
                </a:solidFill>
              </a:rPr>
              <a:t>articulation points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Exploring </a:t>
            </a:r>
            <a:r>
              <a:rPr lang="en-US" sz="2400" b="1" u="sng" dirty="0" smtClean="0"/>
              <a:t>relationship</a:t>
            </a:r>
            <a:r>
              <a:rPr lang="en-US" sz="2400" dirty="0" smtClean="0"/>
              <a:t> between </a:t>
            </a:r>
            <a:r>
              <a:rPr lang="en-US" sz="2400" dirty="0" smtClean="0">
                <a:solidFill>
                  <a:srgbClr val="7030A0"/>
                </a:solidFill>
              </a:rPr>
              <a:t>articulation point</a:t>
            </a:r>
            <a:r>
              <a:rPr lang="en-US" sz="2400" dirty="0" smtClean="0"/>
              <a:t> &amp; DFS tree.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Using the relation </a:t>
            </a:r>
            <a:r>
              <a:rPr lang="en-US" sz="2400" b="1" dirty="0" smtClean="0"/>
              <a:t>cleverly</a:t>
            </a:r>
            <a:r>
              <a:rPr lang="en-US" sz="2400" dirty="0" smtClean="0"/>
              <a:t> to design an efficient algorithm.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The removal of any of {</a:t>
            </a: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} can destroy connectivity.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 err="1" smtClean="0">
                <a:solidFill>
                  <a:srgbClr val="0070C0"/>
                </a:solidFill>
              </a:rPr>
              <a:t>v</a:t>
            </a:r>
            <a:r>
              <a:rPr lang="en-US" sz="1800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f</a:t>
            </a:r>
            <a:r>
              <a:rPr lang="en-US" sz="1800" i="1" dirty="0" err="1" smtClean="0"/>
              <a:t>,</a:t>
            </a:r>
            <a:r>
              <a:rPr lang="en-US" sz="1800" b="1" i="1" dirty="0" err="1" smtClean="0">
                <a:solidFill>
                  <a:srgbClr val="0070C0"/>
                </a:solidFill>
              </a:rPr>
              <a:t>u</a:t>
            </a:r>
            <a:r>
              <a:rPr lang="en-US" sz="1800" b="1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are called the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of </a:t>
            </a:r>
            <a:r>
              <a:rPr lang="en-US" sz="1800" b="1" i="1" dirty="0" smtClean="0">
                <a:solidFill>
                  <a:srgbClr val="0070C0"/>
                </a:solidFill>
              </a:rPr>
              <a:t>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This graph is NOT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69" grpId="0" animBg="1"/>
      <p:bldP spid="23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2483004" y="3751322"/>
            <a:ext cx="4092497" cy="479507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  <a:gd name="connsiteX0" fmla="*/ 0 w 4025590"/>
              <a:gd name="connsiteY0" fmla="*/ 33236 h 122804"/>
              <a:gd name="connsiteX1" fmla="*/ 591015 w 4025590"/>
              <a:gd name="connsiteY1" fmla="*/ 122446 h 122804"/>
              <a:gd name="connsiteX2" fmla="*/ 2074127 w 4025590"/>
              <a:gd name="connsiteY2" fmla="*/ 66690 h 122804"/>
              <a:gd name="connsiteX3" fmla="*/ 3100039 w 4025590"/>
              <a:gd name="connsiteY3" fmla="*/ 122446 h 122804"/>
              <a:gd name="connsiteX4" fmla="*/ 4025590 w 4025590"/>
              <a:gd name="connsiteY4" fmla="*/ 66690 h 122804"/>
              <a:gd name="connsiteX0" fmla="*/ 0 w 4025590"/>
              <a:gd name="connsiteY0" fmla="*/ 28504 h 162546"/>
              <a:gd name="connsiteX1" fmla="*/ 880947 w 4025590"/>
              <a:gd name="connsiteY1" fmla="*/ 162319 h 162546"/>
              <a:gd name="connsiteX2" fmla="*/ 2074127 w 4025590"/>
              <a:gd name="connsiteY2" fmla="*/ 61958 h 162546"/>
              <a:gd name="connsiteX3" fmla="*/ 3100039 w 4025590"/>
              <a:gd name="connsiteY3" fmla="*/ 117714 h 162546"/>
              <a:gd name="connsiteX4" fmla="*/ 4025590 w 4025590"/>
              <a:gd name="connsiteY4" fmla="*/ 61958 h 162546"/>
              <a:gd name="connsiteX0" fmla="*/ 0 w 4092497"/>
              <a:gd name="connsiteY0" fmla="*/ 23547 h 237507"/>
              <a:gd name="connsiteX1" fmla="*/ 947854 w 4092497"/>
              <a:gd name="connsiteY1" fmla="*/ 235421 h 237507"/>
              <a:gd name="connsiteX2" fmla="*/ 2141034 w 4092497"/>
              <a:gd name="connsiteY2" fmla="*/ 135060 h 237507"/>
              <a:gd name="connsiteX3" fmla="*/ 3166946 w 4092497"/>
              <a:gd name="connsiteY3" fmla="*/ 190816 h 237507"/>
              <a:gd name="connsiteX4" fmla="*/ 4092497 w 4092497"/>
              <a:gd name="connsiteY4" fmla="*/ 135060 h 237507"/>
              <a:gd name="connsiteX0" fmla="*/ 0 w 4092497"/>
              <a:gd name="connsiteY0" fmla="*/ 23547 h 447294"/>
              <a:gd name="connsiteX1" fmla="*/ 947854 w 4092497"/>
              <a:gd name="connsiteY1" fmla="*/ 235421 h 447294"/>
              <a:gd name="connsiteX2" fmla="*/ 2141034 w 4092497"/>
              <a:gd name="connsiteY2" fmla="*/ 135060 h 447294"/>
              <a:gd name="connsiteX3" fmla="*/ 3278458 w 4092497"/>
              <a:gd name="connsiteY3" fmla="*/ 447294 h 447294"/>
              <a:gd name="connsiteX4" fmla="*/ 4092497 w 4092497"/>
              <a:gd name="connsiteY4" fmla="*/ 135060 h 447294"/>
              <a:gd name="connsiteX0" fmla="*/ 0 w 4092497"/>
              <a:gd name="connsiteY0" fmla="*/ 47638 h 472932"/>
              <a:gd name="connsiteX1" fmla="*/ 947854 w 4092497"/>
              <a:gd name="connsiteY1" fmla="*/ 259512 h 472932"/>
              <a:gd name="connsiteX2" fmla="*/ 2141034 w 4092497"/>
              <a:gd name="connsiteY2" fmla="*/ 3034 h 472932"/>
              <a:gd name="connsiteX3" fmla="*/ 3278458 w 4092497"/>
              <a:gd name="connsiteY3" fmla="*/ 471385 h 472932"/>
              <a:gd name="connsiteX4" fmla="*/ 4092497 w 4092497"/>
              <a:gd name="connsiteY4" fmla="*/ 159151 h 472932"/>
              <a:gd name="connsiteX0" fmla="*/ 0 w 4092497"/>
              <a:gd name="connsiteY0" fmla="*/ 55755 h 479507"/>
              <a:gd name="connsiteX1" fmla="*/ 947854 w 4092497"/>
              <a:gd name="connsiteY1" fmla="*/ 267629 h 479507"/>
              <a:gd name="connsiteX2" fmla="*/ 2141034 w 4092497"/>
              <a:gd name="connsiteY2" fmla="*/ 11151 h 479507"/>
              <a:gd name="connsiteX3" fmla="*/ 3278458 w 4092497"/>
              <a:gd name="connsiteY3" fmla="*/ 479502 h 479507"/>
              <a:gd name="connsiteX4" fmla="*/ 4092497 w 4092497"/>
              <a:gd name="connsiteY4" fmla="*/ 0 h 47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497" h="479507">
                <a:moveTo>
                  <a:pt x="0" y="55755"/>
                </a:moveTo>
                <a:cubicBezTo>
                  <a:pt x="78058" y="-52970"/>
                  <a:pt x="591015" y="275063"/>
                  <a:pt x="947854" y="267629"/>
                </a:cubicBezTo>
                <a:cubicBezTo>
                  <a:pt x="1304693" y="260195"/>
                  <a:pt x="1752600" y="-24161"/>
                  <a:pt x="2141034" y="11151"/>
                </a:cubicBezTo>
                <a:cubicBezTo>
                  <a:pt x="2529468" y="46463"/>
                  <a:pt x="2953214" y="481361"/>
                  <a:pt x="3278458" y="479502"/>
                </a:cubicBezTo>
                <a:cubicBezTo>
                  <a:pt x="3603702" y="477644"/>
                  <a:pt x="3792343" y="27878"/>
                  <a:pt x="4092497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397512" y="3467824"/>
            <a:ext cx="4025590" cy="301288"/>
          </a:xfrm>
          <a:custGeom>
            <a:avLst/>
            <a:gdLst>
              <a:gd name="connsiteX0" fmla="*/ 0 w 4025590"/>
              <a:gd name="connsiteY0" fmla="*/ 212078 h 301288"/>
              <a:gd name="connsiteX1" fmla="*/ 501805 w 4025590"/>
              <a:gd name="connsiteY1" fmla="*/ 205 h 301288"/>
              <a:gd name="connsiteX2" fmla="*/ 2074127 w 4025590"/>
              <a:gd name="connsiteY2" fmla="*/ 245532 h 301288"/>
              <a:gd name="connsiteX3" fmla="*/ 3100039 w 4025590"/>
              <a:gd name="connsiteY3" fmla="*/ 301288 h 301288"/>
              <a:gd name="connsiteX4" fmla="*/ 4025590 w 4025590"/>
              <a:gd name="connsiteY4" fmla="*/ 245532 h 30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5590" h="301288">
                <a:moveTo>
                  <a:pt x="0" y="212078"/>
                </a:moveTo>
                <a:cubicBezTo>
                  <a:pt x="78058" y="103353"/>
                  <a:pt x="156117" y="-5371"/>
                  <a:pt x="501805" y="205"/>
                </a:cubicBezTo>
                <a:cubicBezTo>
                  <a:pt x="847493" y="5781"/>
                  <a:pt x="1641088" y="195352"/>
                  <a:pt x="2074127" y="245532"/>
                </a:cubicBezTo>
                <a:cubicBezTo>
                  <a:pt x="2507166" y="295712"/>
                  <a:pt x="2774795" y="301288"/>
                  <a:pt x="3100039" y="301288"/>
                </a:cubicBezTo>
                <a:cubicBezTo>
                  <a:pt x="3425283" y="301288"/>
                  <a:pt x="3725436" y="273410"/>
                  <a:pt x="4025590" y="24553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formal definition of </a:t>
            </a:r>
            <a:r>
              <a:rPr lang="en-US" sz="3200" b="1" dirty="0" err="1" smtClean="0">
                <a:solidFill>
                  <a:srgbClr val="7030A0"/>
                </a:solidFill>
              </a:rPr>
              <a:t>articulaton</a:t>
            </a:r>
            <a:r>
              <a:rPr lang="en-US" sz="3200" b="1" dirty="0" smtClean="0">
                <a:solidFill>
                  <a:srgbClr val="7030A0"/>
                </a:solidFill>
              </a:rPr>
              <a:t> point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Definition:</a:t>
            </a:r>
            <a:r>
              <a:rPr lang="en-US" sz="1800" dirty="0" smtClean="0"/>
              <a:t> A vertex </a:t>
            </a:r>
            <a:r>
              <a:rPr lang="en-US" sz="1800" b="1" i="1" dirty="0" smtClean="0">
                <a:solidFill>
                  <a:srgbClr val="0070C0"/>
                </a:solidFill>
              </a:rPr>
              <a:t>x</a:t>
            </a:r>
            <a:r>
              <a:rPr lang="en-US" sz="1800" dirty="0" smtClean="0"/>
              <a:t> is said to be </a:t>
            </a:r>
            <a:r>
              <a:rPr lang="en-US" sz="1800" b="1" dirty="0" smtClean="0"/>
              <a:t>articulation point </a:t>
            </a:r>
            <a:r>
              <a:rPr lang="en-US" sz="1800" dirty="0" smtClean="0"/>
              <a:t>if there exist two distinct vertices </a:t>
            </a:r>
            <a:r>
              <a:rPr lang="en-US" sz="1800" b="1" i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and 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 such that every path between </a:t>
            </a:r>
            <a:r>
              <a:rPr lang="en-US" sz="1800" b="1" i="1" dirty="0" smtClean="0">
                <a:solidFill>
                  <a:srgbClr val="0070C0"/>
                </a:solidFill>
              </a:rPr>
              <a:t>u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 passes through </a:t>
            </a:r>
            <a:r>
              <a:rPr lang="en-US" sz="1800" b="1" i="1" dirty="0" smtClean="0">
                <a:solidFill>
                  <a:srgbClr val="0070C0"/>
                </a:solidFill>
              </a:rPr>
              <a:t>x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Observation:</a:t>
            </a:r>
            <a:r>
              <a:rPr lang="en-US" sz="1800" b="1" dirty="0" smtClean="0"/>
              <a:t> </a:t>
            </a:r>
            <a:r>
              <a:rPr lang="en-US" sz="1800" dirty="0" smtClean="0"/>
              <a:t>A graph is </a:t>
            </a:r>
            <a:r>
              <a:rPr lang="en-US" sz="1800" dirty="0" err="1" smtClean="0"/>
              <a:t>biconnected</a:t>
            </a:r>
            <a:r>
              <a:rPr lang="en-US" sz="1800" dirty="0" smtClean="0"/>
              <a:t> if none of its vertices is an articulation point.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AIM: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/>
              <a:t>Design an </a:t>
            </a:r>
            <a:r>
              <a:rPr lang="en-US" sz="1800" b="1" dirty="0" smtClean="0"/>
              <a:t>algorithm</a:t>
            </a:r>
            <a:r>
              <a:rPr lang="en-US" sz="1800" dirty="0" smtClean="0"/>
              <a:t> to compute all </a:t>
            </a:r>
            <a:r>
              <a:rPr lang="en-US" sz="1800" b="1" dirty="0" smtClean="0"/>
              <a:t>articulation points </a:t>
            </a:r>
            <a:r>
              <a:rPr lang="en-US" sz="1800" dirty="0" smtClean="0"/>
              <a:t>in a given graph. 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1930" y="3622556"/>
            <a:ext cx="293670" cy="568444"/>
            <a:chOff x="6411930" y="3622556"/>
            <a:chExt cx="293670" cy="568444"/>
          </a:xfrm>
        </p:grpSpPr>
        <p:sp>
          <p:nvSpPr>
            <p:cNvPr id="9" name="Oval 8"/>
            <p:cNvSpPr/>
            <p:nvPr/>
          </p:nvSpPr>
          <p:spPr>
            <a:xfrm>
              <a:off x="6423569" y="3622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1930" y="38216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09800" y="3698756"/>
            <a:ext cx="306494" cy="556776"/>
            <a:chOff x="2209800" y="3698756"/>
            <a:chExt cx="306494" cy="556776"/>
          </a:xfrm>
        </p:grpSpPr>
        <p:sp>
          <p:nvSpPr>
            <p:cNvPr id="8" name="Oval 7"/>
            <p:cNvSpPr/>
            <p:nvPr/>
          </p:nvSpPr>
          <p:spPr>
            <a:xfrm>
              <a:off x="2286000" y="3698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8" name="Freeform 17"/>
          <p:cNvSpPr/>
          <p:nvPr/>
        </p:nvSpPr>
        <p:spPr>
          <a:xfrm>
            <a:off x="2475571" y="3059655"/>
            <a:ext cx="4025590" cy="1113411"/>
          </a:xfrm>
          <a:custGeom>
            <a:avLst/>
            <a:gdLst>
              <a:gd name="connsiteX0" fmla="*/ 0 w 4025590"/>
              <a:gd name="connsiteY0" fmla="*/ 731760 h 1113411"/>
              <a:gd name="connsiteX1" fmla="*/ 568712 w 4025590"/>
              <a:gd name="connsiteY1" fmla="*/ 1099750 h 1113411"/>
              <a:gd name="connsiteX2" fmla="*/ 1739590 w 4025590"/>
              <a:gd name="connsiteY2" fmla="*/ 988238 h 1113411"/>
              <a:gd name="connsiteX3" fmla="*/ 2129883 w 4025590"/>
              <a:gd name="connsiteY3" fmla="*/ 553340 h 1113411"/>
              <a:gd name="connsiteX4" fmla="*/ 2442117 w 4025590"/>
              <a:gd name="connsiteY4" fmla="*/ 174199 h 1113411"/>
              <a:gd name="connsiteX5" fmla="*/ 3200400 w 4025590"/>
              <a:gd name="connsiteY5" fmla="*/ 18082 h 1113411"/>
              <a:gd name="connsiteX6" fmla="*/ 4025590 w 4025590"/>
              <a:gd name="connsiteY6" fmla="*/ 575643 h 111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5590" h="1113411">
                <a:moveTo>
                  <a:pt x="0" y="731760"/>
                </a:moveTo>
                <a:cubicBezTo>
                  <a:pt x="139390" y="894382"/>
                  <a:pt x="278780" y="1057004"/>
                  <a:pt x="568712" y="1099750"/>
                </a:cubicBezTo>
                <a:cubicBezTo>
                  <a:pt x="858644" y="1142496"/>
                  <a:pt x="1479395" y="1079306"/>
                  <a:pt x="1739590" y="988238"/>
                </a:cubicBezTo>
                <a:cubicBezTo>
                  <a:pt x="1999785" y="897170"/>
                  <a:pt x="2012795" y="689013"/>
                  <a:pt x="2129883" y="553340"/>
                </a:cubicBezTo>
                <a:cubicBezTo>
                  <a:pt x="2246971" y="417667"/>
                  <a:pt x="2263698" y="263409"/>
                  <a:pt x="2442117" y="174199"/>
                </a:cubicBezTo>
                <a:cubicBezTo>
                  <a:pt x="2620537" y="84989"/>
                  <a:pt x="2936488" y="-48825"/>
                  <a:pt x="3200400" y="18082"/>
                </a:cubicBezTo>
                <a:cubicBezTo>
                  <a:pt x="3464312" y="84989"/>
                  <a:pt x="3744951" y="330316"/>
                  <a:pt x="4025590" y="57564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43400" y="3657600"/>
            <a:ext cx="304800" cy="521732"/>
            <a:chOff x="4343400" y="3657600"/>
            <a:chExt cx="304800" cy="521732"/>
          </a:xfrm>
        </p:grpSpPr>
        <p:sp>
          <p:nvSpPr>
            <p:cNvPr id="10" name="Oval 9"/>
            <p:cNvSpPr/>
            <p:nvPr/>
          </p:nvSpPr>
          <p:spPr>
            <a:xfrm>
              <a:off x="4442369" y="3657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3810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25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6" grpId="0"/>
      <p:bldP spid="7" grpId="0" uiExpand="1" build="p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Some observations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/>
              <a:t>A leaf node </a:t>
            </a:r>
            <a:r>
              <a:rPr lang="en-US" sz="1800" dirty="0" smtClean="0"/>
              <a:t>can never be an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a.p</a:t>
            </a:r>
            <a:r>
              <a:rPr lang="en-US" sz="1800" b="1" dirty="0" smtClean="0">
                <a:solidFill>
                  <a:srgbClr val="0070C0"/>
                </a:solidFill>
              </a:rPr>
              <a:t>.</a:t>
            </a:r>
            <a:r>
              <a:rPr lang="en-US" sz="1800" dirty="0" smtClean="0"/>
              <a:t> ?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 smtClean="0"/>
              <a:t>Root</a:t>
            </a:r>
            <a:r>
              <a:rPr lang="en-US" sz="1800" dirty="0" smtClean="0"/>
              <a:t> is an </a:t>
            </a:r>
            <a:r>
              <a:rPr lang="en-US" sz="1800" b="1" dirty="0" err="1" smtClean="0">
                <a:solidFill>
                  <a:srgbClr val="0070C0"/>
                </a:solidFill>
              </a:rPr>
              <a:t>a.p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it has two or more children.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62000" y="1946156"/>
            <a:ext cx="2956921" cy="3464044"/>
            <a:chOff x="718423" y="1946156"/>
            <a:chExt cx="2956921" cy="3464044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0" y="1946156"/>
              <a:ext cx="2819400" cy="3464044"/>
              <a:chOff x="762000" y="1946156"/>
              <a:chExt cx="2819400" cy="34640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77519" y="1946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7526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90800" y="24795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95400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318169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9277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318169" y="4613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14400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75369" y="52227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62000" y="37749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42169" y="3089156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94569" y="37338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75569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6" idx="3"/>
              </p:cNvCxnSpPr>
              <p:nvPr/>
            </p:nvCxnSpPr>
            <p:spPr>
              <a:xfrm flipH="1">
                <a:off x="1878284" y="2106149"/>
                <a:ext cx="329378" cy="3734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</p:cNvCxnSpPr>
              <p:nvPr/>
            </p:nvCxnSpPr>
            <p:spPr>
              <a:xfrm flipH="1">
                <a:off x="1423222" y="2639549"/>
                <a:ext cx="359521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6" idx="0"/>
              </p:cNvCxnSpPr>
              <p:nvPr/>
            </p:nvCxnSpPr>
            <p:spPr>
              <a:xfrm flipH="1">
                <a:off x="864916" y="3249149"/>
                <a:ext cx="460627" cy="525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4"/>
                <a:endCxn id="10" idx="0"/>
              </p:cNvCxnSpPr>
              <p:nvPr/>
            </p:nvCxnSpPr>
            <p:spPr>
              <a:xfrm>
                <a:off x="1398316" y="3276600"/>
                <a:ext cx="227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5"/>
                <a:endCxn id="11" idx="1"/>
              </p:cNvCxnSpPr>
              <p:nvPr/>
            </p:nvCxnSpPr>
            <p:spPr>
              <a:xfrm>
                <a:off x="1471088" y="3249149"/>
                <a:ext cx="486824" cy="51210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0" idx="4"/>
                <a:endCxn id="12" idx="0"/>
              </p:cNvCxnSpPr>
              <p:nvPr/>
            </p:nvCxnSpPr>
            <p:spPr>
              <a:xfrm>
                <a:off x="1421085" y="3962400"/>
                <a:ext cx="0" cy="6507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14" idx="0"/>
              </p:cNvCxnSpPr>
              <p:nvPr/>
            </p:nvCxnSpPr>
            <p:spPr>
              <a:xfrm>
                <a:off x="1524000" y="4800600"/>
                <a:ext cx="354285" cy="4221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017316" y="4773149"/>
                <a:ext cx="330996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8" idx="5"/>
                <a:endCxn id="19" idx="1"/>
              </p:cNvCxnSpPr>
              <p:nvPr/>
            </p:nvCxnSpPr>
            <p:spPr>
              <a:xfrm>
                <a:off x="3170257" y="3893793"/>
                <a:ext cx="235455" cy="5532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8" idx="5"/>
                <a:endCxn id="17" idx="0"/>
              </p:cNvCxnSpPr>
              <p:nvPr/>
            </p:nvCxnSpPr>
            <p:spPr>
              <a:xfrm>
                <a:off x="2766488" y="2639549"/>
                <a:ext cx="178597" cy="4496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endCxn id="18" idx="0"/>
              </p:cNvCxnSpPr>
              <p:nvPr/>
            </p:nvCxnSpPr>
            <p:spPr>
              <a:xfrm>
                <a:off x="2945085" y="3276600"/>
                <a:ext cx="152400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" idx="5"/>
                <a:endCxn id="8" idx="1"/>
              </p:cNvCxnSpPr>
              <p:nvPr/>
            </p:nvCxnSpPr>
            <p:spPr>
              <a:xfrm>
                <a:off x="2353207" y="2106149"/>
                <a:ext cx="267736" cy="400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2743200" y="4419600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8" idx="4"/>
                <a:endCxn id="61" idx="0"/>
              </p:cNvCxnSpPr>
              <p:nvPr/>
            </p:nvCxnSpPr>
            <p:spPr>
              <a:xfrm flipH="1">
                <a:off x="2846116" y="3921244"/>
                <a:ext cx="251369" cy="4983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903306" y="1828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about an internal node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7030A0"/>
                </a:solidFill>
              </a:rPr>
              <a:t> Sufficient </a:t>
            </a:r>
            <a:r>
              <a:rPr lang="en-US" sz="2800" b="1" dirty="0" smtClean="0"/>
              <a:t>condition </a:t>
            </a:r>
            <a:br>
              <a:rPr lang="en-US" sz="2800" b="1" dirty="0" smtClean="0"/>
            </a:br>
            <a:r>
              <a:rPr lang="en-US" sz="2800" b="1" dirty="0" smtClean="0"/>
              <a:t>for </a:t>
            </a:r>
            <a:r>
              <a:rPr lang="en-US" sz="2800" b="1" i="1" dirty="0" smtClean="0">
                <a:solidFill>
                  <a:srgbClr val="00B050"/>
                </a:solidFill>
              </a:rPr>
              <a:t>x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to be articulation point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Theorem1</a:t>
            </a:r>
            <a:r>
              <a:rPr lang="en-US" sz="1800" dirty="0" smtClean="0"/>
              <a:t>:  </a:t>
            </a:r>
          </a:p>
          <a:p>
            <a:pPr marL="0" indent="0">
              <a:buNone/>
            </a:pPr>
            <a:r>
              <a:rPr lang="en-US" sz="1800" dirty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 </a:t>
            </a:r>
            <a:r>
              <a:rPr lang="en-US" sz="1800" dirty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iff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there is </a:t>
            </a: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 </a:t>
            </a:r>
            <a:r>
              <a:rPr lang="en-US" sz="1800" b="1" dirty="0"/>
              <a:t>ancestor</a:t>
            </a:r>
            <a:r>
              <a:rPr lang="en-US" sz="1800" dirty="0"/>
              <a:t> of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 No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 smtClean="0"/>
              <a:t>) </a:t>
            </a:r>
            <a:r>
              <a:rPr lang="en-IN" sz="1800" dirty="0" smtClean="0"/>
              <a:t>going to a vertex “</a:t>
            </a:r>
            <a:r>
              <a:rPr lang="en-IN" sz="1800" b="1" dirty="0" smtClean="0"/>
              <a:t>higher”</a:t>
            </a:r>
            <a:r>
              <a:rPr lang="en-IN" sz="1800" dirty="0" smtClean="0"/>
              <a:t> than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/>
              <a:t>.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&quot;No&quot; Symbol 1"/>
          <p:cNvSpPr/>
          <p:nvPr/>
        </p:nvSpPr>
        <p:spPr>
          <a:xfrm>
            <a:off x="533400" y="2819400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own Ribbon 3"/>
          <p:cNvSpPr/>
          <p:nvPr/>
        </p:nvSpPr>
        <p:spPr>
          <a:xfrm>
            <a:off x="5334000" y="5333999"/>
            <a:ext cx="2819400" cy="9144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rgbClr val="7030A0"/>
                </a:solidFill>
              </a:rPr>
              <a:t>DFN </a:t>
            </a:r>
            <a:r>
              <a:rPr lang="en-US" dirty="0" smtClean="0">
                <a:solidFill>
                  <a:schemeClr val="tx1"/>
                </a:solidFill>
              </a:rPr>
              <a:t>numbering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4800600" y="3903722"/>
            <a:ext cx="3886200" cy="1354078"/>
          </a:xfrm>
          <a:prstGeom prst="cloudCallout">
            <a:avLst>
              <a:gd name="adj1" fmla="val 47222"/>
              <a:gd name="adj2" fmla="val 645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define the notion  “</a:t>
            </a:r>
            <a:r>
              <a:rPr lang="en-US" b="1" dirty="0" smtClean="0">
                <a:solidFill>
                  <a:schemeClr val="tx1"/>
                </a:solidFill>
              </a:rPr>
              <a:t>higher</a:t>
            </a:r>
            <a:r>
              <a:rPr lang="en-US" dirty="0" smtClean="0">
                <a:solidFill>
                  <a:schemeClr val="tx1"/>
                </a:solidFill>
              </a:rPr>
              <a:t>” than </a:t>
            </a:r>
            <a:r>
              <a:rPr lang="en-US" b="1" i="1" dirty="0" smtClean="0">
                <a:solidFill>
                  <a:srgbClr val="00B050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build="p"/>
      <p:bldP spid="53" grpId="0"/>
      <p:bldP spid="55" grpId="0" animBg="1"/>
      <p:bldP spid="57" grpId="0" animBg="1"/>
      <p:bldP spid="58" grpId="0" animBg="1"/>
      <p:bldP spid="59" grpId="0" animBg="1"/>
      <p:bldP spid="37" grpId="0" animBg="1"/>
      <p:bldP spid="2" grpId="0" animBg="1"/>
      <p:bldP spid="4" grpId="0" animBg="1"/>
      <p:bldP spid="35" grpId="0" animBg="1"/>
      <p:bldP spid="36" grpId="0" animBg="1"/>
      <p:bldP spid="41" grpId="0" animBg="1"/>
      <p:bldP spid="44" grpId="0" animBg="1"/>
      <p:bldP spid="47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Necessary </a:t>
            </a:r>
            <a:r>
              <a:rPr lang="en-US" sz="2800" b="1" dirty="0" smtClean="0"/>
              <a:t>and</a:t>
            </a:r>
            <a:r>
              <a:rPr lang="en-US" sz="2800" b="1" dirty="0" smtClean="0">
                <a:solidFill>
                  <a:srgbClr val="7030A0"/>
                </a:solidFill>
              </a:rPr>
              <a:t> Sufficient </a:t>
            </a:r>
            <a:r>
              <a:rPr lang="en-US" sz="2800" b="1" dirty="0" smtClean="0"/>
              <a:t>condition </a:t>
            </a:r>
            <a:br>
              <a:rPr lang="en-US" sz="2800" b="1" dirty="0" smtClean="0"/>
            </a:br>
            <a:r>
              <a:rPr lang="en-US" sz="2800" b="1" dirty="0" smtClean="0"/>
              <a:t>for </a:t>
            </a:r>
            <a:r>
              <a:rPr lang="en-US" sz="2800" b="1" i="1" dirty="0" smtClean="0">
                <a:solidFill>
                  <a:srgbClr val="00B050"/>
                </a:solidFill>
              </a:rPr>
              <a:t>x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to be articulation point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Theorem1</a:t>
            </a:r>
            <a:r>
              <a:rPr lang="en-US" sz="1800" dirty="0" smtClean="0"/>
              <a:t>:  </a:t>
            </a:r>
          </a:p>
          <a:p>
            <a:pPr marL="0" indent="0">
              <a:buNone/>
            </a:pPr>
            <a:r>
              <a:rPr lang="en-US" sz="1800" dirty="0" smtClean="0"/>
              <a:t>An internal node </a:t>
            </a:r>
            <a:r>
              <a:rPr lang="en-US" sz="1800" b="1" i="1" dirty="0">
                <a:solidFill>
                  <a:srgbClr val="00B050"/>
                </a:solidFill>
              </a:rPr>
              <a:t>x </a:t>
            </a:r>
            <a:r>
              <a:rPr lang="en-US" sz="1800" b="1" i="1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 smtClean="0"/>
              <a:t>iff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x</a:t>
            </a:r>
            <a:r>
              <a:rPr lang="en-US" sz="1800" dirty="0" smtClean="0"/>
              <a:t> has </a:t>
            </a:r>
            <a:r>
              <a:rPr lang="en-US" sz="1800" b="1" u="sng" dirty="0"/>
              <a:t>at least</a:t>
            </a:r>
            <a:r>
              <a:rPr lang="en-US" sz="1800" b="1" dirty="0"/>
              <a:t> </a:t>
            </a:r>
            <a:r>
              <a:rPr lang="en-US" sz="1800" dirty="0"/>
              <a:t>one child </a:t>
            </a:r>
            <a:r>
              <a:rPr lang="en-US" sz="1800" b="1" i="1" dirty="0">
                <a:solidFill>
                  <a:srgbClr val="00B050"/>
                </a:solidFill>
              </a:rPr>
              <a:t>y </a:t>
            </a:r>
            <a:r>
              <a:rPr lang="en-US" sz="1800" dirty="0" err="1"/>
              <a:t>s.t.</a:t>
            </a:r>
            <a:r>
              <a:rPr lang="en-US" sz="1800" dirty="0"/>
              <a:t> there is </a:t>
            </a:r>
            <a:r>
              <a:rPr lang="en-US" sz="1800" b="1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) to </a:t>
            </a:r>
            <a:r>
              <a:rPr lang="en-US" sz="1800" b="1" dirty="0"/>
              <a:t>ancestor</a:t>
            </a:r>
            <a:r>
              <a:rPr lang="en-US" sz="1800" dirty="0"/>
              <a:t> of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i="1" dirty="0" smtClean="0"/>
              <a:t>.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 of the </a:t>
            </a:r>
            <a:r>
              <a:rPr lang="en-US" sz="1800" i="1" u="sng" dirty="0" smtClean="0"/>
              <a:t>highest ancestor </a:t>
            </a:r>
            <a:r>
              <a:rPr lang="en-US" sz="1800" dirty="0" smtClean="0"/>
              <a:t>of 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 to which there is a back edge from </a:t>
            </a:r>
            <a:r>
              <a:rPr lang="en-US" sz="1800" b="1" dirty="0" err="1"/>
              <a:t>subtree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v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Theorem2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An internal </a:t>
            </a:r>
            <a:r>
              <a:rPr lang="en-US" sz="1800" dirty="0"/>
              <a:t>node 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C00000"/>
                </a:solidFill>
              </a:rPr>
              <a:t>articulation point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 err="1"/>
              <a:t>iff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has a </a:t>
            </a:r>
            <a:r>
              <a:rPr lang="en-US" sz="1800" dirty="0" smtClean="0"/>
              <a:t>child, </a:t>
            </a:r>
            <a:r>
              <a:rPr lang="en-US" sz="1800" dirty="0"/>
              <a:t>say 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, </a:t>
            </a:r>
            <a:r>
              <a:rPr lang="en-US" sz="1800" dirty="0" smtClean="0"/>
              <a:t>in </a:t>
            </a:r>
            <a:r>
              <a:rPr lang="en-US" sz="1800" b="1" dirty="0" smtClean="0"/>
              <a:t>DFS</a:t>
            </a:r>
            <a:r>
              <a:rPr lang="en-US" sz="1800" dirty="0" smtClean="0"/>
              <a:t> tree such </a:t>
            </a:r>
            <a:r>
              <a:rPr lang="en-US" sz="1800" dirty="0"/>
              <a:t>that</a:t>
            </a:r>
          </a:p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 smtClean="0"/>
              <a:t>)   ?    </a:t>
            </a:r>
            <a:r>
              <a:rPr lang="en-US" sz="1800" b="1" dirty="0">
                <a:solidFill>
                  <a:srgbClr val="7030A0"/>
                </a:solidFill>
              </a:rPr>
              <a:t>DFN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426732"/>
            <a:chOff x="591445" y="1371600"/>
            <a:chExt cx="1800898" cy="2426732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35143" y="34290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108073" y="4114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y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 rot="212596">
            <a:off x="779464" y="5273380"/>
            <a:ext cx="476043" cy="57986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1739590" y="5472283"/>
            <a:ext cx="298354" cy="471317"/>
          </a:xfrm>
          <a:custGeom>
            <a:avLst/>
            <a:gdLst>
              <a:gd name="connsiteX0" fmla="*/ 144966 w 298354"/>
              <a:gd name="connsiteY0" fmla="*/ 471317 h 471317"/>
              <a:gd name="connsiteX1" fmla="*/ 289932 w 298354"/>
              <a:gd name="connsiteY1" fmla="*/ 281746 h 471317"/>
              <a:gd name="connsiteX2" fmla="*/ 267630 w 298354"/>
              <a:gd name="connsiteY2" fmla="*/ 103327 h 471317"/>
              <a:gd name="connsiteX3" fmla="*/ 156117 w 298354"/>
              <a:gd name="connsiteY3" fmla="*/ 2966 h 471317"/>
              <a:gd name="connsiteX4" fmla="*/ 0 w 298354"/>
              <a:gd name="connsiteY4" fmla="*/ 36419 h 47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54" h="471317">
                <a:moveTo>
                  <a:pt x="144966" y="471317"/>
                </a:moveTo>
                <a:cubicBezTo>
                  <a:pt x="207227" y="407197"/>
                  <a:pt x="269488" y="343078"/>
                  <a:pt x="289932" y="281746"/>
                </a:cubicBezTo>
                <a:cubicBezTo>
                  <a:pt x="310376" y="220414"/>
                  <a:pt x="289932" y="149790"/>
                  <a:pt x="267630" y="103327"/>
                </a:cubicBezTo>
                <a:cubicBezTo>
                  <a:pt x="245328" y="56864"/>
                  <a:pt x="200722" y="14117"/>
                  <a:pt x="156117" y="2966"/>
                </a:cubicBezTo>
                <a:cubicBezTo>
                  <a:pt x="111512" y="-8185"/>
                  <a:pt x="55756" y="14117"/>
                  <a:pt x="0" y="3641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1501231" y="4360923"/>
            <a:ext cx="621701" cy="1727644"/>
          </a:xfrm>
          <a:custGeom>
            <a:avLst/>
            <a:gdLst>
              <a:gd name="connsiteX0" fmla="*/ 457200 w 606366"/>
              <a:gd name="connsiteY0" fmla="*/ 1639229 h 1639229"/>
              <a:gd name="connsiteX1" fmla="*/ 602166 w 606366"/>
              <a:gd name="connsiteY1" fmla="*/ 1382751 h 1639229"/>
              <a:gd name="connsiteX2" fmla="*/ 546410 w 606366"/>
              <a:gd name="connsiteY2" fmla="*/ 959004 h 1639229"/>
              <a:gd name="connsiteX3" fmla="*/ 334536 w 606366"/>
              <a:gd name="connsiteY3" fmla="*/ 457200 h 1639229"/>
              <a:gd name="connsiteX4" fmla="*/ 0 w 606366"/>
              <a:gd name="connsiteY4" fmla="*/ 0 h 163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366" h="1639229">
                <a:moveTo>
                  <a:pt x="457200" y="1639229"/>
                </a:moveTo>
                <a:cubicBezTo>
                  <a:pt x="522249" y="1567675"/>
                  <a:pt x="587298" y="1496122"/>
                  <a:pt x="602166" y="1382751"/>
                </a:cubicBezTo>
                <a:cubicBezTo>
                  <a:pt x="617034" y="1269380"/>
                  <a:pt x="591015" y="1113262"/>
                  <a:pt x="546410" y="959004"/>
                </a:cubicBezTo>
                <a:cubicBezTo>
                  <a:pt x="501805" y="804745"/>
                  <a:pt x="425604" y="617034"/>
                  <a:pt x="334536" y="457200"/>
                </a:cubicBezTo>
                <a:cubicBezTo>
                  <a:pt x="243468" y="297366"/>
                  <a:pt x="121734" y="148683"/>
                  <a:pt x="0" y="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79863" y="3702205"/>
            <a:ext cx="1605776" cy="2352907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4800" y="2368881"/>
            <a:ext cx="1699766" cy="3803319"/>
          </a:xfrm>
          <a:custGeom>
            <a:avLst/>
            <a:gdLst>
              <a:gd name="connsiteX0" fmla="*/ 720084 w 1188436"/>
              <a:gd name="connsiteY0" fmla="*/ 3490331 h 3490331"/>
              <a:gd name="connsiteX1" fmla="*/ 385548 w 1188436"/>
              <a:gd name="connsiteY1" fmla="*/ 3378819 h 3490331"/>
              <a:gd name="connsiteX2" fmla="*/ 84465 w 1188436"/>
              <a:gd name="connsiteY2" fmla="*/ 3044283 h 3490331"/>
              <a:gd name="connsiteX3" fmla="*/ 28709 w 1188436"/>
              <a:gd name="connsiteY3" fmla="*/ 2018370 h 3490331"/>
              <a:gd name="connsiteX4" fmla="*/ 485909 w 1188436"/>
              <a:gd name="connsiteY4" fmla="*/ 847492 h 3490331"/>
              <a:gd name="connsiteX5" fmla="*/ 1188436 w 1188436"/>
              <a:gd name="connsiteY5" fmla="*/ 0 h 3490331"/>
              <a:gd name="connsiteX0" fmla="*/ 720084 w 1471285"/>
              <a:gd name="connsiteY0" fmla="*/ 3664553 h 3664553"/>
              <a:gd name="connsiteX1" fmla="*/ 385548 w 1471285"/>
              <a:gd name="connsiteY1" fmla="*/ 3553041 h 3664553"/>
              <a:gd name="connsiteX2" fmla="*/ 84465 w 1471285"/>
              <a:gd name="connsiteY2" fmla="*/ 3218505 h 3664553"/>
              <a:gd name="connsiteX3" fmla="*/ 28709 w 1471285"/>
              <a:gd name="connsiteY3" fmla="*/ 2192592 h 3664553"/>
              <a:gd name="connsiteX4" fmla="*/ 485909 w 1471285"/>
              <a:gd name="connsiteY4" fmla="*/ 1021714 h 3664553"/>
              <a:gd name="connsiteX5" fmla="*/ 1471285 w 1471285"/>
              <a:gd name="connsiteY5" fmla="*/ 0 h 3664553"/>
              <a:gd name="connsiteX0" fmla="*/ 720084 w 1577353"/>
              <a:gd name="connsiteY0" fmla="*/ 3726775 h 3726775"/>
              <a:gd name="connsiteX1" fmla="*/ 385548 w 1577353"/>
              <a:gd name="connsiteY1" fmla="*/ 3615263 h 3726775"/>
              <a:gd name="connsiteX2" fmla="*/ 84465 w 1577353"/>
              <a:gd name="connsiteY2" fmla="*/ 3280727 h 3726775"/>
              <a:gd name="connsiteX3" fmla="*/ 28709 w 1577353"/>
              <a:gd name="connsiteY3" fmla="*/ 2254814 h 3726775"/>
              <a:gd name="connsiteX4" fmla="*/ 485909 w 1577353"/>
              <a:gd name="connsiteY4" fmla="*/ 1083936 h 3726775"/>
              <a:gd name="connsiteX5" fmla="*/ 1577353 w 1577353"/>
              <a:gd name="connsiteY5" fmla="*/ 0 h 372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7353" h="3726775">
                <a:moveTo>
                  <a:pt x="720084" y="3726775"/>
                </a:moveTo>
                <a:cubicBezTo>
                  <a:pt x="605784" y="3708189"/>
                  <a:pt x="491484" y="3689604"/>
                  <a:pt x="385548" y="3615263"/>
                </a:cubicBezTo>
                <a:cubicBezTo>
                  <a:pt x="279612" y="3540922"/>
                  <a:pt x="143938" y="3507468"/>
                  <a:pt x="84465" y="3280727"/>
                </a:cubicBezTo>
                <a:cubicBezTo>
                  <a:pt x="24992" y="3053985"/>
                  <a:pt x="-38198" y="2620946"/>
                  <a:pt x="28709" y="2254814"/>
                </a:cubicBezTo>
                <a:cubicBezTo>
                  <a:pt x="95616" y="1888682"/>
                  <a:pt x="292621" y="1420331"/>
                  <a:pt x="485909" y="1083936"/>
                </a:cubicBezTo>
                <a:cubicBezTo>
                  <a:pt x="679197" y="747541"/>
                  <a:pt x="1322733" y="255548"/>
                  <a:pt x="157735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981200" y="2057400"/>
            <a:ext cx="428438" cy="381000"/>
            <a:chOff x="4191000" y="2057400"/>
            <a:chExt cx="428438" cy="381000"/>
          </a:xfrm>
        </p:grpSpPr>
        <p:sp>
          <p:nvSpPr>
            <p:cNvPr id="39" name="Oval 38"/>
            <p:cNvSpPr/>
            <p:nvPr/>
          </p:nvSpPr>
          <p:spPr>
            <a:xfrm>
              <a:off x="4191000" y="2250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43400" y="2057400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z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&quot;No&quot; Symbol 1"/>
          <p:cNvSpPr/>
          <p:nvPr/>
        </p:nvSpPr>
        <p:spPr>
          <a:xfrm>
            <a:off x="533400" y="2819400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13369" y="5756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1" name="Oval 40"/>
          <p:cNvSpPr/>
          <p:nvPr/>
        </p:nvSpPr>
        <p:spPr>
          <a:xfrm>
            <a:off x="1318169" y="4267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168703" y="35814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1981200" y="2250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4" name="Down Ribbon 3"/>
          <p:cNvSpPr/>
          <p:nvPr/>
        </p:nvSpPr>
        <p:spPr>
          <a:xfrm>
            <a:off x="5867400" y="2962240"/>
            <a:ext cx="2133600" cy="61916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 a new function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Line Callout 1 50"/>
          <p:cNvSpPr/>
          <p:nvPr/>
        </p:nvSpPr>
        <p:spPr>
          <a:xfrm>
            <a:off x="2989243" y="1635512"/>
            <a:ext cx="1066800" cy="345688"/>
          </a:xfrm>
          <a:prstGeom prst="borderCallout1">
            <a:avLst>
              <a:gd name="adj1" fmla="val 51918"/>
              <a:gd name="adj2" fmla="val -1389"/>
              <a:gd name="adj3" fmla="val 174955"/>
              <a:gd name="adj4" fmla="val -811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 5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705600" y="5791200"/>
                <a:ext cx="41068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791200"/>
                <a:ext cx="41068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8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4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Theorem2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An internal node 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articulation point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err="1"/>
                  <a:t>iff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it </a:t>
                </a:r>
                <a:r>
                  <a:rPr lang="en-US" sz="2000" dirty="0"/>
                  <a:t>has a child, say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, in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 tree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y</a:t>
                </a:r>
                <a:r>
                  <a:rPr lang="en-US" sz="2000" dirty="0"/>
                  <a:t>)  ≥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000" dirty="0" smtClean="0"/>
                  <a:t>).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In order to </a:t>
                </a:r>
                <a:r>
                  <a:rPr lang="en-US" sz="2000" dirty="0"/>
                  <a:t>compute 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/>
                  <a:t>) of a vertex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have to traverse the adjacency lists of all vertices of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6C31"/>
                    </a:solidFill>
                  </a:rPr>
                  <a:t>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) time in the worst case to compute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High_pt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 of a vertex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algorithm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r>
                  <a:rPr lang="en-US" sz="2000" dirty="0" smtClean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24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Cloud Callout 7"/>
          <p:cNvSpPr/>
          <p:nvPr/>
        </p:nvSpPr>
        <p:spPr>
          <a:xfrm>
            <a:off x="2209800" y="2968752"/>
            <a:ext cx="5791200" cy="1527048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Good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 smtClean="0">
                <a:solidFill>
                  <a:schemeClr val="tx1"/>
                </a:solidFill>
              </a:rPr>
              <a:t>! 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But how to transform this Theorem into an efficient </a:t>
            </a:r>
            <a:r>
              <a:rPr lang="en-US" dirty="0" smtClean="0">
                <a:solidFill>
                  <a:schemeClr val="tx1"/>
                </a:solidFill>
              </a:rPr>
              <a:t>algorithm for articulation points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2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How to compute </a:t>
            </a:r>
            <a:r>
              <a:rPr lang="en-US" sz="2800" b="1" dirty="0" err="1" smtClean="0">
                <a:solidFill>
                  <a:srgbClr val="0070C0"/>
                </a:solidFill>
              </a:rPr>
              <a:t>High_pt</a:t>
            </a:r>
            <a:r>
              <a:rPr lang="en-US" sz="2800" b="1" dirty="0" smtClean="0">
                <a:solidFill>
                  <a:srgbClr val="0070C0"/>
                </a:solidFill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)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efficiently ?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4" name="Content Placeholder 5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  <a:r>
              <a:rPr lang="en-US" sz="1800" dirty="0"/>
              <a:t>Can we express </a:t>
            </a:r>
            <a:r>
              <a:rPr lang="en-US" sz="1800" b="1" dirty="0" err="1">
                <a:solidFill>
                  <a:srgbClr val="0070C0"/>
                </a:solidFill>
              </a:rPr>
              <a:t>High_pt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v</a:t>
            </a:r>
            <a:r>
              <a:rPr lang="en-US" sz="1800" dirty="0"/>
              <a:t>) in terms of  its </a:t>
            </a:r>
            <a:r>
              <a:rPr lang="en-US" sz="1800" b="1" dirty="0"/>
              <a:t>children</a:t>
            </a:r>
            <a:r>
              <a:rPr lang="en-US" sz="1800" dirty="0"/>
              <a:t> and </a:t>
            </a:r>
            <a:r>
              <a:rPr lang="en-US" sz="1800" b="1" dirty="0"/>
              <a:t>proper ancestors</a:t>
            </a:r>
            <a:r>
              <a:rPr lang="en-US" sz="1800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79863" y="2860556"/>
            <a:ext cx="1782337" cy="3194557"/>
            <a:chOff x="579863" y="2860556"/>
            <a:chExt cx="1782337" cy="3194557"/>
          </a:xfrm>
        </p:grpSpPr>
        <p:sp>
          <p:nvSpPr>
            <p:cNvPr id="59" name="Freeform 58"/>
            <p:cNvSpPr/>
            <p:nvPr/>
          </p:nvSpPr>
          <p:spPr>
            <a:xfrm>
              <a:off x="579863" y="2962241"/>
              <a:ext cx="1576506" cy="3092872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56369" y="2860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63844" y="2133600"/>
            <a:ext cx="605303" cy="1615081"/>
            <a:chOff x="1563844" y="2133600"/>
            <a:chExt cx="605303" cy="1615081"/>
          </a:xfrm>
        </p:grpSpPr>
        <p:sp>
          <p:nvSpPr>
            <p:cNvPr id="38" name="Oval 37"/>
            <p:cNvSpPr/>
            <p:nvPr/>
          </p:nvSpPr>
          <p:spPr>
            <a:xfrm>
              <a:off x="1828800" y="2133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223830">
              <a:off x="1563844" y="2257698"/>
              <a:ext cx="605303" cy="1490983"/>
            </a:xfrm>
            <a:custGeom>
              <a:avLst/>
              <a:gdLst>
                <a:gd name="connsiteX0" fmla="*/ 264170 w 476043"/>
                <a:gd name="connsiteY0" fmla="*/ 579863 h 579863"/>
                <a:gd name="connsiteX1" fmla="*/ 29995 w 476043"/>
                <a:gd name="connsiteY1" fmla="*/ 379141 h 579863"/>
                <a:gd name="connsiteX2" fmla="*/ 52297 w 476043"/>
                <a:gd name="connsiteY2" fmla="*/ 89210 h 579863"/>
                <a:gd name="connsiteX3" fmla="*/ 476043 w 476043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043" h="579863">
                  <a:moveTo>
                    <a:pt x="264170" y="579863"/>
                  </a:moveTo>
                  <a:cubicBezTo>
                    <a:pt x="164738" y="520389"/>
                    <a:pt x="65307" y="460916"/>
                    <a:pt x="29995" y="379141"/>
                  </a:cubicBezTo>
                  <a:cubicBezTo>
                    <a:pt x="-5317" y="297366"/>
                    <a:pt x="-22044" y="152400"/>
                    <a:pt x="52297" y="89210"/>
                  </a:cubicBezTo>
                  <a:cubicBezTo>
                    <a:pt x="126638" y="26020"/>
                    <a:pt x="301340" y="13010"/>
                    <a:pt x="47604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98030" y="2403356"/>
            <a:ext cx="3221080" cy="2958824"/>
            <a:chOff x="1398030" y="2403356"/>
            <a:chExt cx="3221080" cy="2958824"/>
          </a:xfrm>
        </p:grpSpPr>
        <p:sp>
          <p:nvSpPr>
            <p:cNvPr id="39" name="Freeform 38"/>
            <p:cNvSpPr/>
            <p:nvPr/>
          </p:nvSpPr>
          <p:spPr>
            <a:xfrm rot="7512933">
              <a:off x="1720167" y="2463238"/>
              <a:ext cx="2576805" cy="3221080"/>
            </a:xfrm>
            <a:custGeom>
              <a:avLst/>
              <a:gdLst>
                <a:gd name="connsiteX0" fmla="*/ 345688 w 1605776"/>
                <a:gd name="connsiteY0" fmla="*/ 2352907 h 2352907"/>
                <a:gd name="connsiteX1" fmla="*/ 144966 w 1605776"/>
                <a:gd name="connsiteY1" fmla="*/ 2219093 h 2352907"/>
                <a:gd name="connsiteX2" fmla="*/ 0 w 1605776"/>
                <a:gd name="connsiteY2" fmla="*/ 1694985 h 2352907"/>
                <a:gd name="connsiteX3" fmla="*/ 144966 w 1605776"/>
                <a:gd name="connsiteY3" fmla="*/ 903249 h 2352907"/>
                <a:gd name="connsiteX4" fmla="*/ 702527 w 1605776"/>
                <a:gd name="connsiteY4" fmla="*/ 211873 h 2352907"/>
                <a:gd name="connsiteX5" fmla="*/ 1605776 w 1605776"/>
                <a:gd name="connsiteY5" fmla="*/ 0 h 235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76" h="2352907">
                  <a:moveTo>
                    <a:pt x="345688" y="2352907"/>
                  </a:moveTo>
                  <a:cubicBezTo>
                    <a:pt x="274134" y="2340827"/>
                    <a:pt x="202581" y="2328747"/>
                    <a:pt x="144966" y="2219093"/>
                  </a:cubicBezTo>
                  <a:cubicBezTo>
                    <a:pt x="87351" y="2109439"/>
                    <a:pt x="0" y="1914292"/>
                    <a:pt x="0" y="1694985"/>
                  </a:cubicBezTo>
                  <a:cubicBezTo>
                    <a:pt x="0" y="1475678"/>
                    <a:pt x="27878" y="1150434"/>
                    <a:pt x="144966" y="903249"/>
                  </a:cubicBezTo>
                  <a:cubicBezTo>
                    <a:pt x="262054" y="656064"/>
                    <a:pt x="459059" y="362414"/>
                    <a:pt x="702527" y="211873"/>
                  </a:cubicBezTo>
                  <a:cubicBezTo>
                    <a:pt x="945995" y="61331"/>
                    <a:pt x="1275885" y="30665"/>
                    <a:pt x="1605776" y="0"/>
                  </a:cubicBezTo>
                </a:path>
              </a:pathLst>
            </a:cu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24033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Isosceles Triangle 43"/>
          <p:cNvSpPr/>
          <p:nvPr/>
        </p:nvSpPr>
        <p:spPr>
          <a:xfrm>
            <a:off x="743845" y="3768844"/>
            <a:ext cx="3142355" cy="2631956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loud Callout 25"/>
          <p:cNvSpPr/>
          <p:nvPr/>
        </p:nvSpPr>
        <p:spPr>
          <a:xfrm>
            <a:off x="4495800" y="2968751"/>
            <a:ext cx="4114800" cy="1539926"/>
          </a:xfrm>
          <a:prstGeom prst="cloudCallout">
            <a:avLst>
              <a:gd name="adj1" fmla="val 35746"/>
              <a:gd name="adj2" fmla="val 724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Exploit </a:t>
            </a:r>
            <a:r>
              <a:rPr lang="en-US" b="1" dirty="0" smtClean="0">
                <a:solidFill>
                  <a:srgbClr val="7030A0"/>
                </a:solidFill>
              </a:rPr>
              <a:t>recursive structure </a:t>
            </a:r>
            <a:r>
              <a:rPr lang="en-US" dirty="0" smtClean="0">
                <a:solidFill>
                  <a:schemeClr val="tx1"/>
                </a:solidFill>
              </a:rPr>
              <a:t>of DFS tree.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build="p"/>
      <p:bldP spid="4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How to compute </a:t>
            </a:r>
            <a:r>
              <a:rPr lang="en-US" sz="2800" b="1" dirty="0" err="1">
                <a:solidFill>
                  <a:srgbClr val="0070C0"/>
                </a:solidFill>
              </a:rPr>
              <a:t>High_pt</a:t>
            </a:r>
            <a:r>
              <a:rPr lang="en-US" sz="2800" b="1" dirty="0">
                <a:solidFill>
                  <a:srgbClr val="0070C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v</a:t>
            </a:r>
            <a:r>
              <a:rPr lang="en-US" sz="2800" b="1" dirty="0">
                <a:solidFill>
                  <a:srgbClr val="0070C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efficiently ?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5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1800" dirty="0" smtClean="0"/>
                  <a:t>Can </a:t>
                </a:r>
                <a:r>
                  <a:rPr lang="en-US" sz="1800" dirty="0"/>
                  <a:t>we express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High_pt</a:t>
                </a:r>
                <a:r>
                  <a:rPr lang="en-US" sz="1800" dirty="0"/>
                  <a:t>(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v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in terms of  </a:t>
                </a:r>
                <a:r>
                  <a:rPr lang="en-US" sz="1800" dirty="0"/>
                  <a:t>its </a:t>
                </a:r>
                <a:r>
                  <a:rPr lang="en-US" sz="1800" b="1" dirty="0"/>
                  <a:t>children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and </a:t>
                </a:r>
                <a:r>
                  <a:rPr lang="en-US" sz="1800" b="1" dirty="0" smtClean="0"/>
                  <a:t>proper ancestors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High_pt</a:t>
                </a:r>
                <a:r>
                  <a:rPr lang="en-US" sz="2000" dirty="0" smtClean="0"/>
                  <a:t>(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dirty="0" smtClean="0"/>
                  <a:t>) </a:t>
                </a:r>
                <a:r>
                  <a:rPr lang="en-US" sz="1600" dirty="0" smtClean="0"/>
                  <a:t>=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   </a:t>
                </a:r>
                <a:r>
                  <a:rPr lang="en-US" sz="2000" b="1" dirty="0" smtClean="0"/>
                  <a:t>min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 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?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876800" cy="4525963"/>
              </a:xfrm>
              <a:blipFill rotWithShape="1">
                <a:blip r:embed="rId2"/>
                <a:stretch>
                  <a:fillRect l="-1250" t="-674" r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91445" y="1371600"/>
            <a:ext cx="1800898" cy="2514600"/>
            <a:chOff x="591445" y="1371600"/>
            <a:chExt cx="1800898" cy="2514600"/>
          </a:xfrm>
        </p:grpSpPr>
        <p:sp>
          <p:nvSpPr>
            <p:cNvPr id="10" name="Oval 9"/>
            <p:cNvSpPr/>
            <p:nvPr/>
          </p:nvSpPr>
          <p:spPr>
            <a:xfrm>
              <a:off x="2186512" y="35814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05000" y="351686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v</a:t>
              </a:r>
            </a:p>
          </p:txBody>
        </p: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>
              <a:off x="2266659" y="2930644"/>
              <a:ext cx="22769" cy="650756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Freeform 2"/>
            <p:cNvSpPr/>
            <p:nvPr/>
          </p:nvSpPr>
          <p:spPr>
            <a:xfrm>
              <a:off x="1771126" y="2092444"/>
              <a:ext cx="512956" cy="869796"/>
            </a:xfrm>
            <a:custGeom>
              <a:avLst/>
              <a:gdLst>
                <a:gd name="connsiteX0" fmla="*/ 0 w 512956"/>
                <a:gd name="connsiteY0" fmla="*/ 0 h 869796"/>
                <a:gd name="connsiteX1" fmla="*/ 356839 w 512956"/>
                <a:gd name="connsiteY1" fmla="*/ 379142 h 869796"/>
                <a:gd name="connsiteX2" fmla="*/ 479503 w 512956"/>
                <a:gd name="connsiteY2" fmla="*/ 713678 h 869796"/>
                <a:gd name="connsiteX3" fmla="*/ 512956 w 512956"/>
                <a:gd name="connsiteY3" fmla="*/ 869796 h 869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956" h="869796">
                  <a:moveTo>
                    <a:pt x="0" y="0"/>
                  </a:moveTo>
                  <a:cubicBezTo>
                    <a:pt x="138461" y="130098"/>
                    <a:pt x="276922" y="260196"/>
                    <a:pt x="356839" y="379142"/>
                  </a:cubicBezTo>
                  <a:cubicBezTo>
                    <a:pt x="436756" y="498088"/>
                    <a:pt x="453484" y="631902"/>
                    <a:pt x="479503" y="713678"/>
                  </a:cubicBezTo>
                  <a:cubicBezTo>
                    <a:pt x="505523" y="795454"/>
                    <a:pt x="509239" y="832625"/>
                    <a:pt x="512956" y="869796"/>
                  </a:cubicBezTo>
                </a:path>
              </a:pathLst>
            </a:cu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325543" y="1641088"/>
              <a:ext cx="457200" cy="457200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591445" y="1371600"/>
              <a:ext cx="810298" cy="369332"/>
              <a:chOff x="2847302" y="1371600"/>
              <a:chExt cx="810298" cy="36933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451769" y="1453644"/>
                <a:ext cx="205831" cy="18744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847302" y="1371600"/>
                <a:ext cx="581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root</a:t>
                </a:r>
                <a:endParaRPr lang="en-US" dirty="0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92143" y="3741393"/>
            <a:ext cx="3200400" cy="2472768"/>
            <a:chOff x="3048000" y="3741393"/>
            <a:chExt cx="3200400" cy="2472768"/>
          </a:xfrm>
        </p:grpSpPr>
        <p:sp>
          <p:nvSpPr>
            <p:cNvPr id="8" name="Isosceles Triangle 7"/>
            <p:cNvSpPr/>
            <p:nvPr/>
          </p:nvSpPr>
          <p:spPr>
            <a:xfrm>
              <a:off x="3048000" y="4461561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81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3757088" y="3768844"/>
              <a:ext cx="742140" cy="525807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/>
            <p:cNvSpPr/>
            <p:nvPr/>
          </p:nvSpPr>
          <p:spPr>
            <a:xfrm>
              <a:off x="4953000" y="4419600"/>
              <a:ext cx="1295400" cy="17526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4664114" y="3741393"/>
              <a:ext cx="868343" cy="553258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6400" y="42672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377554" y="4191000"/>
              <a:ext cx="57544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4876800"/>
              <a:ext cx="739231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579863" y="2962241"/>
            <a:ext cx="1576506" cy="3092872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56369" y="28605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133600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20223830">
            <a:off x="1563844" y="2257698"/>
            <a:ext cx="605303" cy="1490983"/>
          </a:xfrm>
          <a:custGeom>
            <a:avLst/>
            <a:gdLst>
              <a:gd name="connsiteX0" fmla="*/ 264170 w 476043"/>
              <a:gd name="connsiteY0" fmla="*/ 579863 h 579863"/>
              <a:gd name="connsiteX1" fmla="*/ 29995 w 476043"/>
              <a:gd name="connsiteY1" fmla="*/ 379141 h 579863"/>
              <a:gd name="connsiteX2" fmla="*/ 52297 w 476043"/>
              <a:gd name="connsiteY2" fmla="*/ 89210 h 579863"/>
              <a:gd name="connsiteX3" fmla="*/ 476043 w 476043"/>
              <a:gd name="connsiteY3" fmla="*/ 0 h 57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43" h="579863">
                <a:moveTo>
                  <a:pt x="264170" y="579863"/>
                </a:moveTo>
                <a:cubicBezTo>
                  <a:pt x="164738" y="520389"/>
                  <a:pt x="65307" y="460916"/>
                  <a:pt x="29995" y="379141"/>
                </a:cubicBezTo>
                <a:cubicBezTo>
                  <a:pt x="-5317" y="297366"/>
                  <a:pt x="-22044" y="152400"/>
                  <a:pt x="52297" y="89210"/>
                </a:cubicBezTo>
                <a:cubicBezTo>
                  <a:pt x="126638" y="26020"/>
                  <a:pt x="301340" y="13010"/>
                  <a:pt x="476043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7512933">
            <a:off x="1720167" y="2463238"/>
            <a:ext cx="2576805" cy="3221080"/>
          </a:xfrm>
          <a:custGeom>
            <a:avLst/>
            <a:gdLst>
              <a:gd name="connsiteX0" fmla="*/ 345688 w 1605776"/>
              <a:gd name="connsiteY0" fmla="*/ 2352907 h 2352907"/>
              <a:gd name="connsiteX1" fmla="*/ 144966 w 1605776"/>
              <a:gd name="connsiteY1" fmla="*/ 2219093 h 2352907"/>
              <a:gd name="connsiteX2" fmla="*/ 0 w 1605776"/>
              <a:gd name="connsiteY2" fmla="*/ 1694985 h 2352907"/>
              <a:gd name="connsiteX3" fmla="*/ 144966 w 1605776"/>
              <a:gd name="connsiteY3" fmla="*/ 903249 h 2352907"/>
              <a:gd name="connsiteX4" fmla="*/ 702527 w 1605776"/>
              <a:gd name="connsiteY4" fmla="*/ 211873 h 2352907"/>
              <a:gd name="connsiteX5" fmla="*/ 1605776 w 1605776"/>
              <a:gd name="connsiteY5" fmla="*/ 0 h 235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5776" h="2352907">
                <a:moveTo>
                  <a:pt x="345688" y="2352907"/>
                </a:moveTo>
                <a:cubicBezTo>
                  <a:pt x="274134" y="2340827"/>
                  <a:pt x="202581" y="2328747"/>
                  <a:pt x="144966" y="2219093"/>
                </a:cubicBezTo>
                <a:cubicBezTo>
                  <a:pt x="87351" y="2109439"/>
                  <a:pt x="0" y="1914292"/>
                  <a:pt x="0" y="1694985"/>
                </a:cubicBezTo>
                <a:cubicBezTo>
                  <a:pt x="0" y="1475678"/>
                  <a:pt x="27878" y="1150434"/>
                  <a:pt x="144966" y="903249"/>
                </a:cubicBezTo>
                <a:cubicBezTo>
                  <a:pt x="262054" y="656064"/>
                  <a:pt x="459059" y="362414"/>
                  <a:pt x="702527" y="211873"/>
                </a:cubicBezTo>
                <a:cubicBezTo>
                  <a:pt x="945995" y="61331"/>
                  <a:pt x="1275885" y="30665"/>
                  <a:pt x="1605776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2403356"/>
            <a:ext cx="205831" cy="187444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7255" y="32120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=</a:t>
            </a:r>
            <a:r>
              <a:rPr lang="en-US" b="1" dirty="0" smtClean="0"/>
              <a:t>child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14245" y="3593068"/>
            <a:ext cx="1457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B050"/>
                </a:solidFill>
              </a:rPr>
              <a:t>w </a:t>
            </a:r>
            <a:r>
              <a:rPr lang="en-US" dirty="0" smtClean="0"/>
              <a:t>= </a:t>
            </a:r>
            <a:r>
              <a:rPr lang="en-US" b="1" dirty="0" smtClean="0"/>
              <a:t>proper </a:t>
            </a:r>
          </a:p>
          <a:p>
            <a:r>
              <a:rPr lang="en-US" b="1" dirty="0"/>
              <a:t>a</a:t>
            </a:r>
            <a:r>
              <a:rPr lang="en-US" b="1" dirty="0" smtClean="0"/>
              <a:t>ncestor </a:t>
            </a:r>
            <a:r>
              <a:rPr lang="en-US" dirty="0" smtClean="0"/>
              <a:t>of</a:t>
            </a:r>
            <a:r>
              <a:rPr lang="en-US" b="1" i="1" dirty="0" smtClean="0">
                <a:solidFill>
                  <a:srgbClr val="00B050"/>
                </a:solidFill>
              </a:rPr>
              <a:t> 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3653135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i="1" dirty="0" err="1" smtClean="0">
                <a:solidFill>
                  <a:srgbClr val="00B050"/>
                </a:solidFill>
              </a:rPr>
              <a:t>v</a:t>
            </a:r>
            <a:r>
              <a:rPr lang="en-US" dirty="0" err="1" smtClean="0"/>
              <a:t>,</a:t>
            </a:r>
            <a:r>
              <a:rPr lang="en-US" b="1" i="1" dirty="0" err="1" smtClean="0">
                <a:solidFill>
                  <a:srgbClr val="00B050"/>
                </a:solidFill>
              </a:rPr>
              <a:t>w</a:t>
            </a:r>
            <a:r>
              <a:rPr lang="en-US" dirty="0" smtClean="0"/>
              <a:t>) </a:t>
            </a:r>
            <a:r>
              <a:rPr lang="el-GR" dirty="0" smtClean="0"/>
              <a:t>ϵ</a:t>
            </a:r>
            <a:r>
              <a:rPr lang="en-US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0" y="3200400"/>
            <a:ext cx="1369862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</a:rPr>
              <a:t>High_pt</a:t>
            </a:r>
            <a:r>
              <a:rPr lang="en-US" sz="2000" dirty="0" smtClean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90709" y="3669268"/>
            <a:ext cx="979755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DFN</a:t>
            </a:r>
            <a:r>
              <a:rPr lang="en-US" sz="2000" dirty="0" smtClean="0"/>
              <a:t>(</a:t>
            </a:r>
            <a:r>
              <a:rPr lang="en-US" sz="2000" b="1" i="1" dirty="0">
                <a:solidFill>
                  <a:srgbClr val="00B050"/>
                </a:solidFill>
              </a:rPr>
              <a:t>w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1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2" grpId="0"/>
      <p:bldP spid="35" grpId="0"/>
      <p:bldP spid="4" grpId="0"/>
      <p:bldP spid="9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600" b="1" dirty="0"/>
              <a:t>Quick revision of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Depth </a:t>
            </a:r>
            <a:r>
              <a:rPr lang="en-US" sz="3600" b="1" dirty="0"/>
              <a:t>First Search (</a:t>
            </a:r>
            <a:r>
              <a:rPr lang="en-US" sz="3600" b="1" dirty="0">
                <a:solidFill>
                  <a:srgbClr val="7030A0"/>
                </a:solidFill>
              </a:rPr>
              <a:t>DFS</a:t>
            </a:r>
            <a:r>
              <a:rPr lang="en-US" sz="3600" b="1" dirty="0"/>
              <a:t>) Traversal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novel</a:t>
            </a:r>
            <a:r>
              <a:rPr lang="en-US" dirty="0" smtClean="0"/>
              <a:t>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The algorithm will output an array </a:t>
            </a:r>
            <a:r>
              <a:rPr lang="en-US" sz="2000" b="1" dirty="0" smtClean="0">
                <a:solidFill>
                  <a:schemeClr val="tx1"/>
                </a:solidFill>
              </a:rPr>
              <a:t>AP[]</a:t>
            </a:r>
            <a:r>
              <a:rPr lang="en-US" sz="2000" dirty="0" smtClean="0">
                <a:solidFill>
                  <a:schemeClr val="tx1"/>
                </a:solidFill>
              </a:rPr>
              <a:t> such that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AP</a:t>
            </a:r>
            <a:r>
              <a:rPr lang="en-US" sz="2000" dirty="0" smtClean="0">
                <a:solidFill>
                  <a:schemeClr val="tx1"/>
                </a:solidFill>
              </a:rPr>
              <a:t>[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]= </a:t>
            </a:r>
            <a:r>
              <a:rPr lang="en-US" sz="2000" b="1" dirty="0" smtClean="0">
                <a:solidFill>
                  <a:schemeClr val="tx1"/>
                </a:solidFill>
              </a:rPr>
              <a:t>true</a:t>
            </a:r>
            <a:r>
              <a:rPr lang="en-US" sz="2000" dirty="0" smtClean="0">
                <a:solidFill>
                  <a:schemeClr val="tx1"/>
                </a:solidFill>
              </a:rPr>
              <a:t> if and only if </a:t>
            </a:r>
            <a:r>
              <a:rPr lang="en-US" sz="2000" b="1" i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>
                <a:solidFill>
                  <a:schemeClr val="tx1"/>
                </a:solidFill>
              </a:rPr>
              <a:t> is an articulation point.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Algorithm for </a:t>
            </a:r>
            <a:r>
              <a:rPr lang="en-US" sz="2800" b="1" dirty="0" smtClean="0">
                <a:solidFill>
                  <a:srgbClr val="C00000"/>
                </a:solidFill>
              </a:rPr>
              <a:t>articulation points </a:t>
            </a:r>
            <a:r>
              <a:rPr lang="en-US" sz="2800" b="1" dirty="0" smtClean="0">
                <a:solidFill>
                  <a:srgbClr val="7030A0"/>
                </a:solidFill>
              </a:rPr>
              <a:t>in a graph </a:t>
            </a:r>
            <a:r>
              <a:rPr lang="en-US" sz="2800" b="1" i="1" dirty="0" smtClean="0">
                <a:solidFill>
                  <a:srgbClr val="7030A0"/>
                </a:solidFill>
              </a:rPr>
              <a:t>G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{</a:t>
            </a:r>
            <a:r>
              <a:rPr lang="en-US" sz="1600" dirty="0" smtClean="0">
                <a:sym typeface="Wingdings" pitchFamily="2" charset="2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++</a:t>
            </a:r>
            <a:r>
              <a:rPr lang="en-US" sz="1600" b="1" dirty="0" smtClean="0"/>
              <a:t>;</a:t>
            </a:r>
            <a:r>
              <a:rPr lang="en-US" sz="1600" dirty="0" smtClean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For </a:t>
            </a:r>
            <a:r>
              <a:rPr lang="en-US" sz="1600" b="1" dirty="0">
                <a:sym typeface="Wingdings" pitchFamily="2" charset="2"/>
              </a:rPr>
              <a:t>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{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)  = </a:t>
            </a:r>
            <a:r>
              <a:rPr lang="en-US" sz="1600" b="1" dirty="0" smtClean="0"/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{</a:t>
            </a: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 ;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           </a:t>
            </a:r>
          </a:p>
          <a:p>
            <a:pPr marL="0" indent="0"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}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</a:t>
            </a:r>
            <a:r>
              <a:rPr lang="en-US" sz="1600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 smtClean="0">
                <a:sym typeface="Wingdings" pitchFamily="2" charset="2"/>
              </a:rPr>
              <a:t>ϵ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</a:t>
            </a:r>
            <a:r>
              <a:rPr lang="en-US" sz="1600" b="1" dirty="0" smtClean="0">
                <a:sym typeface="Wingdings" pitchFamily="2" charset="2"/>
              </a:rPr>
              <a:t>false;                    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</a:rPr>
              <a:t>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false)    DFS(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9185" y="2557046"/>
            <a:ext cx="1468415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/>
              <a:t>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AP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 smtClean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</a:t>
            </a:r>
            <a:r>
              <a:rPr lang="en-US" sz="1600" dirty="0" smtClean="0">
                <a:sym typeface="Wingdings" pitchFamily="2" charset="2"/>
              </a:rPr>
              <a:t>∞ 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Algorithm for </a:t>
            </a:r>
            <a:r>
              <a:rPr lang="en-US" sz="2800" b="1" dirty="0" smtClean="0">
                <a:solidFill>
                  <a:srgbClr val="C00000"/>
                </a:solidFill>
              </a:rPr>
              <a:t>articulation points </a:t>
            </a:r>
            <a:r>
              <a:rPr lang="en-US" sz="2800" b="1" dirty="0" smtClean="0">
                <a:solidFill>
                  <a:srgbClr val="7030A0"/>
                </a:solidFill>
              </a:rPr>
              <a:t>in a graph </a:t>
            </a:r>
            <a:r>
              <a:rPr lang="en-US" sz="2800" b="1" i="1" dirty="0" smtClean="0">
                <a:solidFill>
                  <a:srgbClr val="7030A0"/>
                </a:solidFill>
              </a:rPr>
              <a:t>G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DFS</a:t>
            </a:r>
            <a:r>
              <a:rPr lang="en-US" sz="1600" dirty="0" smtClean="0"/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600" b="1" dirty="0" smtClean="0"/>
              <a:t>{</a:t>
            </a:r>
            <a:r>
              <a:rPr lang="en-US" sz="1600" dirty="0" smtClean="0">
                <a:sym typeface="Wingdings" pitchFamily="2" charset="2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600" dirty="0" smtClean="0">
                <a:sym typeface="Wingdings" pitchFamily="2" charset="2"/>
              </a:rPr>
              <a:t>(</a:t>
            </a:r>
            <a:r>
              <a:rPr lang="en-US" sz="1600" b="1" i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>
                <a:sym typeface="Wingdings" pitchFamily="2" charset="2"/>
              </a:rPr>
              <a:t>)  </a:t>
            </a:r>
            <a:r>
              <a:rPr lang="en-US" sz="1600" b="1" dirty="0" smtClean="0">
                <a:sym typeface="Wingdings" pitchFamily="2" charset="2"/>
              </a:rPr>
              <a:t>true</a:t>
            </a:r>
            <a:r>
              <a:rPr lang="en-US" sz="1600" dirty="0" smtClean="0">
                <a:sym typeface="Wingdings" pitchFamily="2" charset="2"/>
              </a:rPr>
              <a:t>;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[</a:t>
            </a:r>
            <a:r>
              <a:rPr lang="en-US" sz="1600" b="1" i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ym typeface="Wingdings" pitchFamily="2" charset="2"/>
              </a:rPr>
              <a:t>]  </a:t>
            </a:r>
            <a:r>
              <a:rPr lang="en-US" sz="1600" b="1" dirty="0" err="1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++</a:t>
            </a:r>
            <a:r>
              <a:rPr lang="en-US" sz="1600" b="1" dirty="0" smtClean="0"/>
              <a:t>;</a:t>
            </a:r>
            <a:r>
              <a:rPr lang="en-US" sz="1600" dirty="0" smtClean="0">
                <a:sym typeface="Wingdings" pitchFamily="2" charset="2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For </a:t>
            </a:r>
            <a:r>
              <a:rPr lang="en-US" sz="1600" b="1" dirty="0">
                <a:sym typeface="Wingdings" pitchFamily="2" charset="2"/>
              </a:rPr>
              <a:t>each </a:t>
            </a:r>
            <a:r>
              <a:rPr lang="en-US" sz="1600" dirty="0">
                <a:sym typeface="Wingdings" pitchFamily="2" charset="2"/>
              </a:rPr>
              <a:t>neighbor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of</a:t>
            </a: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 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   </a:t>
            </a:r>
            <a:r>
              <a:rPr lang="en-US" sz="1600" b="1" dirty="0" smtClean="0">
                <a:sym typeface="Wingdings" pitchFamily="2" charset="2"/>
              </a:rPr>
              <a:t>{          </a:t>
            </a:r>
            <a:r>
              <a:rPr lang="en-US" sz="1600" b="1" dirty="0">
                <a:sym typeface="Wingdings" pitchFamily="2" charset="2"/>
              </a:rPr>
              <a:t>if 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</a:rPr>
              <a:t>Visited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dirty="0" smtClean="0"/>
              <a:t>)  = </a:t>
            </a:r>
            <a:r>
              <a:rPr lang="en-US" sz="1600" b="1" dirty="0" smtClean="0"/>
              <a:t>false</a:t>
            </a:r>
            <a:r>
              <a:rPr lang="en-US" sz="16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{    </a:t>
            </a:r>
            <a:endParaRPr lang="en-US" sz="16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           </a:t>
            </a:r>
          </a:p>
          <a:p>
            <a:pPr marL="0" indent="0"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           }</a:t>
            </a:r>
          </a:p>
          <a:p>
            <a:pPr marL="0" indent="0">
              <a:buNone/>
            </a:pPr>
            <a:r>
              <a:rPr lang="en-US" sz="1600" dirty="0" smtClean="0">
                <a:sym typeface="Wingdings" pitchFamily="2" charset="2"/>
              </a:rPr>
              <a:t>         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   }</a:t>
            </a:r>
            <a:endParaRPr lang="en-US" sz="16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{   </a:t>
            </a:r>
            <a:r>
              <a:rPr lang="en-US" sz="1600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1600" b="1" dirty="0"/>
              <a:t>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 smtClean="0">
                <a:sym typeface="Wingdings" pitchFamily="2" charset="2"/>
              </a:rPr>
              <a:t>ϵ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>
                <a:sym typeface="Wingdings" pitchFamily="2" charset="2"/>
              </a:rPr>
              <a:t>  </a:t>
            </a:r>
            <a:r>
              <a:rPr lang="en-US" sz="1600" b="1" dirty="0" smtClean="0">
                <a:sym typeface="Wingdings" pitchFamily="2" charset="2"/>
              </a:rPr>
              <a:t>false;                    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    For </a:t>
            </a:r>
            <a:r>
              <a:rPr lang="en-US" sz="1600" b="1" dirty="0">
                <a:sym typeface="Wingdings" pitchFamily="2" charset="2"/>
              </a:rPr>
              <a:t>each vertex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600" b="1" dirty="0">
                <a:sym typeface="Wingdings" pitchFamily="2" charset="2"/>
              </a:rPr>
              <a:t>ϵ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ym typeface="Wingdings" pitchFamily="2" charset="2"/>
              </a:rPr>
              <a:t>{</a:t>
            </a:r>
            <a:r>
              <a:rPr lang="en-US" sz="1600" b="1" dirty="0" smtClean="0">
                <a:solidFill>
                  <a:srgbClr val="7030A0"/>
                </a:solidFill>
              </a:rPr>
              <a:t>       </a:t>
            </a:r>
            <a:r>
              <a:rPr lang="en-US" sz="1600" b="1" dirty="0" smtClean="0"/>
              <a:t>If 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600" b="1" dirty="0" smtClean="0">
                <a:sym typeface="Wingdings" pitchFamily="2" charset="2"/>
              </a:rPr>
              <a:t>= false)    DFS(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          }</a:t>
            </a:r>
          </a:p>
          <a:p>
            <a:pPr marL="0" indent="0">
              <a:buNone/>
            </a:pPr>
            <a:r>
              <a:rPr lang="en-US" sz="1600" b="1" dirty="0" smtClean="0">
                <a:sym typeface="Wingdings" pitchFamily="2" charset="2"/>
              </a:rPr>
              <a:t>}</a:t>
            </a:r>
            <a:endParaRPr lang="en-US" sz="1600" b="1" dirty="0"/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202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5973" y="29072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5181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3000" y="3987225"/>
            <a:ext cx="4535152" cy="584775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Else if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(Parent(v) </a:t>
            </a:r>
            <a:r>
              <a:rPr lang="en-US" sz="1600" b="1" dirty="0" smtClean="0">
                <a:sym typeface="Wingdings" pitchFamily="2" charset="2"/>
              </a:rPr>
              <a:t>≠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w) </a:t>
            </a:r>
          </a:p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                   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>
                <a:sym typeface="Wingdings" pitchFamily="2" charset="2"/>
              </a:rPr>
              <a:t>),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2938046"/>
            <a:ext cx="3833806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)  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min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),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));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97627" y="5757446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AP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] </a:t>
            </a:r>
            <a:r>
              <a:rPr lang="en-US" sz="1600" b="1" dirty="0" smtClean="0">
                <a:sym typeface="Wingdings" pitchFamily="2" charset="2"/>
              </a:rPr>
              <a:t>false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1642646"/>
            <a:ext cx="1554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dirty="0" smtClean="0">
                <a:sym typeface="Wingdings" pitchFamily="2" charset="2"/>
              </a:rPr>
              <a:t>[</a:t>
            </a:r>
            <a:r>
              <a:rPr lang="en-US" sz="1600" b="1" i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dirty="0">
                <a:sym typeface="Wingdings" pitchFamily="2" charset="2"/>
              </a:rPr>
              <a:t>]</a:t>
            </a:r>
            <a:r>
              <a:rPr lang="en-US" sz="1600" dirty="0" smtClean="0">
                <a:sym typeface="Wingdings" pitchFamily="2" charset="2"/>
              </a:rPr>
              <a:t>∞ 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3352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395246"/>
            <a:ext cx="3480889" cy="33855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If  </a:t>
            </a:r>
            <a:r>
              <a:rPr lang="en-US" sz="1600" b="1" dirty="0" err="1" smtClean="0">
                <a:solidFill>
                  <a:srgbClr val="7030A0"/>
                </a:solidFill>
                <a:sym typeface="Wingdings" pitchFamily="2" charset="2"/>
              </a:rPr>
              <a:t>High_pt</a:t>
            </a:r>
            <a:r>
              <a:rPr lang="en-US" sz="1600" b="1" dirty="0" smtClean="0">
                <a:sym typeface="Wingdings" pitchFamily="2" charset="2"/>
              </a:rPr>
              <a:t>(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600" b="1" dirty="0" smtClean="0">
                <a:sym typeface="Wingdings" pitchFamily="2" charset="2"/>
              </a:rPr>
              <a:t>) </a:t>
            </a:r>
            <a:r>
              <a:rPr lang="en-US" sz="1600" b="1" dirty="0">
                <a:sym typeface="Wingdings" pitchFamily="2" charset="2"/>
              </a:rPr>
              <a:t>≥ 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1600" b="1" dirty="0">
                <a:sym typeface="Wingdings" pitchFamily="2" charset="2"/>
              </a:rPr>
              <a:t>[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>
                <a:sym typeface="Wingdings" pitchFamily="2" charset="2"/>
              </a:rPr>
              <a:t>]   </a:t>
            </a:r>
            <a:r>
              <a:rPr lang="en-US" sz="1600" b="1" dirty="0" smtClean="0">
                <a:sym typeface="Wingdings" pitchFamily="2" charset="2"/>
              </a:rPr>
              <a:t>AP[</a:t>
            </a:r>
            <a:r>
              <a:rPr lang="en-US" sz="16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 smtClean="0">
                <a:sym typeface="Wingdings" pitchFamily="2" charset="2"/>
              </a:rPr>
              <a:t>]  true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2557046"/>
            <a:ext cx="2217530" cy="338554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Parent</a:t>
            </a:r>
            <a:r>
              <a:rPr lang="en-US" sz="1600" dirty="0">
                <a:sym typeface="Wingdings" pitchFamily="2" charset="2"/>
              </a:rPr>
              <a:t>(</a:t>
            </a:r>
            <a:r>
              <a:rPr lang="en-US" sz="1600" b="1" i="1" dirty="0">
                <a:solidFill>
                  <a:srgbClr val="0070C0"/>
                </a:solidFill>
              </a:rPr>
              <a:t>w</a:t>
            </a:r>
            <a:r>
              <a:rPr lang="en-US" sz="1600" dirty="0">
                <a:sym typeface="Wingdings" pitchFamily="2" charset="2"/>
              </a:rPr>
              <a:t>) </a:t>
            </a:r>
            <a:r>
              <a:rPr lang="en-US" sz="1600" b="1" dirty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600" b="1" dirty="0"/>
              <a:t>;</a:t>
            </a:r>
            <a:r>
              <a:rPr lang="en-US" sz="1600" dirty="0"/>
              <a:t>  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600" b="1" dirty="0" smtClean="0">
                <a:solidFill>
                  <a:srgbClr val="0070C0"/>
                </a:solidFill>
              </a:rPr>
              <a:t>w</a:t>
            </a:r>
            <a:r>
              <a:rPr lang="en-US" sz="16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600" b="1" dirty="0" smtClean="0">
                <a:sym typeface="Wingdings" pitchFamily="2" charset="2"/>
              </a:rPr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47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Conclusion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Theorem2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: </a:t>
                </a:r>
                <a:r>
                  <a:rPr lang="en-US" sz="2000" dirty="0" smtClean="0"/>
                  <a:t>For a given graph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 smtClean="0"/>
                  <a:t>), all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articulation points</a:t>
                </a:r>
                <a:r>
                  <a:rPr lang="en-US" sz="2000" dirty="0" smtClean="0"/>
                  <a:t> can be computed in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err="1" smtClean="0">
                        <a:latin typeface="Cambria Math"/>
                      </a:rPr>
                      <m:t>+</m:t>
                    </m:r>
                    <m:r>
                      <a:rPr lang="en-US" sz="20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006C31"/>
                    </a:solidFill>
                  </a:rPr>
                  <a:t>Average time complexity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)</a:t>
                </a:r>
                <a:br>
                  <a:rPr lang="en-US" sz="2800" b="1" dirty="0">
                    <a:solidFill>
                      <a:schemeClr val="tx1"/>
                    </a:solidFill>
                  </a:rPr>
                </a:b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return(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 smtClean="0"/>
                  <a:t>(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 smtClean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 smtClean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permutes the </a:t>
                </a:r>
                <a:r>
                  <a:rPr lang="en-US" sz="2000" dirty="0" err="1" smtClean="0"/>
                  <a:t>subarray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 smtClean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Example: Partition</a:t>
                </a:r>
                <a:r>
                  <a:rPr lang="en-US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284052" cy="826532"/>
            <a:chOff x="2535348" y="2514600"/>
            <a:chExt cx="28405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535348" y="29718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124200" y="2362200"/>
            <a:ext cx="4495800" cy="641866"/>
            <a:chOff x="3124200" y="2362200"/>
            <a:chExt cx="449580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/>
            <p:cNvSpPr txBox="1"/>
            <p:nvPr/>
          </p:nvSpPr>
          <p:spPr>
            <a:xfrm>
              <a:off x="7220532" y="263473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&lt;x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581400" y="1600200"/>
            <a:ext cx="4057068" cy="609600"/>
            <a:chOff x="3581400" y="1600200"/>
            <a:chExt cx="405706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7239000" y="160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&gt;x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happens after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3" grpId="0" animBg="1"/>
      <p:bldP spid="8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7030A0"/>
                    </a:solidFill>
                    <a:sym typeface="Wingdings" pitchFamily="2" charset="2"/>
                  </a:rPr>
                  <a:t>Example: Partition</a:t>
                </a:r>
                <a:r>
                  <a:rPr lang="en-US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54864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&lt;x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5098" y="54102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&gt;x</a:t>
              </a:r>
              <a:endParaRPr lang="en-US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418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 smtClean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208606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DFS traversal </a:t>
            </a:r>
            <a:r>
              <a:rPr lang="en-US" sz="3200" b="1" dirty="0" smtClean="0"/>
              <a:t>of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i="1" dirty="0" smtClean="0">
                <a:solidFill>
                  <a:srgbClr val="7030A0"/>
                </a:solidFill>
              </a:rPr>
              <a:t>G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DFS</a:t>
            </a:r>
            <a:r>
              <a:rPr lang="en-US" sz="1800" dirty="0" smtClean="0"/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) 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</a:t>
            </a:r>
            <a:r>
              <a:rPr lang="en-US" sz="1800" dirty="0" smtClean="0">
                <a:sym typeface="Wingdings" pitchFamily="2" charset="2"/>
              </a:rPr>
              <a:t>(</a:t>
            </a:r>
            <a:r>
              <a:rPr lang="en-US" sz="1800" b="1" i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>
                <a:sym typeface="Wingdings" pitchFamily="2" charset="2"/>
              </a:rPr>
              <a:t>)  </a:t>
            </a:r>
            <a:r>
              <a:rPr lang="en-US" sz="1800" b="1" dirty="0" smtClean="0">
                <a:sym typeface="Wingdings" pitchFamily="2" charset="2"/>
              </a:rPr>
              <a:t>true</a:t>
            </a:r>
            <a:r>
              <a:rPr lang="en-US" sz="1800" dirty="0" smtClean="0">
                <a:sym typeface="Wingdings" pitchFamily="2" charset="2"/>
              </a:rPr>
              <a:t>;  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For </a:t>
            </a:r>
            <a:r>
              <a:rPr lang="en-US" sz="1800" b="1" dirty="0">
                <a:sym typeface="Wingdings" pitchFamily="2" charset="2"/>
              </a:rPr>
              <a:t>each </a:t>
            </a:r>
            <a:r>
              <a:rPr lang="en-US" sz="1800" dirty="0">
                <a:sym typeface="Wingdings" pitchFamily="2" charset="2"/>
              </a:rPr>
              <a:t>neighbor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w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of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 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   </a:t>
            </a:r>
            <a:r>
              <a:rPr lang="en-US" sz="1800" b="1" dirty="0" smtClean="0">
                <a:sym typeface="Wingdings" pitchFamily="2" charset="2"/>
              </a:rPr>
              <a:t>{          </a:t>
            </a:r>
            <a:r>
              <a:rPr lang="en-US" sz="1800" b="1" dirty="0">
                <a:sym typeface="Wingdings" pitchFamily="2" charset="2"/>
              </a:rPr>
              <a:t>if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smtClean="0">
                <a:solidFill>
                  <a:srgbClr val="7030A0"/>
                </a:solidFill>
              </a:rPr>
              <a:t>Visited</a:t>
            </a:r>
            <a:r>
              <a:rPr lang="en-US" sz="1800" dirty="0" smtClean="0"/>
              <a:t>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dirty="0" smtClean="0"/>
              <a:t>)  = </a:t>
            </a:r>
            <a:r>
              <a:rPr lang="en-US" sz="1800" b="1" dirty="0" smtClean="0"/>
              <a:t>false</a:t>
            </a:r>
            <a:r>
              <a:rPr lang="en-US" sz="1800" b="1" dirty="0" smtClean="0">
                <a:sym typeface="Wingdings" pitchFamily="2" charset="2"/>
              </a:rPr>
              <a:t>)                        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{</a:t>
            </a:r>
            <a:r>
              <a:rPr lang="en-US" sz="1800" dirty="0" smtClean="0">
                <a:sym typeface="Wingdings" pitchFamily="2" charset="2"/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DFS(</a:t>
            </a:r>
            <a:r>
              <a:rPr lang="en-US" sz="1800" b="1" dirty="0" smtClean="0">
                <a:solidFill>
                  <a:srgbClr val="0070C0"/>
                </a:solidFill>
              </a:rPr>
              <a:t>w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 smtClean="0">
                <a:sym typeface="Wingdings" pitchFamily="2" charset="2"/>
              </a:rPr>
              <a:t> ;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                         </a:t>
            </a:r>
            <a:endParaRPr lang="en-US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           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   </a:t>
            </a: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DFS-traversal(G</a:t>
            </a:r>
            <a:r>
              <a:rPr lang="en-US" sz="1800" b="1" dirty="0">
                <a:solidFill>
                  <a:srgbClr val="7030A0"/>
                </a:solidFill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{   </a:t>
            </a:r>
            <a:endParaRPr lang="en-US" sz="1800" b="1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 smtClean="0">
                <a:sym typeface="Wingdings" pitchFamily="2" charset="2"/>
              </a:rPr>
              <a:t>ϵ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 V 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       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en-US" sz="1800" b="1" dirty="0">
                <a:sym typeface="Wingdings" pitchFamily="2" charset="2"/>
              </a:rPr>
              <a:t>  </a:t>
            </a:r>
            <a:r>
              <a:rPr lang="en-US" sz="1800" b="1" dirty="0" smtClean="0"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                    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    For </a:t>
            </a:r>
            <a:r>
              <a:rPr lang="en-US" sz="1800" b="1" dirty="0">
                <a:sym typeface="Wingdings" pitchFamily="2" charset="2"/>
              </a:rPr>
              <a:t>each vertex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l-G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l-GR" sz="1800" b="1" dirty="0">
                <a:sym typeface="Wingdings" pitchFamily="2" charset="2"/>
              </a:rPr>
              <a:t>ϵ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ym typeface="Wingdings" pitchFamily="2" charset="2"/>
              </a:rPr>
              <a:t>{</a:t>
            </a:r>
            <a:r>
              <a:rPr lang="en-US" sz="1800" b="1" dirty="0" smtClean="0">
                <a:solidFill>
                  <a:srgbClr val="7030A0"/>
                </a:solidFill>
              </a:rPr>
              <a:t>       </a:t>
            </a:r>
            <a:r>
              <a:rPr lang="en-US" sz="1800" b="1" dirty="0" smtClean="0"/>
              <a:t>If (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Visited(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 </a:t>
            </a:r>
            <a:r>
              <a:rPr lang="en-US" sz="1800" b="1" dirty="0" smtClean="0">
                <a:solidFill>
                  <a:srgbClr val="7030A0"/>
                </a:solidFill>
                <a:sym typeface="Wingdings" pitchFamily="2" charset="2"/>
              </a:rPr>
              <a:t>) </a:t>
            </a:r>
            <a:r>
              <a:rPr lang="en-US" sz="1800" b="1" dirty="0" smtClean="0">
                <a:sym typeface="Wingdings" pitchFamily="2" charset="2"/>
              </a:rPr>
              <a:t>= false)    DFS(</a:t>
            </a:r>
            <a:r>
              <a:rPr lang="en-US" sz="1800" b="1" dirty="0" smtClean="0">
                <a:solidFill>
                  <a:srgbClr val="0070C0"/>
                </a:solidFill>
                <a:sym typeface="Wingdings" pitchFamily="2" charset="2"/>
              </a:rPr>
              <a:t>v</a:t>
            </a:r>
            <a:r>
              <a:rPr lang="en-US" sz="1800" b="1" dirty="0" smtClean="0">
                <a:sym typeface="Wingdings" pitchFamily="2" charset="2"/>
              </a:rPr>
              <a:t>)   }</a:t>
            </a:r>
          </a:p>
          <a:p>
            <a:pPr marL="0" indent="0">
              <a:buNone/>
            </a:pPr>
            <a:r>
              <a:rPr lang="en-US" sz="1800" b="1" dirty="0" smtClean="0">
                <a:sym typeface="Wingdings" pitchFamily="2" charset="2"/>
              </a:rPr>
              <a:t>}</a:t>
            </a:r>
            <a:endParaRPr lang="en-US" sz="1800" b="1" dirty="0"/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657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8373" y="30480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……..</a:t>
            </a:r>
            <a:r>
              <a:rPr lang="en-US" b="1" dirty="0" smtClean="0"/>
              <a:t>;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00600"/>
            <a:ext cx="731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2980" y="1676400"/>
            <a:ext cx="183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[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dirty="0" smtClean="0">
                <a:sym typeface="Wingdings" pitchFamily="2" charset="2"/>
              </a:rPr>
              <a:t>]  </a:t>
            </a:r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++</a:t>
            </a:r>
            <a:r>
              <a:rPr lang="en-US" b="1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53456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sym typeface="Wingdings" pitchFamily="2" charset="2"/>
              </a:rPr>
              <a:t>dfn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b="1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</a:t>
            </a:r>
            <a:r>
              <a:rPr lang="en-US" sz="3200" b="1" dirty="0" smtClean="0"/>
              <a:t>of </a:t>
            </a:r>
            <a:r>
              <a:rPr lang="en-US" sz="32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3200" b="1" dirty="0" smtClean="0">
                <a:solidFill>
                  <a:srgbClr val="7030A0"/>
                </a:solidFill>
              </a:rPr>
              <a:t/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: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b="1" dirty="0"/>
                  <a:t>smallest</a:t>
                </a:r>
                <a:r>
                  <a:rPr lang="en-US" sz="1800" dirty="0"/>
                  <a:t> element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the running time of </a:t>
                </a:r>
                <a:r>
                  <a:rPr lang="en-US" sz="1800" b="1" dirty="0" smtClean="0"/>
                  <a:t>Quick sort</a:t>
                </a:r>
                <a:r>
                  <a:rPr lang="en-US" sz="1800" dirty="0" smtClean="0"/>
                  <a:t> depends upon the permutation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 and not on the values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/>
                  <a:t>’s.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</a:t>
                </a:r>
                <a:r>
                  <a:rPr lang="en-US" sz="1800" b="1" dirty="0"/>
                  <a:t>Quick sort</a:t>
                </a:r>
                <a:r>
                  <a:rPr lang="en-US" sz="18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 smtClean="0"/>
                  <a:t>average over what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</a:t>
                </a:r>
                <a:r>
                  <a:rPr lang="en-US" sz="1800" dirty="0" smtClean="0"/>
                  <a:t> average over all possible permutations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}</a:t>
                </a:r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sz="1800" dirty="0" smtClean="0"/>
                  <a:t>Hence,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:the time complexity (or no. of comparisons) when the input is permutation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800" dirty="0" smtClean="0">
                    <a:ea typeface="Cambria Math"/>
                  </a:rPr>
                  <a:t>.</a:t>
                </a: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 rotWithShape="1">
                <a:blip r:embed="rId2"/>
                <a:stretch>
                  <a:fillRect l="-690" t="-621" b="-22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Down Ribbon 5"/>
              <p:cNvSpPr/>
              <p:nvPr/>
            </p:nvSpPr>
            <p:spPr>
              <a:xfrm>
                <a:off x="1752600" y="5257800"/>
                <a:ext cx="58674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from definition/scratch is impractical, if not impossible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57800"/>
                <a:ext cx="58674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Down Ribbon 6"/>
              <p:cNvSpPr/>
              <p:nvPr/>
            </p:nvSpPr>
            <p:spPr>
              <a:xfrm>
                <a:off x="1676400" y="5181600"/>
                <a:ext cx="6096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Think for at least 5-10 minutes to find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alternate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way to calculate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shall give discuss two such ways tomorrow.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181600"/>
                <a:ext cx="60960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7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3200" b="1" dirty="0" smtClean="0"/>
              <a:t> number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038600" y="1600200"/>
            <a:ext cx="502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] :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The number at which </a:t>
            </a:r>
            <a:r>
              <a:rPr lang="en-US" sz="2000" b="1" i="1" dirty="0" smtClean="0">
                <a:solidFill>
                  <a:srgbClr val="00B050"/>
                </a:solidFill>
              </a:rPr>
              <a:t>x</a:t>
            </a:r>
            <a:r>
              <a:rPr lang="en-US" sz="2000" dirty="0" smtClean="0">
                <a:sym typeface="Wingdings" pitchFamily="2" charset="2"/>
              </a:rPr>
              <a:t> gets visited during DFS traversal.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05000"/>
            <a:ext cx="3249532" cy="3569732"/>
            <a:chOff x="685800" y="1905000"/>
            <a:chExt cx="3249532" cy="35697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05000"/>
              <a:ext cx="3249532" cy="3569732"/>
              <a:chOff x="2817706" y="1371600"/>
              <a:chExt cx="3249532" cy="35697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65506" y="13716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76284" y="2589260"/>
            <a:ext cx="248761" cy="188983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1040" y="2542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276600" y="3304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77640" y="32766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26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DFS(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r>
              <a:rPr lang="en-US" sz="3600" b="1" dirty="0" smtClean="0">
                <a:solidFill>
                  <a:srgbClr val="7030A0"/>
                </a:solidFill>
              </a:rPr>
              <a:t>) </a:t>
            </a:r>
            <a:r>
              <a:rPr lang="en-US" sz="3600" b="1" dirty="0" smtClean="0"/>
              <a:t>computes a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006C31"/>
                </a:solidFill>
              </a:rPr>
              <a:t>tree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/>
              <a:t>rooted at </a:t>
            </a:r>
            <a:r>
              <a:rPr lang="en-US" sz="3600" b="1" dirty="0" smtClean="0">
                <a:solidFill>
                  <a:srgbClr val="00B050"/>
                </a:solidFill>
              </a:rPr>
              <a:t>v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64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B050"/>
                </a:solidFill>
              </a:rPr>
              <a:t>x </a:t>
            </a:r>
            <a:r>
              <a:rPr lang="en-US" sz="2000" dirty="0" smtClean="0"/>
              <a:t>is ancestor of </a:t>
            </a:r>
            <a:r>
              <a:rPr lang="en-US" sz="2000" b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/>
              <a:t> then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>
                <a:sym typeface="Wingdings" pitchFamily="2" charset="2"/>
              </a:rPr>
              <a:t>[</a:t>
            </a:r>
            <a:r>
              <a:rPr lang="en-US" sz="2000" b="1" i="1" dirty="0">
                <a:solidFill>
                  <a:srgbClr val="00B050"/>
                </a:solidFill>
              </a:rPr>
              <a:t>x</a:t>
            </a:r>
            <a:r>
              <a:rPr lang="en-US" sz="2000" dirty="0">
                <a:sym typeface="Wingdings" pitchFamily="2" charset="2"/>
              </a:rPr>
              <a:t>] </a:t>
            </a:r>
            <a:r>
              <a:rPr lang="en-US" sz="2000" dirty="0" smtClean="0">
                <a:sym typeface="Wingdings" pitchFamily="2" charset="2"/>
              </a:rPr>
              <a:t>   ? 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DFN</a:t>
            </a:r>
            <a:r>
              <a:rPr lang="en-US" sz="2000" dirty="0" smtClean="0">
                <a:sym typeface="Wingdings" pitchFamily="2" charset="2"/>
              </a:rPr>
              <a:t>[</a:t>
            </a:r>
            <a:r>
              <a:rPr lang="en-US" sz="2000" b="1" i="1" dirty="0" smtClean="0">
                <a:solidFill>
                  <a:srgbClr val="00B050"/>
                </a:solidFill>
              </a:rPr>
              <a:t>y</a:t>
            </a:r>
            <a:r>
              <a:rPr lang="en-US" sz="2000" dirty="0" smtClean="0">
                <a:sym typeface="Wingdings" pitchFamily="2" charset="2"/>
              </a:rPr>
              <a:t>]  </a:t>
            </a: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Is a </a:t>
            </a:r>
            <a:r>
              <a:rPr lang="en-US" sz="2000" b="1" dirty="0" smtClean="0"/>
              <a:t>DFS</a:t>
            </a:r>
            <a:r>
              <a:rPr lang="en-US" sz="2000" dirty="0" smtClean="0"/>
              <a:t> tree unique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Can any rooted tree be obtained through DFS ?</a:t>
            </a:r>
          </a:p>
          <a:p>
            <a:pPr marL="0" indent="0">
              <a:buNone/>
            </a:pPr>
            <a:r>
              <a:rPr lang="en-US" sz="2000" b="1" dirty="0" smtClean="0"/>
              <a:t>Answer</a:t>
            </a:r>
            <a:r>
              <a:rPr lang="en-US" sz="2000" dirty="0" smtClean="0"/>
              <a:t>: No. </a:t>
            </a:r>
          </a:p>
          <a:p>
            <a:pPr marL="0" indent="0">
              <a:buNone/>
            </a:pPr>
            <a:endParaRPr lang="en-US" sz="20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685800" y="1981200"/>
            <a:ext cx="3249532" cy="3493532"/>
            <a:chOff x="685800" y="1981200"/>
            <a:chExt cx="3249532" cy="3493532"/>
          </a:xfrm>
        </p:grpSpPr>
        <p:grpSp>
          <p:nvGrpSpPr>
            <p:cNvPr id="62" name="Group 61"/>
            <p:cNvGrpSpPr/>
            <p:nvPr/>
          </p:nvGrpSpPr>
          <p:grpSpPr>
            <a:xfrm>
              <a:off x="685800" y="1981200"/>
              <a:ext cx="3249532" cy="3493532"/>
              <a:chOff x="2817706" y="1447800"/>
              <a:chExt cx="3249532" cy="349353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706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8922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2133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90600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90600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34009" y="292516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335345" y="328798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295400" y="46482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2438400" y="4917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2133600" y="4155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505200" y="4689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124200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330031" y="3371957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575126" y="33344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16" idx="1"/>
            <a:endCxn id="6" idx="7"/>
          </p:cNvCxnSpPr>
          <p:nvPr/>
        </p:nvCxnSpPr>
        <p:spPr>
          <a:xfrm flipH="1">
            <a:off x="1167981" y="2237251"/>
            <a:ext cx="98652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" idx="4"/>
            <a:endCxn id="7" idx="0"/>
          </p:cNvCxnSpPr>
          <p:nvPr/>
        </p:nvCxnSpPr>
        <p:spPr>
          <a:xfrm>
            <a:off x="1095209" y="2397244"/>
            <a:ext cx="0" cy="3748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166288" y="2830995"/>
            <a:ext cx="897864" cy="14080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" idx="5"/>
            <a:endCxn id="78" idx="1"/>
          </p:cNvCxnSpPr>
          <p:nvPr/>
        </p:nvCxnSpPr>
        <p:spPr>
          <a:xfrm>
            <a:off x="1167981" y="2932124"/>
            <a:ext cx="197507" cy="3833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2" idx="1"/>
            <a:endCxn id="9" idx="7"/>
          </p:cNvCxnSpPr>
          <p:nvPr/>
        </p:nvCxnSpPr>
        <p:spPr>
          <a:xfrm flipH="1">
            <a:off x="1167981" y="3472934"/>
            <a:ext cx="281513" cy="41092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4"/>
            <a:endCxn id="12" idx="1"/>
          </p:cNvCxnSpPr>
          <p:nvPr/>
        </p:nvCxnSpPr>
        <p:spPr>
          <a:xfrm>
            <a:off x="1095209" y="4043853"/>
            <a:ext cx="230334" cy="6385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2" idx="7"/>
            <a:endCxn id="15" idx="2"/>
          </p:cNvCxnSpPr>
          <p:nvPr/>
        </p:nvCxnSpPr>
        <p:spPr>
          <a:xfrm>
            <a:off x="1471088" y="4682401"/>
            <a:ext cx="967312" cy="3292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5"/>
            <a:endCxn id="86" idx="1"/>
          </p:cNvCxnSpPr>
          <p:nvPr/>
        </p:nvCxnSpPr>
        <p:spPr>
          <a:xfrm>
            <a:off x="2309288" y="4315949"/>
            <a:ext cx="1226055" cy="40085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3" idx="1"/>
            <a:endCxn id="84" idx="4"/>
          </p:cNvCxnSpPr>
          <p:nvPr/>
        </p:nvCxnSpPr>
        <p:spPr>
          <a:xfrm flipH="1" flipV="1">
            <a:off x="2236516" y="4343400"/>
            <a:ext cx="232027" cy="60200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319741" y="2252108"/>
            <a:ext cx="912842" cy="3520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8" idx="5"/>
            <a:endCxn id="17" idx="0"/>
          </p:cNvCxnSpPr>
          <p:nvPr/>
        </p:nvCxnSpPr>
        <p:spPr>
          <a:xfrm>
            <a:off x="3294902" y="2749253"/>
            <a:ext cx="142263" cy="62483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" idx="1"/>
            <a:endCxn id="14" idx="6"/>
          </p:cNvCxnSpPr>
          <p:nvPr/>
        </p:nvCxnSpPr>
        <p:spPr>
          <a:xfrm flipH="1">
            <a:off x="2776162" y="3401535"/>
            <a:ext cx="588230" cy="2664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33600" y="1905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v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677577" y="2899317"/>
            <a:ext cx="627116" cy="1929161"/>
          </a:xfrm>
          <a:custGeom>
            <a:avLst/>
            <a:gdLst>
              <a:gd name="connsiteX0" fmla="*/ 314882 w 627116"/>
              <a:gd name="connsiteY0" fmla="*/ 0 h 1929161"/>
              <a:gd name="connsiteX1" fmla="*/ 91857 w 627116"/>
              <a:gd name="connsiteY1" fmla="*/ 367990 h 1929161"/>
              <a:gd name="connsiteX2" fmla="*/ 36101 w 627116"/>
              <a:gd name="connsiteY2" fmla="*/ 1561171 h 1929161"/>
              <a:gd name="connsiteX3" fmla="*/ 627116 w 627116"/>
              <a:gd name="connsiteY3" fmla="*/ 1929161 h 1929161"/>
              <a:gd name="connsiteX4" fmla="*/ 627116 w 627116"/>
              <a:gd name="connsiteY4" fmla="*/ 1929161 h 192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16" h="1929161">
                <a:moveTo>
                  <a:pt x="314882" y="0"/>
                </a:moveTo>
                <a:cubicBezTo>
                  <a:pt x="226601" y="53897"/>
                  <a:pt x="138320" y="107795"/>
                  <a:pt x="91857" y="367990"/>
                </a:cubicBezTo>
                <a:cubicBezTo>
                  <a:pt x="45394" y="628185"/>
                  <a:pt x="-53109" y="1300976"/>
                  <a:pt x="36101" y="1561171"/>
                </a:cubicBezTo>
                <a:cubicBezTo>
                  <a:pt x="125311" y="1821366"/>
                  <a:pt x="627116" y="1929161"/>
                  <a:pt x="627116" y="1929161"/>
                </a:cubicBezTo>
                <a:lnTo>
                  <a:pt x="627116" y="1929161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Ribbon 89"/>
          <p:cNvSpPr/>
          <p:nvPr/>
        </p:nvSpPr>
        <p:spPr>
          <a:xfrm>
            <a:off x="381001" y="5638800"/>
            <a:ext cx="3231036" cy="6888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DFS</a:t>
            </a:r>
            <a:r>
              <a:rPr lang="en-US" dirty="0" smtClean="0">
                <a:solidFill>
                  <a:schemeClr val="tx1"/>
                </a:solidFill>
              </a:rPr>
              <a:t> tree rooted at </a:t>
            </a:r>
            <a:r>
              <a:rPr lang="en-US" b="1" i="1" dirty="0" smtClean="0">
                <a:solidFill>
                  <a:srgbClr val="006C31"/>
                </a:solidFill>
              </a:rPr>
              <a:t>v</a:t>
            </a:r>
            <a:endParaRPr lang="en-US" b="1" i="1" dirty="0">
              <a:solidFill>
                <a:srgbClr val="006C3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5518" y="1992868"/>
            <a:ext cx="3000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6" grpId="0" animBg="1"/>
      <p:bldP spid="91" grpId="0" animBg="1"/>
      <p:bldP spid="92" grpId="0" animBg="1"/>
      <p:bldP spid="93" grpId="0" animBg="1"/>
      <p:bldP spid="9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Always remember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non-tree edge </a:t>
            </a: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b="1" dirty="0" smtClean="0">
                <a:solidFill>
                  <a:srgbClr val="0070C0"/>
                </a:solidFill>
                <a:sym typeface="Wingdings" pitchFamily="2" charset="2"/>
              </a:rPr>
              <a:t>back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edge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2000" y="1946156"/>
            <a:ext cx="2819400" cy="3464044"/>
            <a:chOff x="762000" y="1946156"/>
            <a:chExt cx="2819400" cy="3464044"/>
          </a:xfrm>
        </p:grpSpPr>
        <p:sp>
          <p:nvSpPr>
            <p:cNvPr id="6" name="Oval 5"/>
            <p:cNvSpPr/>
            <p:nvPr/>
          </p:nvSpPr>
          <p:spPr>
            <a:xfrm>
              <a:off x="2177519" y="1946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526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24795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95400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18169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9277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18169" y="4613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4400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369" y="52227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" y="37749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42169" y="3089156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994569" y="37338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75569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6" idx="3"/>
            </p:cNvCxnSpPr>
            <p:nvPr/>
          </p:nvCxnSpPr>
          <p:spPr>
            <a:xfrm flipH="1">
              <a:off x="1878284" y="2106149"/>
              <a:ext cx="329378" cy="3734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</p:cNvCxnSpPr>
            <p:nvPr/>
          </p:nvCxnSpPr>
          <p:spPr>
            <a:xfrm flipH="1">
              <a:off x="1423222" y="2639549"/>
              <a:ext cx="359521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6" idx="0"/>
            </p:cNvCxnSpPr>
            <p:nvPr/>
          </p:nvCxnSpPr>
          <p:spPr>
            <a:xfrm flipH="1">
              <a:off x="864916" y="3249149"/>
              <a:ext cx="460627" cy="525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4"/>
              <a:endCxn id="10" idx="0"/>
            </p:cNvCxnSpPr>
            <p:nvPr/>
          </p:nvCxnSpPr>
          <p:spPr>
            <a:xfrm>
              <a:off x="1398316" y="3276600"/>
              <a:ext cx="227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5"/>
              <a:endCxn id="11" idx="1"/>
            </p:cNvCxnSpPr>
            <p:nvPr/>
          </p:nvCxnSpPr>
          <p:spPr>
            <a:xfrm>
              <a:off x="1471088" y="3249149"/>
              <a:ext cx="486824" cy="5121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0" idx="4"/>
              <a:endCxn id="12" idx="0"/>
            </p:cNvCxnSpPr>
            <p:nvPr/>
          </p:nvCxnSpPr>
          <p:spPr>
            <a:xfrm>
              <a:off x="1421085" y="3962400"/>
              <a:ext cx="0" cy="6507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4" idx="0"/>
            </p:cNvCxnSpPr>
            <p:nvPr/>
          </p:nvCxnSpPr>
          <p:spPr>
            <a:xfrm>
              <a:off x="1524000" y="4800600"/>
              <a:ext cx="354285" cy="4221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3"/>
              <a:endCxn id="13" idx="0"/>
            </p:cNvCxnSpPr>
            <p:nvPr/>
          </p:nvCxnSpPr>
          <p:spPr>
            <a:xfrm flipH="1">
              <a:off x="1017316" y="4773149"/>
              <a:ext cx="330996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5"/>
              <a:endCxn id="19" idx="1"/>
            </p:cNvCxnSpPr>
            <p:nvPr/>
          </p:nvCxnSpPr>
          <p:spPr>
            <a:xfrm>
              <a:off x="3170257" y="3893793"/>
              <a:ext cx="235455" cy="5532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8" idx="5"/>
              <a:endCxn id="17" idx="0"/>
            </p:cNvCxnSpPr>
            <p:nvPr/>
          </p:nvCxnSpPr>
          <p:spPr>
            <a:xfrm>
              <a:off x="2766488" y="2639549"/>
              <a:ext cx="178597" cy="449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8" idx="0"/>
            </p:cNvCxnSpPr>
            <p:nvPr/>
          </p:nvCxnSpPr>
          <p:spPr>
            <a:xfrm>
              <a:off x="2945085" y="3276600"/>
              <a:ext cx="152400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6" idx="5"/>
              <a:endCxn id="8" idx="1"/>
            </p:cNvCxnSpPr>
            <p:nvPr/>
          </p:nvCxnSpPr>
          <p:spPr>
            <a:xfrm>
              <a:off x="2353207" y="2106149"/>
              <a:ext cx="267736" cy="4008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2743200" y="4419600"/>
              <a:ext cx="205831" cy="18744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18" idx="4"/>
              <a:endCxn id="61" idx="0"/>
            </p:cNvCxnSpPr>
            <p:nvPr/>
          </p:nvCxnSpPr>
          <p:spPr>
            <a:xfrm flipH="1">
              <a:off x="2846116" y="3921244"/>
              <a:ext cx="251369" cy="49835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06748" y="914400"/>
            <a:ext cx="521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Instead of looking at a graph,</a:t>
            </a:r>
          </a:p>
          <a:p>
            <a:pPr algn="ctr"/>
            <a:r>
              <a:rPr lang="en-US" b="1" dirty="0" smtClean="0"/>
              <a:t>look at its </a:t>
            </a:r>
            <a:r>
              <a:rPr lang="en-US" b="1" dirty="0" smtClean="0">
                <a:solidFill>
                  <a:srgbClr val="7030A0"/>
                </a:solidFill>
              </a:rPr>
              <a:t>picture</a:t>
            </a:r>
            <a:r>
              <a:rPr lang="en-US" b="1" dirty="0" smtClean="0"/>
              <a:t> in terms of  any of </a:t>
            </a:r>
            <a:r>
              <a:rPr lang="en-US" b="1" dirty="0" smtClean="0"/>
              <a:t>its </a:t>
            </a:r>
            <a:r>
              <a:rPr lang="en-US" b="1" dirty="0" smtClean="0"/>
              <a:t>DFS </a:t>
            </a:r>
            <a:r>
              <a:rPr lang="en-US" b="1" dirty="0"/>
              <a:t>traversal</a:t>
            </a:r>
            <a:endParaRPr lang="en-I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971800" y="3112008"/>
            <a:ext cx="703544" cy="1363704"/>
            <a:chOff x="2971800" y="3112008"/>
            <a:chExt cx="703544" cy="1363704"/>
          </a:xfrm>
        </p:grpSpPr>
        <p:sp>
          <p:nvSpPr>
            <p:cNvPr id="71" name="Freeform 70"/>
            <p:cNvSpPr/>
            <p:nvPr/>
          </p:nvSpPr>
          <p:spPr>
            <a:xfrm rot="21299225">
              <a:off x="3087284" y="3112008"/>
              <a:ext cx="588060" cy="1363704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  <a:gd name="connsiteX0" fmla="*/ 436703 w 604502"/>
                <a:gd name="connsiteY0" fmla="*/ 1274791 h 1274791"/>
                <a:gd name="connsiteX1" fmla="*/ 603972 w 604502"/>
                <a:gd name="connsiteY1" fmla="*/ 795288 h 1274791"/>
                <a:gd name="connsiteX2" fmla="*/ 403249 w 604502"/>
                <a:gd name="connsiteY2" fmla="*/ 237727 h 1274791"/>
                <a:gd name="connsiteX3" fmla="*/ 0 w 604502"/>
                <a:gd name="connsiteY3" fmla="*/ 53 h 127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502" h="1274791">
                  <a:moveTo>
                    <a:pt x="436703" y="1274791"/>
                  </a:moveTo>
                  <a:cubicBezTo>
                    <a:pt x="572376" y="1147481"/>
                    <a:pt x="609548" y="968132"/>
                    <a:pt x="603972" y="795288"/>
                  </a:cubicBezTo>
                  <a:cubicBezTo>
                    <a:pt x="598396" y="622444"/>
                    <a:pt x="503911" y="370266"/>
                    <a:pt x="403249" y="237727"/>
                  </a:cubicBezTo>
                  <a:cubicBezTo>
                    <a:pt x="302587" y="105188"/>
                    <a:pt x="198863" y="-2735"/>
                    <a:pt x="0" y="5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2971800" y="3124200"/>
              <a:ext cx="171567" cy="2098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026970" y="1946156"/>
            <a:ext cx="1371886" cy="789701"/>
            <a:chOff x="1026970" y="1946156"/>
            <a:chExt cx="1371886" cy="789701"/>
          </a:xfrm>
        </p:grpSpPr>
        <p:sp>
          <p:nvSpPr>
            <p:cNvPr id="70" name="Freeform 69"/>
            <p:cNvSpPr/>
            <p:nvPr/>
          </p:nvSpPr>
          <p:spPr>
            <a:xfrm rot="14013626">
              <a:off x="1436033" y="1773034"/>
              <a:ext cx="553760" cy="1371886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endCxn id="70" idx="0"/>
            </p:cNvCxnSpPr>
            <p:nvPr/>
          </p:nvCxnSpPr>
          <p:spPr>
            <a:xfrm>
              <a:off x="2042973" y="1946156"/>
              <a:ext cx="154268" cy="1396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18423" y="3924434"/>
            <a:ext cx="629889" cy="1344518"/>
            <a:chOff x="718423" y="3924434"/>
            <a:chExt cx="629889" cy="1344518"/>
          </a:xfrm>
        </p:grpSpPr>
        <p:sp>
          <p:nvSpPr>
            <p:cNvPr id="69" name="Freeform 68"/>
            <p:cNvSpPr/>
            <p:nvPr/>
          </p:nvSpPr>
          <p:spPr>
            <a:xfrm>
              <a:off x="718423" y="3924434"/>
              <a:ext cx="596435" cy="1344518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168057 w 241940"/>
                <a:gd name="connsiteY0" fmla="*/ 1248937 h 1248937"/>
                <a:gd name="connsiteX1" fmla="*/ 789 w 241940"/>
                <a:gd name="connsiteY1" fmla="*/ 791737 h 1248937"/>
                <a:gd name="connsiteX2" fmla="*/ 234965 w 241940"/>
                <a:gd name="connsiteY2" fmla="*/ 323385 h 1248937"/>
                <a:gd name="connsiteX3" fmla="*/ 234965 w 241940"/>
                <a:gd name="connsiteY3" fmla="*/ 0 h 1248937"/>
                <a:gd name="connsiteX0" fmla="*/ 168057 w 647560"/>
                <a:gd name="connsiteY0" fmla="*/ 1427357 h 1427357"/>
                <a:gd name="connsiteX1" fmla="*/ 789 w 647560"/>
                <a:gd name="connsiteY1" fmla="*/ 970157 h 1427357"/>
                <a:gd name="connsiteX2" fmla="*/ 234965 w 647560"/>
                <a:gd name="connsiteY2" fmla="*/ 501805 h 1427357"/>
                <a:gd name="connsiteX3" fmla="*/ 647560 w 647560"/>
                <a:gd name="connsiteY3" fmla="*/ 0 h 1427357"/>
                <a:gd name="connsiteX0" fmla="*/ 168057 w 613209"/>
                <a:gd name="connsiteY0" fmla="*/ 1370066 h 1370066"/>
                <a:gd name="connsiteX1" fmla="*/ 789 w 613209"/>
                <a:gd name="connsiteY1" fmla="*/ 912866 h 1370066"/>
                <a:gd name="connsiteX2" fmla="*/ 234965 w 613209"/>
                <a:gd name="connsiteY2" fmla="*/ 444514 h 1370066"/>
                <a:gd name="connsiteX3" fmla="*/ 613209 w 613209"/>
                <a:gd name="connsiteY3" fmla="*/ 0 h 1370066"/>
                <a:gd name="connsiteX0" fmla="*/ 224532 w 612433"/>
                <a:gd name="connsiteY0" fmla="*/ 1381525 h 1381525"/>
                <a:gd name="connsiteX1" fmla="*/ 13 w 612433"/>
                <a:gd name="connsiteY1" fmla="*/ 912866 h 1381525"/>
                <a:gd name="connsiteX2" fmla="*/ 234189 w 612433"/>
                <a:gd name="connsiteY2" fmla="*/ 444514 h 1381525"/>
                <a:gd name="connsiteX3" fmla="*/ 612433 w 612433"/>
                <a:gd name="connsiteY3" fmla="*/ 0 h 138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433" h="1381525">
                  <a:moveTo>
                    <a:pt x="224532" y="1381525"/>
                  </a:moveTo>
                  <a:cubicBezTo>
                    <a:pt x="155766" y="1223549"/>
                    <a:pt x="-1597" y="1069035"/>
                    <a:pt x="13" y="912866"/>
                  </a:cubicBezTo>
                  <a:cubicBezTo>
                    <a:pt x="1623" y="756698"/>
                    <a:pt x="132119" y="596658"/>
                    <a:pt x="234189" y="444514"/>
                  </a:cubicBezTo>
                  <a:cubicBezTo>
                    <a:pt x="336259" y="292370"/>
                    <a:pt x="509284" y="134744"/>
                    <a:pt x="612433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endCxn id="10" idx="3"/>
            </p:cNvCxnSpPr>
            <p:nvPr/>
          </p:nvCxnSpPr>
          <p:spPr>
            <a:xfrm flipV="1">
              <a:off x="1234271" y="3934949"/>
              <a:ext cx="114041" cy="899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497678" y="2587083"/>
            <a:ext cx="256673" cy="1862254"/>
            <a:chOff x="2497678" y="2587083"/>
            <a:chExt cx="256673" cy="1862254"/>
          </a:xfrm>
        </p:grpSpPr>
        <p:sp>
          <p:nvSpPr>
            <p:cNvPr id="68" name="Freeform 67"/>
            <p:cNvSpPr/>
            <p:nvPr/>
          </p:nvSpPr>
          <p:spPr>
            <a:xfrm>
              <a:off x="2497678" y="2587083"/>
              <a:ext cx="256673" cy="1862254"/>
            </a:xfrm>
            <a:custGeom>
              <a:avLst/>
              <a:gdLst>
                <a:gd name="connsiteX0" fmla="*/ 199923 w 266831"/>
                <a:gd name="connsiteY0" fmla="*/ 1248937 h 1248937"/>
                <a:gd name="connsiteX1" fmla="*/ 32655 w 266831"/>
                <a:gd name="connsiteY1" fmla="*/ 791737 h 1248937"/>
                <a:gd name="connsiteX2" fmla="*/ 21504 w 266831"/>
                <a:gd name="connsiteY2" fmla="*/ 401444 h 1248937"/>
                <a:gd name="connsiteX3" fmla="*/ 266831 w 266831"/>
                <a:gd name="connsiteY3" fmla="*/ 0 h 1248937"/>
                <a:gd name="connsiteX0" fmla="*/ 266426 w 333334"/>
                <a:gd name="connsiteY0" fmla="*/ 1368027 h 1368027"/>
                <a:gd name="connsiteX1" fmla="*/ 99158 w 333334"/>
                <a:gd name="connsiteY1" fmla="*/ 910827 h 1368027"/>
                <a:gd name="connsiteX2" fmla="*/ 9948 w 333334"/>
                <a:gd name="connsiteY2" fmla="*/ 29880 h 1368027"/>
                <a:gd name="connsiteX3" fmla="*/ 333334 w 333334"/>
                <a:gd name="connsiteY3" fmla="*/ 119090 h 1368027"/>
                <a:gd name="connsiteX0" fmla="*/ 256673 w 256673"/>
                <a:gd name="connsiteY0" fmla="*/ 1862254 h 1862254"/>
                <a:gd name="connsiteX1" fmla="*/ 89405 w 256673"/>
                <a:gd name="connsiteY1" fmla="*/ 1405054 h 1862254"/>
                <a:gd name="connsiteX2" fmla="*/ 195 w 256673"/>
                <a:gd name="connsiteY2" fmla="*/ 524107 h 1862254"/>
                <a:gd name="connsiteX3" fmla="*/ 111708 w 256673"/>
                <a:gd name="connsiteY3" fmla="*/ 0 h 1862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673" h="1862254">
                  <a:moveTo>
                    <a:pt x="256673" y="1862254"/>
                  </a:moveTo>
                  <a:cubicBezTo>
                    <a:pt x="187907" y="1704278"/>
                    <a:pt x="132151" y="1628079"/>
                    <a:pt x="89405" y="1405054"/>
                  </a:cubicBezTo>
                  <a:cubicBezTo>
                    <a:pt x="46659" y="1182030"/>
                    <a:pt x="-3522" y="758283"/>
                    <a:pt x="195" y="524107"/>
                  </a:cubicBezTo>
                  <a:cubicBezTo>
                    <a:pt x="3912" y="289931"/>
                    <a:pt x="8559" y="134744"/>
                    <a:pt x="111708" y="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endCxn id="68" idx="3"/>
            </p:cNvCxnSpPr>
            <p:nvPr/>
          </p:nvCxnSpPr>
          <p:spPr>
            <a:xfrm flipV="1">
              <a:off x="2497678" y="2587083"/>
              <a:ext cx="111708" cy="27726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766488" y="2507007"/>
            <a:ext cx="601710" cy="1295560"/>
            <a:chOff x="2766488" y="2507007"/>
            <a:chExt cx="601710" cy="1295560"/>
          </a:xfrm>
        </p:grpSpPr>
        <p:sp>
          <p:nvSpPr>
            <p:cNvPr id="67" name="Freeform 66"/>
            <p:cNvSpPr/>
            <p:nvPr/>
          </p:nvSpPr>
          <p:spPr>
            <a:xfrm>
              <a:off x="2798955" y="2520127"/>
              <a:ext cx="569243" cy="1282440"/>
            </a:xfrm>
            <a:custGeom>
              <a:avLst/>
              <a:gdLst>
                <a:gd name="connsiteX0" fmla="*/ 401444 w 694012"/>
                <a:gd name="connsiteY0" fmla="*/ 1283170 h 1283170"/>
                <a:gd name="connsiteX1" fmla="*/ 691376 w 694012"/>
                <a:gd name="connsiteY1" fmla="*/ 837121 h 1283170"/>
                <a:gd name="connsiteX2" fmla="*/ 512956 w 694012"/>
                <a:gd name="connsiteY2" fmla="*/ 134594 h 1283170"/>
                <a:gd name="connsiteX3" fmla="*/ 0 w 694012"/>
                <a:gd name="connsiteY3" fmla="*/ 780 h 1283170"/>
                <a:gd name="connsiteX0" fmla="*/ 401444 w 691852"/>
                <a:gd name="connsiteY0" fmla="*/ 1282478 h 1282478"/>
                <a:gd name="connsiteX1" fmla="*/ 691376 w 691852"/>
                <a:gd name="connsiteY1" fmla="*/ 836429 h 1282478"/>
                <a:gd name="connsiteX2" fmla="*/ 457200 w 691852"/>
                <a:gd name="connsiteY2" fmla="*/ 200809 h 1282478"/>
                <a:gd name="connsiteX3" fmla="*/ 0 w 691852"/>
                <a:gd name="connsiteY3" fmla="*/ 88 h 1282478"/>
                <a:gd name="connsiteX0" fmla="*/ 401444 w 570477"/>
                <a:gd name="connsiteY0" fmla="*/ 1282471 h 1282471"/>
                <a:gd name="connsiteX1" fmla="*/ 568713 w 570477"/>
                <a:gd name="connsiteY1" fmla="*/ 802968 h 1282471"/>
                <a:gd name="connsiteX2" fmla="*/ 457200 w 570477"/>
                <a:gd name="connsiteY2" fmla="*/ 200802 h 1282471"/>
                <a:gd name="connsiteX3" fmla="*/ 0 w 570477"/>
                <a:gd name="connsiteY3" fmla="*/ 81 h 1282471"/>
                <a:gd name="connsiteX0" fmla="*/ 401444 w 569243"/>
                <a:gd name="connsiteY0" fmla="*/ 1282440 h 1282440"/>
                <a:gd name="connsiteX1" fmla="*/ 568713 w 569243"/>
                <a:gd name="connsiteY1" fmla="*/ 802937 h 1282440"/>
                <a:gd name="connsiteX2" fmla="*/ 367990 w 569243"/>
                <a:gd name="connsiteY2" fmla="*/ 245376 h 1282440"/>
                <a:gd name="connsiteX3" fmla="*/ 0 w 569243"/>
                <a:gd name="connsiteY3" fmla="*/ 50 h 12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243" h="1282440">
                  <a:moveTo>
                    <a:pt x="401444" y="1282440"/>
                  </a:moveTo>
                  <a:cubicBezTo>
                    <a:pt x="537117" y="1155130"/>
                    <a:pt x="574289" y="975781"/>
                    <a:pt x="568713" y="802937"/>
                  </a:cubicBezTo>
                  <a:cubicBezTo>
                    <a:pt x="563137" y="630093"/>
                    <a:pt x="462776" y="379191"/>
                    <a:pt x="367990" y="245376"/>
                  </a:cubicBezTo>
                  <a:cubicBezTo>
                    <a:pt x="273205" y="111562"/>
                    <a:pt x="198863" y="-2738"/>
                    <a:pt x="0" y="50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endCxn id="8" idx="7"/>
            </p:cNvCxnSpPr>
            <p:nvPr/>
          </p:nvCxnSpPr>
          <p:spPr>
            <a:xfrm flipH="1" flipV="1">
              <a:off x="2766488" y="2507007"/>
              <a:ext cx="228081" cy="6627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novel application of DFS traversal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</a:t>
            </a:r>
            <a:r>
              <a:rPr lang="en-US" sz="2000" dirty="0" smtClean="0"/>
              <a:t> A connected graph is said to be </a:t>
            </a:r>
            <a:r>
              <a:rPr lang="en-US" sz="2000" b="1" dirty="0" err="1" smtClean="0"/>
              <a:t>biconnected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there </a:t>
            </a:r>
            <a:r>
              <a:rPr lang="en-US" sz="2000" u="sng" dirty="0" smtClean="0"/>
              <a:t>does not exit</a:t>
            </a:r>
            <a:r>
              <a:rPr lang="en-US" sz="2000" dirty="0" smtClean="0"/>
              <a:t> any vertex whose removal disconnects the graph.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Motivation: </a:t>
            </a:r>
            <a:r>
              <a:rPr lang="en-US" sz="2000" dirty="0" smtClean="0"/>
              <a:t>To design </a:t>
            </a:r>
            <a:r>
              <a:rPr lang="en-US" sz="2000" b="1" dirty="0" smtClean="0"/>
              <a:t>robust</a:t>
            </a:r>
            <a:r>
              <a:rPr lang="en-US" sz="2000" dirty="0" smtClean="0"/>
              <a:t> networks (immune to any single node failure).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3200400" y="1600200"/>
            <a:ext cx="30480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Determining if a graph </a:t>
            </a:r>
            <a:r>
              <a:rPr lang="en-US" b="1" dirty="0">
                <a:solidFill>
                  <a:srgbClr val="0070C0"/>
                </a:solidFill>
              </a:rPr>
              <a:t>G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dirty="0" err="1" smtClean="0">
                <a:solidFill>
                  <a:srgbClr val="C00000"/>
                </a:solidFill>
              </a:rPr>
              <a:t>biconnected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453" y="1620878"/>
            <a:ext cx="4038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572000" cy="4525963"/>
          </a:xfrm>
        </p:spPr>
        <p:txBody>
          <a:bodyPr/>
          <a:lstStyle/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No.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760306" y="1916668"/>
            <a:ext cx="3175026" cy="3558064"/>
            <a:chOff x="760306" y="1916668"/>
            <a:chExt cx="3175026" cy="3558064"/>
          </a:xfrm>
        </p:grpSpPr>
        <p:grpSp>
          <p:nvGrpSpPr>
            <p:cNvPr id="62" name="Group 61"/>
            <p:cNvGrpSpPr/>
            <p:nvPr/>
          </p:nvGrpSpPr>
          <p:grpSpPr>
            <a:xfrm>
              <a:off x="760306" y="1916668"/>
              <a:ext cx="3175026" cy="3558064"/>
              <a:chOff x="2892212" y="1383268"/>
              <a:chExt cx="3175026" cy="355806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124199" y="1676400"/>
                <a:ext cx="2722660" cy="2895600"/>
                <a:chOff x="4419600" y="2362200"/>
                <a:chExt cx="3023839" cy="3531376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196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419600" y="30480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800600" y="3677115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419600" y="437034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5562600" y="3217127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676900" y="473566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756237" y="53442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7214839" y="5386183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6172200" y="3733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025674" y="566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676900" y="2362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020622" y="3782122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6781800" y="2824976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>
                  <a:stCxn id="9" idx="6"/>
                  <a:endCxn id="11" idx="2"/>
                </p:cNvCxnSpPr>
                <p:nvPr/>
              </p:nvCxnSpPr>
              <p:spPr>
                <a:xfrm>
                  <a:off x="4648200" y="4484649"/>
                  <a:ext cx="1028700" cy="3653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>
                  <a:stCxn id="7" idx="6"/>
                  <a:endCxn id="10" idx="2"/>
                </p:cNvCxnSpPr>
                <p:nvPr/>
              </p:nvCxnSpPr>
              <p:spPr>
                <a:xfrm>
                  <a:off x="4648200" y="3123271"/>
                  <a:ext cx="914400" cy="1691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6" idx="6"/>
                </p:cNvCxnSpPr>
                <p:nvPr/>
              </p:nvCxnSpPr>
              <p:spPr>
                <a:xfrm flipV="1">
                  <a:off x="4648200" y="2399371"/>
                  <a:ext cx="1042651" cy="279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4533901" y="2605114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2" idx="1"/>
                  <a:endCxn id="9" idx="4"/>
                </p:cNvCxnSpPr>
                <p:nvPr/>
              </p:nvCxnSpPr>
              <p:spPr>
                <a:xfrm flipH="1" flipV="1">
                  <a:off x="4533901" y="4598949"/>
                  <a:ext cx="255813" cy="778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533901" y="3262871"/>
                  <a:ext cx="0" cy="10937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16" idx="6"/>
                  <a:endCxn id="18" idx="1"/>
                </p:cNvCxnSpPr>
                <p:nvPr/>
              </p:nvCxnSpPr>
              <p:spPr>
                <a:xfrm>
                  <a:off x="5905500" y="2437471"/>
                  <a:ext cx="909778" cy="3819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endCxn id="18" idx="5"/>
                </p:cNvCxnSpPr>
                <p:nvPr/>
              </p:nvCxnSpPr>
              <p:spPr>
                <a:xfrm flipH="1" flipV="1">
                  <a:off x="6976922" y="3020098"/>
                  <a:ext cx="171344" cy="7594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>
                  <a:stCxn id="15" idx="6"/>
                  <a:endCxn id="13" idx="3"/>
                </p:cNvCxnSpPr>
                <p:nvPr/>
              </p:nvCxnSpPr>
              <p:spPr>
                <a:xfrm flipV="1">
                  <a:off x="6254274" y="5581305"/>
                  <a:ext cx="994042" cy="1979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stCxn id="7" idx="5"/>
                  <a:endCxn id="8" idx="1"/>
                </p:cNvCxnSpPr>
                <p:nvPr/>
              </p:nvCxnSpPr>
              <p:spPr>
                <a:xfrm>
                  <a:off x="4614722" y="3243122"/>
                  <a:ext cx="219355" cy="4674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1" idx="4"/>
                  <a:endCxn id="15" idx="1"/>
                </p:cNvCxnSpPr>
                <p:nvPr/>
              </p:nvCxnSpPr>
              <p:spPr>
                <a:xfrm>
                  <a:off x="5791201" y="4964267"/>
                  <a:ext cx="267951" cy="73418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6"/>
                </p:cNvCxnSpPr>
                <p:nvPr/>
              </p:nvCxnSpPr>
              <p:spPr>
                <a:xfrm flipV="1">
                  <a:off x="6400800" y="3813006"/>
                  <a:ext cx="666644" cy="35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14" idx="7"/>
                  <a:endCxn id="18" idx="3"/>
                </p:cNvCxnSpPr>
                <p:nvPr/>
              </p:nvCxnSpPr>
              <p:spPr>
                <a:xfrm flipV="1">
                  <a:off x="6367322" y="3020099"/>
                  <a:ext cx="447955" cy="7471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9" idx="5"/>
                  <a:endCxn id="15" idx="2"/>
                </p:cNvCxnSpPr>
                <p:nvPr/>
              </p:nvCxnSpPr>
              <p:spPr>
                <a:xfrm>
                  <a:off x="4614723" y="4565471"/>
                  <a:ext cx="1410952" cy="121380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5653228" y="2581507"/>
                  <a:ext cx="114301" cy="6263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 flipV="1">
                  <a:off x="5898042" y="4911355"/>
                  <a:ext cx="1316797" cy="5175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6" idx="5"/>
                  <a:endCxn id="10" idx="1"/>
                </p:cNvCxnSpPr>
                <p:nvPr/>
              </p:nvCxnSpPr>
              <p:spPr>
                <a:xfrm>
                  <a:off x="4614722" y="2557322"/>
                  <a:ext cx="981356" cy="693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stCxn id="16" idx="3"/>
                  <a:endCxn id="7" idx="7"/>
                </p:cNvCxnSpPr>
                <p:nvPr/>
              </p:nvCxnSpPr>
              <p:spPr>
                <a:xfrm flipH="1">
                  <a:off x="4614722" y="2557322"/>
                  <a:ext cx="1095656" cy="5241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16" idx="5"/>
                  <a:endCxn id="14" idx="1"/>
                </p:cNvCxnSpPr>
                <p:nvPr/>
              </p:nvCxnSpPr>
              <p:spPr>
                <a:xfrm>
                  <a:off x="5872023" y="2557322"/>
                  <a:ext cx="333654" cy="12099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5791200" y="39740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z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2212" y="1447800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y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94106" y="4572000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c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38800" y="2678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d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113106" y="2514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40302" y="2133600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92412" y="28194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g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1400" y="27548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h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968412" y="3364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u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86400" y="1905000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w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189306" y="138326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v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14800" y="3288268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r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27306" y="42788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s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1" name="Straight Connector 60"/>
            <p:cNvCxnSpPr>
              <a:stCxn id="8" idx="4"/>
              <a:endCxn id="9" idx="7"/>
            </p:cNvCxnSpPr>
            <p:nvPr/>
          </p:nvCxnSpPr>
          <p:spPr>
            <a:xfrm flipH="1">
              <a:off x="1167981" y="3475426"/>
              <a:ext cx="270280" cy="4084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7"/>
              <a:endCxn id="15" idx="2"/>
            </p:cNvCxnSpPr>
            <p:nvPr/>
          </p:nvCxnSpPr>
          <p:spPr>
            <a:xfrm>
              <a:off x="1471088" y="4682401"/>
              <a:ext cx="967312" cy="3292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Down Ribbon 68"/>
          <p:cNvSpPr/>
          <p:nvPr/>
        </p:nvSpPr>
        <p:spPr>
          <a:xfrm>
            <a:off x="4267200" y="1447800"/>
            <a:ext cx="4495800" cy="803918"/>
          </a:xfrm>
          <a:prstGeom prst="ribbon">
            <a:avLst>
              <a:gd name="adj1" fmla="val 16667"/>
              <a:gd name="adj2" fmla="val 7384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Is this graph </a:t>
            </a:r>
            <a:r>
              <a:rPr lang="en-US" b="1" dirty="0" err="1" smtClean="0">
                <a:solidFill>
                  <a:srgbClr val="FF0000"/>
                </a:solidFill>
              </a:rPr>
              <a:t>biconnected</a:t>
            </a:r>
            <a:r>
              <a:rPr lang="en-US" b="1" dirty="0" smtClean="0">
                <a:solidFill>
                  <a:srgbClr val="FF0000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981200" y="2057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838200" y="2667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866608" y="3733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4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69" grpId="0" animBg="1"/>
      <p:bldP spid="23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 trivial algorithms for checking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bi-connectedness </a:t>
            </a:r>
            <a:r>
              <a:rPr lang="en-US" sz="3200" b="1" dirty="0" smtClean="0"/>
              <a:t>of a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each vertex</a:t>
                </a:r>
                <a:r>
                  <a:rPr lang="en-US" sz="2000" b="1" dirty="0" smtClean="0"/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determine if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G</a:t>
                </a:r>
                <a:r>
                  <a:rPr lang="en-US" sz="2000" b="1" dirty="0" smtClean="0"/>
                  <a:t>\{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b="1" dirty="0" smtClean="0"/>
                  <a:t>} </a:t>
                </a:r>
                <a:r>
                  <a:rPr lang="en-US" sz="2000" dirty="0" smtClean="0"/>
                  <a:t>is connected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(One may use either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 or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 smtClean="0"/>
                  <a:t> traversal here)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      </a:t>
                </a:r>
                <a:r>
                  <a:rPr lang="en-US" sz="2000" b="1" dirty="0" smtClean="0"/>
                  <a:t>Time complexity of the trivial algorithm :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400" dirty="0" smtClean="0"/>
                  <a:t>)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10914</TotalTime>
  <Words>1696</Words>
  <Application>Microsoft Office PowerPoint</Application>
  <PresentationFormat>On-screen Show (4:3)</PresentationFormat>
  <Paragraphs>488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Data Structures and Algorithms (CS210A) Semester I – 2014-15</vt:lpstr>
      <vt:lpstr>Quick revision of  Depth First Search (DFS) Traversal</vt:lpstr>
      <vt:lpstr>DFS traversal of G </vt:lpstr>
      <vt:lpstr>DFN number</vt:lpstr>
      <vt:lpstr>DFS(v) computes a tree rooted at v</vt:lpstr>
      <vt:lpstr>Always remember </vt:lpstr>
      <vt:lpstr>A novel application of DFS traversal</vt:lpstr>
      <vt:lpstr>PowerPoint Presentation</vt:lpstr>
      <vt:lpstr>A trivial algorithms for checking  bi-connectedness of a graph</vt:lpstr>
      <vt:lpstr>An O(m+n) time algorithm</vt:lpstr>
      <vt:lpstr>An O(m+n) time algorithm</vt:lpstr>
      <vt:lpstr>PowerPoint Presentation</vt:lpstr>
      <vt:lpstr>A formal definition of articulaton point</vt:lpstr>
      <vt:lpstr>Some observations</vt:lpstr>
      <vt:lpstr>Necessary and Sufficient condition  for x to be articulation point</vt:lpstr>
      <vt:lpstr>Necessary and Sufficient condition  for x to be articulation point</vt:lpstr>
      <vt:lpstr>PowerPoint Presentation</vt:lpstr>
      <vt:lpstr>How to compute High_pt(v) efficiently ?</vt:lpstr>
      <vt:lpstr>How to compute High_pt(v) efficiently ?</vt:lpstr>
      <vt:lpstr>The novel algorithm</vt:lpstr>
      <vt:lpstr>Algorithm for articulation points in a graph G </vt:lpstr>
      <vt:lpstr>Algorithm for articulation points in a graph G </vt:lpstr>
      <vt:lpstr>Conclusion</vt:lpstr>
      <vt:lpstr>QuickSort </vt:lpstr>
      <vt:lpstr>Pseudocode for QuickSort(S) </vt:lpstr>
      <vt:lpstr>Pseudocode for QuickSort(S) When the input S is stored in an array</vt:lpstr>
      <vt:lpstr>Example: Partition(A,0,8)</vt:lpstr>
      <vt:lpstr>Example: Partition(A,0,8)</vt:lpstr>
      <vt:lpstr>Analyzing average time complexity of QuickSort </vt:lpstr>
      <vt:lpstr>Analyzing average time complexity of QuickSort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1104</cp:revision>
  <dcterms:created xsi:type="dcterms:W3CDTF">2011-12-03T04:13:03Z</dcterms:created>
  <dcterms:modified xsi:type="dcterms:W3CDTF">2014-10-07T09:09:15Z</dcterms:modified>
</cp:coreProperties>
</file>