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411" r:id="rId2"/>
    <p:sldId id="406" r:id="rId3"/>
    <p:sldId id="354" r:id="rId4"/>
    <p:sldId id="400" r:id="rId5"/>
    <p:sldId id="417" r:id="rId6"/>
    <p:sldId id="401" r:id="rId7"/>
    <p:sldId id="412" r:id="rId8"/>
    <p:sldId id="413" r:id="rId9"/>
    <p:sldId id="405" r:id="rId10"/>
    <p:sldId id="407" r:id="rId11"/>
    <p:sldId id="415" r:id="rId12"/>
    <p:sldId id="420" r:id="rId13"/>
    <p:sldId id="410" r:id="rId14"/>
    <p:sldId id="389" r:id="rId15"/>
    <p:sldId id="399" r:id="rId16"/>
    <p:sldId id="391" r:id="rId17"/>
    <p:sldId id="404" r:id="rId18"/>
    <p:sldId id="392" r:id="rId19"/>
    <p:sldId id="393" r:id="rId20"/>
    <p:sldId id="394" r:id="rId21"/>
    <p:sldId id="395" r:id="rId22"/>
    <p:sldId id="41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12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1.pn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5" Type="http://schemas.openxmlformats.org/officeDocument/2006/relationships/image" Target="../media/image4.png"/><Relationship Id="rId10" Type="http://schemas.openxmlformats.org/officeDocument/2006/relationships/image" Target="../media/image2.jpe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</a:rPr>
              <a:t>27</a:t>
            </a:r>
            <a:endParaRPr lang="en-US" sz="2400" b="1" dirty="0">
              <a:solidFill>
                <a:srgbClr val="C0000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Analyzing </a:t>
            </a:r>
            <a:r>
              <a:rPr lang="en-US" sz="2000" b="1" dirty="0" smtClean="0">
                <a:solidFill>
                  <a:srgbClr val="7030A0"/>
                </a:solidFill>
              </a:rPr>
              <a:t>average running time </a:t>
            </a:r>
            <a:r>
              <a:rPr lang="en-US" sz="2000" b="1" dirty="0" smtClean="0">
                <a:solidFill>
                  <a:schemeClr val="tx1"/>
                </a:solidFill>
              </a:rPr>
              <a:t>of </a:t>
            </a:r>
            <a:r>
              <a:rPr lang="en-US" sz="2000" b="1" dirty="0" smtClean="0">
                <a:solidFill>
                  <a:srgbClr val="7030A0"/>
                </a:solidFill>
              </a:rPr>
              <a:t>Quick Sort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048000" y="1295400"/>
            <a:ext cx="3544047" cy="1752600"/>
            <a:chOff x="3048000" y="1295400"/>
            <a:chExt cx="3544047" cy="1752600"/>
          </a:xfrm>
        </p:grpSpPr>
        <p:sp>
          <p:nvSpPr>
            <p:cNvPr id="6" name="Oval 5"/>
            <p:cNvSpPr/>
            <p:nvPr/>
          </p:nvSpPr>
          <p:spPr>
            <a:xfrm>
              <a:off x="3276600" y="1295400"/>
              <a:ext cx="2971800" cy="1295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048000" y="2678668"/>
                  <a:ext cx="35440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All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!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 smtClean="0"/>
                    <a:t>permutations of </a:t>
                  </a:r>
                  <a:r>
                    <a:rPr lang="en-US" dirty="0"/>
                    <a:t>{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,… 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dirty="0"/>
                    <a:t>}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678668"/>
                  <a:ext cx="354404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377" t="-8197" r="-189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Analyzing average time complexity </a:t>
            </a:r>
            <a:r>
              <a:rPr lang="en-US" sz="3200" b="1" dirty="0" smtClean="0"/>
              <a:t>of </a:t>
            </a:r>
            <a:r>
              <a:rPr lang="en-US" sz="3200" b="1" dirty="0" err="1" smtClean="0">
                <a:solidFill>
                  <a:srgbClr val="7030A0"/>
                </a:solidFill>
              </a:rPr>
              <a:t>QuickSort</a:t>
            </a:r>
            <a:r>
              <a:rPr lang="en-US" sz="3200" b="1" dirty="0" smtClean="0">
                <a:solidFill>
                  <a:srgbClr val="7030A0"/>
                </a:solidFill>
              </a:rPr>
              <a:t/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868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:r>
                  <a:rPr lang="en-US" sz="1800" b="1" dirty="0" smtClean="0"/>
                  <a:t>P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 be the set of all those permutations of </a:t>
                </a: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,…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 smtClean="0"/>
                  <a:t>} that begin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: </a:t>
                </a:r>
                <a:r>
                  <a:rPr lang="en-US" sz="1800" dirty="0"/>
                  <a:t>What </a:t>
                </a:r>
                <a:r>
                  <a:rPr lang="en-US" sz="1800" dirty="0" smtClean="0"/>
                  <a:t>fraction of </a:t>
                </a:r>
                <a:r>
                  <a:rPr lang="en-US" sz="1800" dirty="0"/>
                  <a:t>all permutations </a:t>
                </a:r>
                <a:r>
                  <a:rPr lang="en-US" sz="1800" dirty="0" smtClean="0"/>
                  <a:t>constitutes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dirty="0" smtClean="0"/>
                  <a:t> ?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Answer: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 smtClean="0"/>
                  <a:t>Let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1800" dirty="0" smtClean="0"/>
                  <a:t>be the </a:t>
                </a:r>
                <a:r>
                  <a:rPr lang="en-US" sz="1800" dirty="0"/>
                  <a:t>a</a:t>
                </a:r>
                <a:r>
                  <a:rPr lang="en-US" sz="1800" dirty="0" smtClean="0"/>
                  <a:t>verage </a:t>
                </a:r>
                <a:r>
                  <a:rPr lang="en-US" sz="1800" dirty="0"/>
                  <a:t>running time of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over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).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: </a:t>
                </a:r>
                <a:r>
                  <a:rPr lang="en-US" sz="1800" dirty="0"/>
                  <a:t>What is the </a:t>
                </a:r>
                <a:r>
                  <a:rPr lang="en-US" sz="1800" dirty="0" smtClean="0"/>
                  <a:t>relation between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and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)’s </a:t>
                </a:r>
                <a:r>
                  <a:rPr lang="en-US" sz="1800" dirty="0"/>
                  <a:t>?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Answer: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= </m:t>
                    </m:r>
                    <m:box>
                      <m:boxPr>
                        <m:ctrlPr>
                          <a:rPr lang="en-US" sz="18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000" b="1" i="1">
                            <a:latin typeface="Cambria Math"/>
                          </a:rPr>
                          <m:t>𝑮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 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1800" dirty="0" smtClean="0"/>
                  <a:t>We now need to derive an expression for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b="1" dirty="0" smtClean="0">
                    <a:solidFill>
                      <a:srgbClr val="7030A0"/>
                    </a:solidFill>
                  </a:rPr>
                  <a:t>.</a:t>
                </a:r>
                <a:r>
                  <a:rPr lang="en-US" sz="1800" dirty="0" smtClean="0"/>
                  <a:t>For this purpose, we need to have a closer look at the execution of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over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). 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86800" cy="5334000"/>
              </a:xfrm>
              <a:blipFill rotWithShape="1">
                <a:blip r:embed="rId3"/>
                <a:stretch>
                  <a:fillRect l="-772" t="-571" r="-842" b="-1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557239" y="1282390"/>
            <a:ext cx="1776761" cy="1271239"/>
            <a:chOff x="3557239" y="1282390"/>
            <a:chExt cx="1776761" cy="1271239"/>
          </a:xfrm>
        </p:grpSpPr>
        <p:sp>
          <p:nvSpPr>
            <p:cNvPr id="7" name="Freeform 6"/>
            <p:cNvSpPr/>
            <p:nvPr/>
          </p:nvSpPr>
          <p:spPr>
            <a:xfrm>
              <a:off x="3557239" y="1382751"/>
              <a:ext cx="446049" cy="925551"/>
            </a:xfrm>
            <a:custGeom>
              <a:avLst/>
              <a:gdLst>
                <a:gd name="connsiteX0" fmla="*/ 446049 w 446049"/>
                <a:gd name="connsiteY0" fmla="*/ 0 h 925551"/>
                <a:gd name="connsiteX1" fmla="*/ 367990 w 446049"/>
                <a:gd name="connsiteY1" fmla="*/ 557561 h 925551"/>
                <a:gd name="connsiteX2" fmla="*/ 0 w 446049"/>
                <a:gd name="connsiteY2" fmla="*/ 925551 h 92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049" h="925551">
                  <a:moveTo>
                    <a:pt x="446049" y="0"/>
                  </a:moveTo>
                  <a:cubicBezTo>
                    <a:pt x="444190" y="201651"/>
                    <a:pt x="442332" y="403302"/>
                    <a:pt x="367990" y="557561"/>
                  </a:cubicBezTo>
                  <a:cubicBezTo>
                    <a:pt x="293648" y="711820"/>
                    <a:pt x="146824" y="818685"/>
                    <a:pt x="0" y="925551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3947533" y="1282390"/>
              <a:ext cx="825190" cy="602166"/>
            </a:xfrm>
            <a:custGeom>
              <a:avLst/>
              <a:gdLst>
                <a:gd name="connsiteX0" fmla="*/ 0 w 591014"/>
                <a:gd name="connsiteY0" fmla="*/ 591015 h 591015"/>
                <a:gd name="connsiteX1" fmla="*/ 423746 w 591014"/>
                <a:gd name="connsiteY1" fmla="*/ 356839 h 591015"/>
                <a:gd name="connsiteX2" fmla="*/ 591014 w 591014"/>
                <a:gd name="connsiteY2" fmla="*/ 0 h 591015"/>
                <a:gd name="connsiteX0" fmla="*/ 0 w 685487"/>
                <a:gd name="connsiteY0" fmla="*/ 591015 h 591015"/>
                <a:gd name="connsiteX1" fmla="*/ 657921 w 685487"/>
                <a:gd name="connsiteY1" fmla="*/ 479503 h 591015"/>
                <a:gd name="connsiteX2" fmla="*/ 591014 w 685487"/>
                <a:gd name="connsiteY2" fmla="*/ 0 h 591015"/>
                <a:gd name="connsiteX0" fmla="*/ 0 w 825190"/>
                <a:gd name="connsiteY0" fmla="*/ 602166 h 602166"/>
                <a:gd name="connsiteX1" fmla="*/ 657921 w 825190"/>
                <a:gd name="connsiteY1" fmla="*/ 490654 h 602166"/>
                <a:gd name="connsiteX2" fmla="*/ 825190 w 825190"/>
                <a:gd name="connsiteY2" fmla="*/ 0 h 60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5190" h="602166">
                  <a:moveTo>
                    <a:pt x="0" y="602166"/>
                  </a:moveTo>
                  <a:cubicBezTo>
                    <a:pt x="162622" y="534329"/>
                    <a:pt x="520390" y="591015"/>
                    <a:pt x="657921" y="490654"/>
                  </a:cubicBezTo>
                  <a:cubicBezTo>
                    <a:pt x="795452" y="390293"/>
                    <a:pt x="790807" y="129168"/>
                    <a:pt x="825190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4237464" y="1851103"/>
              <a:ext cx="205409" cy="702526"/>
            </a:xfrm>
            <a:custGeom>
              <a:avLst/>
              <a:gdLst>
                <a:gd name="connsiteX0" fmla="*/ 0 w 145335"/>
                <a:gd name="connsiteY0" fmla="*/ 0 h 791736"/>
                <a:gd name="connsiteX1" fmla="*/ 144966 w 145335"/>
                <a:gd name="connsiteY1" fmla="*/ 144966 h 791736"/>
                <a:gd name="connsiteX2" fmla="*/ 33453 w 145335"/>
                <a:gd name="connsiteY2" fmla="*/ 791736 h 791736"/>
                <a:gd name="connsiteX0" fmla="*/ 0 w 234328"/>
                <a:gd name="connsiteY0" fmla="*/ 0 h 791736"/>
                <a:gd name="connsiteX1" fmla="*/ 234175 w 234328"/>
                <a:gd name="connsiteY1" fmla="*/ 301083 h 791736"/>
                <a:gd name="connsiteX2" fmla="*/ 33453 w 234328"/>
                <a:gd name="connsiteY2" fmla="*/ 791736 h 791736"/>
                <a:gd name="connsiteX0" fmla="*/ 111512 w 205409"/>
                <a:gd name="connsiteY0" fmla="*/ 0 h 702526"/>
                <a:gd name="connsiteX1" fmla="*/ 200722 w 205409"/>
                <a:gd name="connsiteY1" fmla="*/ 211873 h 702526"/>
                <a:gd name="connsiteX2" fmla="*/ 0 w 205409"/>
                <a:gd name="connsiteY2" fmla="*/ 702526 h 702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409" h="702526">
                  <a:moveTo>
                    <a:pt x="111512" y="0"/>
                  </a:moveTo>
                  <a:cubicBezTo>
                    <a:pt x="181207" y="6505"/>
                    <a:pt x="219307" y="94785"/>
                    <a:pt x="200722" y="211873"/>
                  </a:cubicBezTo>
                  <a:cubicBezTo>
                    <a:pt x="182137" y="328961"/>
                    <a:pt x="58544" y="445119"/>
                    <a:pt x="0" y="702526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257800" y="1839022"/>
              <a:ext cx="76200" cy="659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029200" y="1828800"/>
              <a:ext cx="76200" cy="659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800600" y="1828800"/>
              <a:ext cx="76200" cy="659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1000" y="2133600"/>
            <a:ext cx="3733800" cy="609600"/>
            <a:chOff x="381000" y="2133600"/>
            <a:chExt cx="3733800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81000" y="2373868"/>
                  <a:ext cx="29008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Permutations beginning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2373868"/>
                  <a:ext cx="290085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63" t="-8197" r="-27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Bent-Up Arrow 18"/>
            <p:cNvSpPr/>
            <p:nvPr/>
          </p:nvSpPr>
          <p:spPr>
            <a:xfrm>
              <a:off x="3276600" y="2133600"/>
              <a:ext cx="838200" cy="491252"/>
            </a:xfrm>
            <a:prstGeom prst="bentUpArrow">
              <a:avLst>
                <a:gd name="adj1" fmla="val 11380"/>
                <a:gd name="adj2" fmla="val 1592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3498" y="1143000"/>
            <a:ext cx="3743702" cy="609600"/>
            <a:chOff x="523498" y="1143000"/>
            <a:chExt cx="3743702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23498" y="1143000"/>
                  <a:ext cx="29008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Permutations beginning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98" y="1143000"/>
                  <a:ext cx="290085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261" t="-8333" r="-252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Bent-Up Arrow 19"/>
            <p:cNvSpPr/>
            <p:nvPr/>
          </p:nvSpPr>
          <p:spPr>
            <a:xfrm flipV="1">
              <a:off x="3429000" y="1295400"/>
              <a:ext cx="838200" cy="457200"/>
            </a:xfrm>
            <a:prstGeom prst="bentUpArrow">
              <a:avLst>
                <a:gd name="adj1" fmla="val 11380"/>
                <a:gd name="adj2" fmla="val 1592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28600" y="1752600"/>
            <a:ext cx="3440969" cy="369332"/>
            <a:chOff x="228600" y="1752600"/>
            <a:chExt cx="344096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28600" y="1752600"/>
                  <a:ext cx="28955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Permutations beginning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1752600"/>
                  <a:ext cx="28955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266" t="-8333" r="-274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ight Arrow 20"/>
            <p:cNvSpPr/>
            <p:nvPr/>
          </p:nvSpPr>
          <p:spPr>
            <a:xfrm>
              <a:off x="2971800" y="1861770"/>
              <a:ext cx="697769" cy="1194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572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1600" dirty="0" smtClean="0"/>
                <a:t>0        </a:t>
              </a:r>
              <a:r>
                <a:rPr lang="en-US" sz="1600" dirty="0"/>
                <a:t>1</a:t>
              </a:r>
              <a:r>
                <a:rPr lang="en-US" sz="1600" dirty="0" smtClean="0"/>
                <a:t>         </a:t>
              </a:r>
              <a:r>
                <a:rPr lang="en-US" sz="1600" dirty="0"/>
                <a:t>2</a:t>
              </a:r>
              <a:r>
                <a:rPr lang="en-US" sz="1600" dirty="0" smtClean="0"/>
                <a:t>       </a:t>
              </a:r>
              <a:r>
                <a:rPr lang="en-US" sz="1600" dirty="0"/>
                <a:t>3</a:t>
              </a:r>
              <a:r>
                <a:rPr lang="en-US" sz="1600" dirty="0" smtClean="0"/>
                <a:t>        </a:t>
              </a:r>
              <a:r>
                <a:rPr lang="en-US" sz="1600" dirty="0"/>
                <a:t>4</a:t>
              </a:r>
              <a:r>
                <a:rPr lang="en-US" sz="1600" dirty="0" smtClean="0"/>
                <a:t>        </a:t>
              </a:r>
              <a:r>
                <a:rPr lang="en-US" sz="1600" dirty="0"/>
                <a:t>5</a:t>
              </a:r>
              <a:r>
                <a:rPr lang="en-US" sz="1600" dirty="0" smtClean="0"/>
                <a:t>       </a:t>
              </a:r>
              <a:r>
                <a:rPr lang="en-US" sz="1600" dirty="0"/>
                <a:t>6</a:t>
              </a:r>
              <a:r>
                <a:rPr lang="en-US" sz="1600" dirty="0" smtClean="0"/>
                <a:t>       </a:t>
              </a:r>
              <a:r>
                <a:rPr lang="en-US" sz="1600" dirty="0"/>
                <a:t>7</a:t>
              </a:r>
              <a:r>
                <a:rPr lang="en-US" sz="1600" dirty="0" smtClean="0"/>
                <a:t>        </a:t>
              </a:r>
              <a:r>
                <a:rPr lang="en-US" sz="1600" dirty="0"/>
                <a:t>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  <a:sym typeface="Wingdings" pitchFamily="2" charset="2"/>
                  </a:rPr>
                  <a:t>Quick Sort </a:t>
                </a:r>
                <a:r>
                  <a:rPr lang="en-US" sz="3200" b="1" dirty="0">
                    <a:sym typeface="Wingdings" pitchFamily="2" charset="2"/>
                  </a:rPr>
                  <a:t>on a permutation from </a:t>
                </a:r>
                <a:r>
                  <a:rPr lang="en-US" sz="3200" b="1" dirty="0"/>
                  <a:t>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).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42" name="Oval 4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35348" y="2362200"/>
            <a:ext cx="419282" cy="826532"/>
            <a:chOff x="2535348" y="2514600"/>
            <a:chExt cx="419282" cy="826532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688967" y="25146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535348" y="29718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348" y="29718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8841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3124200" y="2362200"/>
            <a:ext cx="4631030" cy="641866"/>
            <a:chOff x="3124200" y="2362200"/>
            <a:chExt cx="4631030" cy="641866"/>
          </a:xfrm>
        </p:grpSpPr>
        <p:grpSp>
          <p:nvGrpSpPr>
            <p:cNvPr id="68" name="Group 67"/>
            <p:cNvGrpSpPr/>
            <p:nvPr/>
          </p:nvGrpSpPr>
          <p:grpSpPr>
            <a:xfrm>
              <a:off x="3124200" y="2362200"/>
              <a:ext cx="4006334" cy="457200"/>
              <a:chOff x="3146167" y="2667000"/>
              <a:chExt cx="4006334" cy="4572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3146167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40385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44957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54101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58673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146167" y="3124200"/>
                <a:ext cx="40063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220532" y="2634734"/>
                  <a:ext cx="5346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&lt;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32" y="2634734"/>
                  <a:ext cx="53469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091" t="-8197" r="-1931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/>
          <p:cNvGrpSpPr/>
          <p:nvPr/>
        </p:nvGrpSpPr>
        <p:grpSpPr>
          <a:xfrm>
            <a:off x="3581400" y="1600200"/>
            <a:ext cx="4192298" cy="609600"/>
            <a:chOff x="3581400" y="1600200"/>
            <a:chExt cx="4192298" cy="609600"/>
          </a:xfrm>
        </p:grpSpPr>
        <p:grpSp>
          <p:nvGrpSpPr>
            <p:cNvPr id="79" name="Group 78"/>
            <p:cNvGrpSpPr/>
            <p:nvPr/>
          </p:nvGrpSpPr>
          <p:grpSpPr>
            <a:xfrm>
              <a:off x="3581400" y="1752600"/>
              <a:ext cx="3549134" cy="457200"/>
              <a:chOff x="4343400" y="3962400"/>
              <a:chExt cx="3549134" cy="4572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343400" y="3962400"/>
                <a:ext cx="35491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43434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7150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70866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7239000" y="1600200"/>
                  <a:ext cx="5346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&gt;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0" y="1600200"/>
                  <a:ext cx="53469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0345" t="-8333" r="-1954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Down Ribbon 82"/>
              <p:cNvSpPr/>
              <p:nvPr/>
            </p:nvSpPr>
            <p:spPr>
              <a:xfrm>
                <a:off x="2895600" y="3581400"/>
                <a:ext cx="3308865" cy="917448"/>
              </a:xfrm>
              <a:prstGeom prst="ribbon">
                <a:avLst>
                  <a:gd name="adj1" fmla="val 16667"/>
                  <a:gd name="adj2" fmla="val 7200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happens during </a:t>
                </a:r>
                <a:r>
                  <a:rPr lang="en-US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Down Ribbon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581400"/>
                <a:ext cx="3308865" cy="917448"/>
              </a:xfrm>
              <a:prstGeom prst="ribbon">
                <a:avLst>
                  <a:gd name="adj1" fmla="val 16667"/>
                  <a:gd name="adj2" fmla="val 72006"/>
                </a:avLst>
              </a:prstGeom>
              <a:blipFill rotWithShape="1">
                <a:blip r:embed="rId6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71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3" grpId="0" animBg="1"/>
      <p:bldP spid="83" grpId="1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1600" dirty="0" smtClean="0"/>
                <a:t>0        </a:t>
              </a:r>
              <a:r>
                <a:rPr lang="en-US" sz="1600" dirty="0"/>
                <a:t>1</a:t>
              </a:r>
              <a:r>
                <a:rPr lang="en-US" sz="1600" dirty="0" smtClean="0"/>
                <a:t>         </a:t>
              </a:r>
              <a:r>
                <a:rPr lang="en-US" sz="1600" dirty="0"/>
                <a:t>2</a:t>
              </a:r>
              <a:r>
                <a:rPr lang="en-US" sz="1600" dirty="0" smtClean="0"/>
                <a:t>       </a:t>
              </a:r>
              <a:r>
                <a:rPr lang="en-US" sz="1600" dirty="0"/>
                <a:t>3</a:t>
              </a:r>
              <a:r>
                <a:rPr lang="en-US" sz="1600" dirty="0" smtClean="0"/>
                <a:t>        </a:t>
              </a:r>
              <a:r>
                <a:rPr lang="en-US" sz="1600" dirty="0"/>
                <a:t>4</a:t>
              </a:r>
              <a:r>
                <a:rPr lang="en-US" sz="1600" dirty="0" smtClean="0"/>
                <a:t>        </a:t>
              </a:r>
              <a:r>
                <a:rPr lang="en-US" sz="1600" dirty="0"/>
                <a:t>5</a:t>
              </a:r>
              <a:r>
                <a:rPr lang="en-US" sz="1600" dirty="0" smtClean="0"/>
                <a:t>       </a:t>
              </a:r>
              <a:r>
                <a:rPr lang="en-US" sz="1600" dirty="0"/>
                <a:t>6</a:t>
              </a:r>
              <a:r>
                <a:rPr lang="en-US" sz="1600" dirty="0" smtClean="0"/>
                <a:t>       </a:t>
              </a:r>
              <a:r>
                <a:rPr lang="en-US" sz="1600" dirty="0"/>
                <a:t>7</a:t>
              </a:r>
              <a:r>
                <a:rPr lang="en-US" sz="1600" dirty="0" smtClean="0"/>
                <a:t>        </a:t>
              </a:r>
              <a:r>
                <a:rPr lang="en-US" sz="1600" dirty="0"/>
                <a:t>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  <a:sym typeface="Wingdings" pitchFamily="2" charset="2"/>
                  </a:rPr>
                  <a:t>Quick Sort </a:t>
                </a:r>
                <a:r>
                  <a:rPr lang="en-US" sz="3200" b="1" dirty="0" smtClean="0">
                    <a:sym typeface="Wingdings" pitchFamily="2" charset="2"/>
                  </a:rPr>
                  <a:t>on a permutation from </a:t>
                </a:r>
                <a:r>
                  <a:rPr lang="en-US" sz="3200" b="1" dirty="0"/>
                  <a:t>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).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8991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</a:t>
                </a:r>
                <a:r>
                  <a:rPr lang="en-US" sz="1800" b="1" dirty="0"/>
                  <a:t>1: 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are </a:t>
                </a:r>
                <a:r>
                  <a:rPr lang="en-US" sz="1800" u="sng" dirty="0"/>
                  <a:t>exactly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mr>
                      <m:mr>
                        <m:e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mr>
                    </m:m>
                    <m:r>
                      <a:rPr lang="en-US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permutations from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that get mapped to one permutation in </a:t>
                </a:r>
                <a:r>
                  <a:rPr lang="en-US" sz="1800" b="1" dirty="0"/>
                  <a:t>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).  </a:t>
                </a: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8991600" cy="5105400"/>
              </a:xfrm>
              <a:blipFill rotWithShape="1">
                <a:blip r:embed="rId3"/>
                <a:stretch>
                  <a:fillRect l="-678" t="-597" r="-1763" b="-106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514600" y="4267200"/>
            <a:ext cx="4114800" cy="762000"/>
            <a:chOff x="2514600" y="4267200"/>
            <a:chExt cx="4114800" cy="7620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1600" dirty="0" smtClean="0"/>
                <a:t>0        </a:t>
              </a:r>
              <a:r>
                <a:rPr lang="en-US" sz="1600" dirty="0"/>
                <a:t>1</a:t>
              </a:r>
              <a:r>
                <a:rPr lang="en-US" sz="1600" dirty="0" smtClean="0"/>
                <a:t>         </a:t>
              </a:r>
              <a:r>
                <a:rPr lang="en-US" sz="1600" dirty="0"/>
                <a:t>2</a:t>
              </a:r>
              <a:r>
                <a:rPr lang="en-US" sz="1600" dirty="0" smtClean="0"/>
                <a:t>       </a:t>
              </a:r>
              <a:r>
                <a:rPr lang="en-US" sz="1600" dirty="0"/>
                <a:t>3</a:t>
              </a:r>
              <a:r>
                <a:rPr lang="en-US" sz="1600" dirty="0" smtClean="0"/>
                <a:t>        </a:t>
              </a:r>
              <a:r>
                <a:rPr lang="en-US" sz="1600" dirty="0"/>
                <a:t>4</a:t>
              </a:r>
              <a:r>
                <a:rPr lang="en-US" sz="1600" dirty="0" smtClean="0"/>
                <a:t>        </a:t>
              </a:r>
              <a:r>
                <a:rPr lang="en-US" sz="1600" dirty="0"/>
                <a:t>5</a:t>
              </a:r>
              <a:r>
                <a:rPr lang="en-US" sz="1600" dirty="0" smtClean="0"/>
                <a:t>       </a:t>
              </a:r>
              <a:r>
                <a:rPr lang="en-US" sz="1600" dirty="0"/>
                <a:t>6</a:t>
              </a:r>
              <a:r>
                <a:rPr lang="en-US" sz="1600" dirty="0" smtClean="0"/>
                <a:t>       </a:t>
              </a:r>
              <a:r>
                <a:rPr lang="en-US" sz="1600" dirty="0"/>
                <a:t>7</a:t>
              </a:r>
              <a:r>
                <a:rPr lang="en-US" sz="1600" dirty="0" smtClean="0"/>
                <a:t>        </a:t>
              </a:r>
              <a:r>
                <a:rPr lang="en-US" sz="1600" dirty="0"/>
                <a:t>8</a:t>
              </a:r>
            </a:p>
          </p:txBody>
        </p:sp>
      </p:grpSp>
      <p:sp>
        <p:nvSpPr>
          <p:cNvPr id="33" name="Down Arrow 32"/>
          <p:cNvSpPr/>
          <p:nvPr/>
        </p:nvSpPr>
        <p:spPr>
          <a:xfrm>
            <a:off x="4305300" y="2907792"/>
            <a:ext cx="533400" cy="1130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558534" y="5105400"/>
            <a:ext cx="2242066" cy="750332"/>
            <a:chOff x="2558534" y="5105400"/>
            <a:chExt cx="2242066" cy="750332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3489067" y="4174867"/>
              <a:ext cx="381000" cy="224206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32518" y="5486400"/>
                  <a:ext cx="11108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/>
                    <a:t>…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518" y="5486400"/>
                  <a:ext cx="111088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372" t="-8197" r="-874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5257800" y="5105400"/>
            <a:ext cx="1371600" cy="674132"/>
            <a:chOff x="5257800" y="5105400"/>
            <a:chExt cx="1371600" cy="674132"/>
          </a:xfrm>
        </p:grpSpPr>
        <p:sp>
          <p:nvSpPr>
            <p:cNvPr id="31" name="Right Brace 30"/>
            <p:cNvSpPr/>
            <p:nvPr/>
          </p:nvSpPr>
          <p:spPr>
            <a:xfrm rot="5400000">
              <a:off x="5753100" y="4610100"/>
              <a:ext cx="381000" cy="1371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527085" y="5410200"/>
                  <a:ext cx="10261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085" y="5410200"/>
                  <a:ext cx="102611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8929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480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756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2900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234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624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328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044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52" name="Oval 5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688967" y="2667000"/>
            <a:ext cx="3711833" cy="1708666"/>
            <a:chOff x="2688967" y="2667000"/>
            <a:chExt cx="3711833" cy="1708666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2743200" y="2667000"/>
              <a:ext cx="45720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2688967" y="2667000"/>
              <a:ext cx="2340233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603367" y="2667000"/>
              <a:ext cx="1883033" cy="1708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657600" y="2667000"/>
              <a:ext cx="45720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3200400" y="2667000"/>
              <a:ext cx="126676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4953000" y="2710934"/>
              <a:ext cx="1447800" cy="16324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4143440" y="2667000"/>
              <a:ext cx="126676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4572000" y="2667000"/>
              <a:ext cx="126676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5943600" y="2667000"/>
              <a:ext cx="45720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800600" y="5029200"/>
                <a:ext cx="419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029200"/>
                <a:ext cx="41928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58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-76200" y="1861066"/>
            <a:ext cx="2200950" cy="653534"/>
            <a:chOff x="-76200" y="1861066"/>
            <a:chExt cx="2200950" cy="653534"/>
          </a:xfrm>
        </p:grpSpPr>
        <p:sp>
          <p:nvSpPr>
            <p:cNvPr id="81" name="Oval 80"/>
            <p:cNvSpPr/>
            <p:nvPr/>
          </p:nvSpPr>
          <p:spPr>
            <a:xfrm>
              <a:off x="381000" y="1861066"/>
              <a:ext cx="1743750" cy="653534"/>
            </a:xfrm>
            <a:prstGeom prst="ellipse">
              <a:avLst/>
            </a:prstGeom>
            <a:blipFill>
              <a:blip r:embed="rId8"/>
              <a:tile tx="0" ty="0" sx="100000" sy="100000" flip="none" algn="tl"/>
            </a:blip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-76200" y="1992868"/>
                  <a:ext cx="5341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1992868"/>
                  <a:ext cx="53412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091" t="-8197" r="-2045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152400" y="4528066"/>
            <a:ext cx="1676400" cy="577334"/>
            <a:chOff x="152400" y="4528066"/>
            <a:chExt cx="1676400" cy="577334"/>
          </a:xfrm>
        </p:grpSpPr>
        <p:sp>
          <p:nvSpPr>
            <p:cNvPr id="82" name="Oval 81"/>
            <p:cNvSpPr/>
            <p:nvPr/>
          </p:nvSpPr>
          <p:spPr>
            <a:xfrm>
              <a:off x="609600" y="4528066"/>
              <a:ext cx="1219200" cy="577334"/>
            </a:xfrm>
            <a:prstGeom prst="ellipse">
              <a:avLst/>
            </a:prstGeom>
            <a:blipFill>
              <a:blip r:embed="rId10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52400" y="4572000"/>
                  <a:ext cx="5196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S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4572000"/>
                  <a:ext cx="51969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9412" t="-8197" r="-21176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89826" y="5117068"/>
                <a:ext cx="1843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)!</a:t>
                </a:r>
                <a:r>
                  <a:rPr lang="en-US" dirty="0">
                    <a:latin typeface="Cambria Math"/>
                    <a:ea typeface="Cambria Math"/>
                  </a:rPr>
                  <a:t>⨯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)!</a:t>
                </a:r>
                <a:endParaRPr lang="en-IN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26" y="5117068"/>
                <a:ext cx="1843774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980" t="-11475" r="-529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838200" y="1459468"/>
                <a:ext cx="963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)!</a:t>
                </a:r>
                <a:endParaRPr lang="en-IN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468"/>
                <a:ext cx="963725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5696" t="-8197" r="-1012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Down Arrow 90"/>
          <p:cNvSpPr/>
          <p:nvPr/>
        </p:nvSpPr>
        <p:spPr>
          <a:xfrm>
            <a:off x="1033125" y="2819400"/>
            <a:ext cx="338475" cy="990600"/>
          </a:xfrm>
          <a:prstGeom prst="down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25576" y="2907792"/>
            <a:ext cx="13032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Many-to-one </a:t>
            </a:r>
          </a:p>
          <a:p>
            <a:pPr algn="ctr"/>
            <a:r>
              <a:rPr lang="en-US" sz="1600" dirty="0" smtClean="0"/>
              <a:t>mapping</a:t>
            </a:r>
            <a:endParaRPr lang="en-I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535348" y="2819400"/>
                <a:ext cx="419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348" y="2819400"/>
                <a:ext cx="419282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884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/>
          <p:nvPr/>
        </p:nvCxnSpPr>
        <p:spPr>
          <a:xfrm flipV="1">
            <a:off x="2688967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loud Callout 96"/>
          <p:cNvSpPr/>
          <p:nvPr/>
        </p:nvSpPr>
        <p:spPr>
          <a:xfrm>
            <a:off x="6400800" y="2861965"/>
            <a:ext cx="2743200" cy="1100435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it also a uniform mapping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Down Ribbon 7"/>
          <p:cNvSpPr/>
          <p:nvPr/>
        </p:nvSpPr>
        <p:spPr>
          <a:xfrm>
            <a:off x="7391400" y="4264152"/>
            <a:ext cx="1216152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Yes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Line Callout 1 28"/>
          <p:cNvSpPr/>
          <p:nvPr/>
        </p:nvSpPr>
        <p:spPr>
          <a:xfrm>
            <a:off x="6781800" y="4191000"/>
            <a:ext cx="2362200" cy="1066800"/>
          </a:xfrm>
          <a:prstGeom prst="borderCallout1">
            <a:avLst>
              <a:gd name="adj1" fmla="val 51513"/>
              <a:gd name="adj2" fmla="val -1016"/>
              <a:gd name="adj3" fmla="val 49376"/>
              <a:gd name="adj4" fmla="val 122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Reasons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34840" y="4419600"/>
            <a:ext cx="2640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ym typeface="Wingdings" pitchFamily="2" charset="2"/>
              </a:rPr>
              <a:t>-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 Partition</a:t>
            </a:r>
            <a:r>
              <a:rPr lang="en-US" sz="1600" b="1" dirty="0">
                <a:sym typeface="Wingdings" pitchFamily="2" charset="2"/>
              </a:rPr>
              <a:t>() </a:t>
            </a:r>
            <a:r>
              <a:rPr lang="en-US" sz="1600" dirty="0">
                <a:sym typeface="Wingdings" pitchFamily="2" charset="2"/>
              </a:rPr>
              <a:t>is </a:t>
            </a:r>
            <a:r>
              <a:rPr lang="en-US" sz="1600" dirty="0"/>
              <a:t>“</a:t>
            </a:r>
            <a:r>
              <a:rPr lang="en-US" sz="1600" dirty="0" smtClean="0"/>
              <a:t>well-defined”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743341" y="4673025"/>
            <a:ext cx="2421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-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 Partition</a:t>
            </a:r>
            <a:r>
              <a:rPr lang="en-US" sz="1600" b="1" dirty="0">
                <a:sym typeface="Wingdings" pitchFamily="2" charset="2"/>
              </a:rPr>
              <a:t>() </a:t>
            </a:r>
            <a:r>
              <a:rPr lang="en-US" sz="1600" dirty="0" smtClean="0">
                <a:sym typeface="Wingdings" pitchFamily="2" charset="2"/>
              </a:rPr>
              <a:t>just compares </a:t>
            </a:r>
          </a:p>
          <a:p>
            <a:r>
              <a:rPr lang="en-US" sz="1600" b="1" dirty="0" smtClean="0">
                <a:sym typeface="Wingdings" pitchFamily="2" charset="2"/>
              </a:rPr>
              <a:t>pivot</a:t>
            </a:r>
            <a:r>
              <a:rPr lang="en-US" sz="1600" dirty="0" smtClean="0">
                <a:sym typeface="Wingdings" pitchFamily="2" charset="2"/>
              </a:rPr>
              <a:t> with other elements.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2590800" y="5906869"/>
                <a:ext cx="441184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): </a:t>
                </a:r>
                <a:r>
                  <a:rPr lang="en-US" dirty="0"/>
                  <a:t>P</a:t>
                </a:r>
                <a:r>
                  <a:rPr lang="en-US" dirty="0" smtClean="0"/>
                  <a:t>ermutations resulting from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Partition</a:t>
                </a:r>
                <a:r>
                  <a:rPr lang="en-US" dirty="0" smtClean="0"/>
                  <a:t>(). </a:t>
                </a:r>
                <a:endParaRPr lang="en-US" dirty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906869"/>
                <a:ext cx="4411849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1105" t="-8197" r="-13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17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3924 0.3555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17778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4757 0.35556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8" y="17778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-0.1559 0.35556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5" y="17778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19757 0.35556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8" y="17778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0.16076 0.3555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8" y="17778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03924 0.35556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2" y="17778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2559 0.35556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5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 animBg="1"/>
      <p:bldP spid="33" grpId="1" animBg="1"/>
      <p:bldP spid="6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77" grpId="0"/>
      <p:bldP spid="87" grpId="0"/>
      <p:bldP spid="88" grpId="0"/>
      <p:bldP spid="91" grpId="0" animBg="1"/>
      <p:bldP spid="92" grpId="0" animBg="1"/>
      <p:bldP spid="97" grpId="0" animBg="1"/>
      <p:bldP spid="97" grpId="1" animBg="1"/>
      <p:bldP spid="8" grpId="0" animBg="1"/>
      <p:bldP spid="8" grpId="1" animBg="1"/>
      <p:bldP spid="29" grpId="0" animBg="1"/>
      <p:bldP spid="40" grpId="0"/>
      <p:bldP spid="85" grpId="0"/>
      <p:bldP spid="89" grpId="0" animBg="1"/>
      <p:bldP spid="8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Analyzing average time complexity </a:t>
            </a:r>
            <a:r>
              <a:rPr lang="en-US" sz="3200" b="1" dirty="0" smtClean="0"/>
              <a:t>of </a:t>
            </a:r>
            <a:r>
              <a:rPr lang="en-US" sz="3200" b="1" dirty="0" err="1" smtClean="0">
                <a:solidFill>
                  <a:srgbClr val="7030A0"/>
                </a:solidFill>
              </a:rPr>
              <a:t>QuickSort</a:t>
            </a:r>
            <a:r>
              <a:rPr lang="en-US" sz="3200" b="1" dirty="0" smtClean="0">
                <a:solidFill>
                  <a:srgbClr val="7030A0"/>
                </a:solidFill>
              </a:rPr>
              <a:t/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: </a:t>
                </a:r>
                <a:r>
                  <a:rPr lang="en-US" sz="1800" dirty="0"/>
                  <a:t>Can you </a:t>
                </a:r>
                <a:r>
                  <a:rPr lang="en-US" sz="1800" dirty="0" smtClean="0"/>
                  <a:t>now express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recursively ?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 = 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) +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                                                  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  ----1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We showed previously that </a:t>
                </a:r>
                <a:r>
                  <a:rPr lang="en-US" sz="1800" b="1" dirty="0"/>
                  <a:t>:                  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= </m:t>
                    </m:r>
                    <m:box>
                      <m:boxPr>
                        <m:ctrlPr>
                          <a:rPr lang="en-US" sz="18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000" b="1" i="1">
                            <a:latin typeface="Cambria Math"/>
                          </a:rPr>
                          <m:t>𝑮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 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----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2</a:t>
                </a: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: </a:t>
                </a:r>
                <a:r>
                  <a:rPr lang="en-US" sz="1800" dirty="0" smtClean="0"/>
                  <a:t>Can you express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recursively using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sz="1800" dirty="0" smtClean="0"/>
                  <a:t> and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   </a:t>
                </a:r>
                <a:r>
                  <a:rPr lang="en-US" sz="2000" dirty="0" smtClean="0"/>
                  <a:t>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𝑻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latin typeface="Cambria Math"/>
                      </a:rPr>
                      <m:t>))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+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 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</m:oMath>
                </a14:m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5410200"/>
              </a:xfrm>
              <a:blipFill rotWithShape="1">
                <a:blip r:embed="rId2"/>
                <a:stretch>
                  <a:fillRect l="-772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267200" y="2069068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069068"/>
                <a:ext cx="6832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143" t="-8197" r="-1428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54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Analyzing average time complexity of </a:t>
            </a:r>
            <a:r>
              <a:rPr lang="en-US" sz="3600" b="1" dirty="0" err="1">
                <a:solidFill>
                  <a:srgbClr val="7030A0"/>
                </a:solidFill>
              </a:rPr>
              <a:t>QuickSort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Part 2</a:t>
            </a:r>
          </a:p>
          <a:p>
            <a:r>
              <a:rPr lang="en-US" sz="2800" b="1" dirty="0" smtClean="0">
                <a:solidFill>
                  <a:srgbClr val="006C31"/>
                </a:solidFill>
              </a:rPr>
              <a:t>Solving the recurrence through mathematical induction</a:t>
            </a:r>
          </a:p>
        </p:txBody>
      </p:sp>
    </p:spTree>
    <p:extLst>
      <p:ext uri="{BB962C8B-B14F-4D97-AF65-F5344CB8AC3E}">
        <p14:creationId xmlns:p14="http://schemas.microsoft.com/office/powerpoint/2010/main" val="10048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81000"/>
                <a:ext cx="8229600" cy="6172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    </a:t>
                </a:r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</m:oMath>
                </a14:m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latin typeface="Cambria Math"/>
                      </a:rPr>
                      <m:t>))</m:t>
                    </m:r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Assertion A(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):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) 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dirty="0">
                        <a:latin typeface="Cambria Math"/>
                      </a:rPr>
                      <m:t>𝐥𝐨𝐠</m:t>
                    </m:r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</m:oMath>
                </a14:m>
                <a:r>
                  <a:rPr lang="en-US" sz="1800" dirty="0" smtClean="0"/>
                  <a:t>  for all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 ≥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Base case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A(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b="1" dirty="0" smtClean="0"/>
                  <a:t>) </a:t>
                </a:r>
                <a:r>
                  <a:rPr lang="en-US" sz="1800" dirty="0" smtClean="0"/>
                  <a:t>:   Holds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 b="1" i="1" dirty="0">
                        <a:solidFill>
                          <a:srgbClr val="002060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</m:oMath>
                </a14:m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Induction step: </a:t>
                </a:r>
                <a:r>
                  <a:rPr lang="en-US" sz="1800" dirty="0" smtClean="0">
                    <a:solidFill>
                      <a:srgbClr val="002060"/>
                    </a:solidFill>
                  </a:rPr>
                  <a:t>Assuming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) </a:t>
                </a:r>
                <a:r>
                  <a:rPr lang="en-US" sz="1800" dirty="0" smtClean="0">
                    <a:solidFill>
                      <a:srgbClr val="002060"/>
                    </a:solidFill>
                  </a:rPr>
                  <a:t>holds for all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&lt;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US" sz="1800" dirty="0" smtClean="0">
                    <a:solidFill>
                      <a:srgbClr val="002060"/>
                    </a:solidFill>
                  </a:rPr>
                  <a:t>we have to prove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). </a:t>
                </a: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≤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latin typeface="Cambria Math"/>
                          </a:rPr>
                          <m:t>𝐥𝐨𝐠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1800" dirty="0"/>
                          <m:t> + 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b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≤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latin typeface="Cambria Math"/>
                          </a:rPr>
                          <m:t>𝐥𝐨𝐠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  +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          =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latin typeface="Cambria Math"/>
                          </a:rPr>
                          <m:t>𝐥𝐨𝐠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latin typeface="Cambria Math"/>
                          </a:rPr>
                          <m:t>𝐥𝐨𝐠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           </a:t>
                </a:r>
                <a:r>
                  <a:rPr lang="en-US" sz="1800" dirty="0" smtClean="0"/>
                  <a:t>≤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r>
                      <a:rPr lang="en-US" sz="1800" b="1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latin typeface="Cambria Math"/>
                          </a:rPr>
                          <m:t>𝐥𝐨𝐠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nary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latin typeface="Cambria Math"/>
                          </a:rPr>
                          <m:t>𝐥𝐨𝐠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1800" dirty="0" smtClean="0"/>
                  <a:t>       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r>
                      <a:rPr lang="en-US" sz="1800" b="1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latin typeface="Cambria Math"/>
                          </a:rPr>
                          <m:t>𝐥𝐨𝐠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 + 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</a:t>
                </a:r>
                <a:r>
                  <a:rPr lang="en-US" sz="16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</a:rPr>
                      <m:t>𝐥𝐨𝐠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b="1" i="1" dirty="0">
                        <a:latin typeface="Cambria Math"/>
                      </a:rPr>
                      <m:t>− 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+ 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𝐥𝐨𝐠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a:rPr lang="en-US" sz="1800" b="1" i="1" dirty="0">
                        <a:latin typeface="Cambria Math"/>
                      </a:rPr>
                      <m:t>−</m:t>
                    </m:r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dirty="0" smtClean="0">
                        <a:latin typeface="Cambria Math"/>
                      </a:rPr>
                      <m:t>𝐥</m:t>
                    </m:r>
                    <m:r>
                      <a:rPr lang="en-US" sz="1600" b="1" i="1" dirty="0">
                        <a:latin typeface="Cambria Math"/>
                      </a:rPr>
                      <m:t>𝐨𝐠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+ 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 b="1" i="1" dirty="0">
                        <a:latin typeface="Cambria Math"/>
                      </a:rPr>
                      <m:t>−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latin typeface="Cambria Math"/>
                      </a:rPr>
                      <m:t>𝐥𝐨𝐠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</a:rPr>
                      <m:t>+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         </a:t>
                </a:r>
                <a:r>
                  <a:rPr lang="en-US" sz="1800" b="1" dirty="0" smtClean="0"/>
                  <a:t>for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 &gt;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81000"/>
                <a:ext cx="8229600" cy="6172200"/>
              </a:xfrm>
              <a:blipFill rotWithShape="1">
                <a:blip r:embed="rId2"/>
                <a:stretch>
                  <a:fillRect l="-741" t="-158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0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Analyzing average time complexity of </a:t>
            </a:r>
            <a:r>
              <a:rPr lang="en-US" sz="3600" b="1" dirty="0" err="1">
                <a:solidFill>
                  <a:srgbClr val="7030A0"/>
                </a:solidFill>
              </a:rPr>
              <a:t>QuickSort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Part 3</a:t>
            </a:r>
          </a:p>
          <a:p>
            <a:r>
              <a:rPr lang="en-US" sz="2800" b="1" dirty="0" smtClean="0">
                <a:solidFill>
                  <a:srgbClr val="006C31"/>
                </a:solidFill>
              </a:rPr>
              <a:t>Solving the recurrence exactly</a:t>
            </a:r>
          </a:p>
        </p:txBody>
      </p:sp>
    </p:spTree>
    <p:extLst>
      <p:ext uri="{BB962C8B-B14F-4D97-AF65-F5344CB8AC3E}">
        <p14:creationId xmlns:p14="http://schemas.microsoft.com/office/powerpoint/2010/main" val="33144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Some elementary tools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/>
                        </a:rPr>
                        <m:t>𝐇</m:t>
                      </m:r>
                      <m:d>
                        <m:d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= </m:t>
                      </m:r>
                      <m:r>
                        <a:rPr lang="en-US" sz="2000" b="1" i="1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How to approximate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𝐇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 </m:t>
                    </m:r>
                  </m:oMath>
                </a14:m>
                <a:r>
                  <a:rPr lang="en-US" sz="1800" b="1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𝐇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 </m:t>
                    </m:r>
                  </m:oMath>
                </a14:m>
                <a:r>
                  <a:rPr lang="en-US" sz="1800" b="1" dirty="0" smtClean="0">
                    <a:sym typeface="Wingdings" pitchFamily="2" charset="2"/>
                  </a:rPr>
                  <a:t>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1800" b="1" dirty="0" smtClean="0"/>
                  <a:t> </a:t>
                </a:r>
                <a:r>
                  <a:rPr lang="en-US" sz="2000" dirty="0" smtClean="0"/>
                  <a:t>+</a:t>
                </a:r>
                <a:r>
                  <a:rPr lang="en-US" sz="2000" b="1" dirty="0" smtClean="0"/>
                  <a:t>  </a:t>
                </a:r>
                <a:r>
                  <a:rPr lang="el-GR" sz="2000" b="1" dirty="0" smtClean="0">
                    <a:solidFill>
                      <a:srgbClr val="0070C0"/>
                    </a:solidFill>
                  </a:rPr>
                  <a:t>ᵞ</a:t>
                </a:r>
                <a:r>
                  <a:rPr lang="en-US" sz="2000" dirty="0" smtClean="0"/>
                  <a:t>, as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increases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where </a:t>
                </a:r>
                <a:r>
                  <a:rPr lang="el-GR" sz="1800" b="1" dirty="0" smtClean="0">
                    <a:solidFill>
                      <a:srgbClr val="0070C0"/>
                    </a:solidFill>
                  </a:rPr>
                  <a:t>ᵞ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is</a:t>
                </a:r>
                <a:r>
                  <a:rPr lang="en-US" sz="1800" b="1" dirty="0" smtClean="0"/>
                  <a:t> Euler’s constant ~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0.58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Hint: </a:t>
                </a:r>
                <a:r>
                  <a:rPr lang="en-US" sz="1800" b="1" dirty="0" smtClean="0">
                    <a:solidFill>
                      <a:srgbClr val="0070C0"/>
                    </a:solidFill>
                    <a:sym typeface="Wingdings" pitchFamily="2" charset="2"/>
                  </a:rPr>
                  <a:t></a:t>
                </a:r>
                <a:endParaRPr lang="en-US" sz="18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We shall calculate average number of comparisons during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 smtClean="0"/>
                  <a:t> using:</a:t>
                </a:r>
              </a:p>
              <a:p>
                <a:r>
                  <a:rPr lang="en-US" sz="1800" dirty="0" smtClean="0"/>
                  <a:t>our knowledge of solving recurrences by substitution</a:t>
                </a:r>
              </a:p>
              <a:p>
                <a:r>
                  <a:rPr lang="en-US" sz="1800" dirty="0" smtClean="0"/>
                  <a:t>our knowledge of solving recurrence by unfolding</a:t>
                </a:r>
              </a:p>
              <a:p>
                <a:r>
                  <a:rPr lang="en-US" sz="1800" dirty="0" smtClean="0"/>
                  <a:t>our knowledge of simplifying a partial fraction (from JEE days)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Students should try to internalize the way the above tools are used.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  <a:blipFill rotWithShape="1">
                <a:blip r:embed="rId2"/>
                <a:stretch>
                  <a:fillRect l="-741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276600" y="3276600"/>
            <a:ext cx="2133600" cy="1066800"/>
            <a:chOff x="3276600" y="3276600"/>
            <a:chExt cx="2133600" cy="1066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276600" y="4343400"/>
              <a:ext cx="2133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76600" y="3276600"/>
              <a:ext cx="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276600" y="3505200"/>
              <a:ext cx="3048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1400" y="3924300"/>
              <a:ext cx="3048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86200" y="40386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91000" y="4133850"/>
              <a:ext cx="304800" cy="20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95800" y="4191000"/>
              <a:ext cx="3048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00600" y="4238624"/>
              <a:ext cx="304800" cy="104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79714" y="3212068"/>
            <a:ext cx="1901886" cy="1055132"/>
            <a:chOff x="3279714" y="3212068"/>
            <a:chExt cx="1901886" cy="1055132"/>
          </a:xfrm>
        </p:grpSpPr>
        <p:sp>
          <p:nvSpPr>
            <p:cNvPr id="17" name="TextBox 16"/>
            <p:cNvSpPr txBox="1"/>
            <p:nvPr/>
          </p:nvSpPr>
          <p:spPr>
            <a:xfrm>
              <a:off x="3279714" y="321206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05200" y="3685401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1/2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0" y="381000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1/3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14800" y="3914001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1/4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75728" y="396240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1/5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80528" y="3990201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1/6</a:t>
              </a:r>
              <a:endParaRPr lang="en-US" sz="1200" dirty="0"/>
            </a:p>
          </p:txBody>
        </p:sp>
      </p:grpSp>
      <p:sp>
        <p:nvSpPr>
          <p:cNvPr id="25" name="Cloud Callout 24"/>
          <p:cNvSpPr/>
          <p:nvPr/>
        </p:nvSpPr>
        <p:spPr>
          <a:xfrm>
            <a:off x="5410200" y="2895600"/>
            <a:ext cx="3048000" cy="929116"/>
          </a:xfrm>
          <a:prstGeom prst="cloudCallout">
            <a:avLst>
              <a:gd name="adj1" fmla="val -45711"/>
              <a:gd name="adj2" fmla="val 7067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Look at this figure, and relate it to the curve for function f(x)= 1/x and its integration… 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06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: average number of </a:t>
                </a:r>
                <a:r>
                  <a:rPr lang="en-US" sz="1800" u="sng" dirty="0" smtClean="0"/>
                  <a:t>comparisons</a:t>
                </a:r>
                <a:r>
                  <a:rPr lang="en-US" sz="1800" dirty="0" smtClean="0"/>
                  <a:t> during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on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elements.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) =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/>
                  <a:t> 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latin typeface="Cambria Math"/>
                      </a:rPr>
                      <m:t>))</m:t>
                    </m:r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                                    -----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 smtClean="0"/>
                  <a:t> How will this equation appear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 =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        -----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Subtracting </a:t>
                </a:r>
                <a:r>
                  <a:rPr lang="en-US" sz="1800" dirty="0">
                    <a:solidFill>
                      <a:srgbClr val="C00000"/>
                    </a:solidFill>
                  </a:rPr>
                  <a:t>2 </a:t>
                </a:r>
                <a:r>
                  <a:rPr lang="en-US" sz="1800" dirty="0" smtClean="0"/>
                  <a:t>from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sz="1800" dirty="0" smtClean="0"/>
                  <a:t>, we get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− 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) +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− 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How </a:t>
                </a:r>
                <a:r>
                  <a:rPr lang="en-US" sz="1800" dirty="0" smtClean="0"/>
                  <a:t>to solve/simplify it further ?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/>
                              </a:rPr>
                              <m:t>𝑻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(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/>
                          </a:rPr>
                          <m:t>𝑻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+1)</m:t>
                            </m:r>
                          </m:den>
                        </m:f>
                      </m:e>
                    </m:box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77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dirty="0"/>
                          <m:t>)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/>
                          </a:rPr>
                          <m:t>𝑻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+1)</m:t>
                            </m:r>
                          </m:den>
                        </m:f>
                      </m:e>
                    </m:box>
                  </m:oMath>
                </a14:m>
                <a:endParaRPr lang="en-US" sz="2400" dirty="0" smtClean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𝒈</m:t>
                    </m:r>
                    <m:r>
                      <a:rPr lang="en-US" sz="1800" b="1" i="1" dirty="0" smtClean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8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800" dirty="0" smtClean="0">
                    <a:sym typeface="Wingdings" pitchFamily="2" charset="2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sz="1800" dirty="0" smtClean="0">
                    <a:sym typeface="Wingdings" pitchFamily="2" charset="2"/>
                  </a:rPr>
                  <a:t> </a:t>
                </a:r>
                <a:r>
                  <a:rPr lang="en-US" sz="2400" dirty="0" smtClean="0">
                    <a:sym typeface="Wingdings" pitchFamily="2" charset="2"/>
                  </a:rPr>
                  <a:t>,     </a:t>
                </a:r>
                <a:r>
                  <a:rPr lang="en-US" sz="1800" dirty="0" smtClean="0">
                    <a:sym typeface="Wingdings" pitchFamily="2" charset="2"/>
                  </a:rPr>
                  <a:t>where</a:t>
                </a:r>
                <a:r>
                  <a:rPr lang="en-US" sz="2000" dirty="0" smtClean="0">
                    <a:sym typeface="Wingdings" pitchFamily="2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6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</m:d>
                    <m:r>
                      <a:rPr lang="en-US" sz="1600" b="1" i="1" smtClean="0">
                        <a:latin typeface="Cambria Math"/>
                      </a:rPr>
                      <m:t>=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8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m:rPr>
                            <m:nor/>
                          </m:rPr>
                          <a:rPr lang="en-US" sz="1800" dirty="0"/>
                          <m:t>)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</a:t>
                </a:r>
                <a:r>
                  <a:rPr lang="en-US" sz="1800" dirty="0"/>
                  <a:t>How </a:t>
                </a:r>
                <a:r>
                  <a:rPr lang="en-US" sz="1800" dirty="0" smtClean="0"/>
                  <a:t>to simplify RHS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sz="1800" dirty="0" smtClean="0">
                    <a:sym typeface="Wingdings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= 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</a:t>
                </a:r>
                <a:r>
                  <a:rPr lang="en-US" sz="1800" dirty="0" smtClean="0">
                    <a:sym typeface="Wingdings" pitchFamily="2" charset="2"/>
                  </a:rPr>
                  <a:t>=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dirty="0" smtClean="0"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sz="1800" b="1" i="1" dirty="0" smtClean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i="1" dirty="0">
                    <a:latin typeface="Cambria Math"/>
                  </a:rPr>
                  <a:t> </a:t>
                </a:r>
                <a:r>
                  <a:rPr lang="en-US" sz="1800" b="1" i="1" dirty="0" smtClean="0">
                    <a:latin typeface="Cambria Math"/>
                  </a:rPr>
                  <a:t>           </a:t>
                </a:r>
                <a:r>
                  <a:rPr lang="en-US" sz="1800" b="1" dirty="0" smtClean="0">
                    <a:latin typeface="Cambria Math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dirty="0"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 smtClean="0">
                    <a:latin typeface="Cambria Math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latin typeface="Cambria Math"/>
                  </a:rPr>
                  <a:t>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endParaRPr lang="en-US" sz="18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𝒈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20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0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0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Overview of this lecture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Main Objective:</a:t>
            </a:r>
          </a:p>
          <a:p>
            <a:r>
              <a:rPr lang="en-US" sz="2000" dirty="0" smtClean="0"/>
              <a:t>Analyzing average time complexity of </a:t>
            </a:r>
            <a:r>
              <a:rPr lang="en-US" sz="2000" b="1" dirty="0" err="1" smtClean="0">
                <a:solidFill>
                  <a:srgbClr val="7030A0"/>
                </a:solidFill>
              </a:rPr>
              <a:t>QuickSort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using </a:t>
            </a:r>
            <a:r>
              <a:rPr lang="en-US" sz="2000" b="1" dirty="0" smtClean="0"/>
              <a:t>recurrence</a:t>
            </a:r>
            <a:r>
              <a:rPr lang="en-US" sz="2000" dirty="0" smtClean="0"/>
              <a:t>.</a:t>
            </a:r>
          </a:p>
          <a:p>
            <a:pPr lvl="1"/>
            <a:r>
              <a:rPr lang="en-US" sz="1800" dirty="0" smtClean="0"/>
              <a:t>Using mathematical induction.</a:t>
            </a:r>
          </a:p>
          <a:p>
            <a:pPr lvl="1"/>
            <a:r>
              <a:rPr lang="en-US" sz="1800" dirty="0" smtClean="0"/>
              <a:t>Solving the recurrence exactly.</a:t>
            </a:r>
            <a:endParaRPr lang="en-US" sz="2000" dirty="0" smtClean="0"/>
          </a:p>
          <a:p>
            <a:pPr marL="400050"/>
            <a:r>
              <a:rPr lang="en-US" sz="2000" dirty="0" smtClean="0"/>
              <a:t>The outcome of this analysis will be quite surprising!</a:t>
            </a:r>
          </a:p>
          <a:p>
            <a:pPr marL="5715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5715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Extra benefits:</a:t>
            </a:r>
          </a:p>
          <a:p>
            <a:pPr marL="400050"/>
            <a:r>
              <a:rPr lang="en-US" sz="2000" dirty="0" smtClean="0"/>
              <a:t>You will learn a standard way of using mathematical induction to bound time complexity of an algorithm. You must try to internalize it.</a:t>
            </a:r>
          </a:p>
          <a:p>
            <a:pPr marL="400050"/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2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=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</a:t>
                </a:r>
                <a:r>
                  <a:rPr lang="en-US" sz="1800" dirty="0"/>
                  <a:t>How to </a:t>
                </a:r>
                <a:r>
                  <a:rPr lang="en-US" sz="1800" dirty="0" smtClean="0"/>
                  <a:t>calculate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1800" b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1800" b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  <a:latin typeface="Cambria Math"/>
                  </a:rPr>
                  <a:t>                                     …                  </a:t>
                </a:r>
                <a:r>
                  <a:rPr lang="en-US" sz="1800" b="1" dirty="0" smtClean="0"/>
                  <a:t>=   …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       =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                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Hence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</a:t>
                </a:r>
                <a:r>
                  <a:rPr lang="en-US" sz="1800" b="1" dirty="0" smtClean="0">
                    <a:latin typeface="Cambria Math"/>
                  </a:rPr>
                  <a:t>+ (</a:t>
                </a:r>
                <a:r>
                  <a:rPr lang="en-US" sz="1800" dirty="0" smtClean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sz="1800" b="1" i="1" smtClean="0">
                            <a:latin typeface="Cambria Math"/>
                          </a:rPr>
                          <m:t>=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sz="1800" b="1" i="1" smtClean="0">
                            <a:latin typeface="Cambria Math"/>
                          </a:rPr>
                          <m:t> </m:t>
                        </m:r>
                        <m:box>
                          <m:boxPr>
                            <m:ctrlPr>
                              <a:rPr lang="en-US" sz="1800" b="1" i="1" smtClean="0">
                                <a:latin typeface="Cambria Math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sz="1800" b="1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den>
                            </m:f>
                          </m:e>
                        </m:box>
                      </m:e>
                    </m:nary>
                    <m:r>
                      <a:rPr lang="en-US" sz="1800" b="1" i="1" smtClean="0">
                        <a:latin typeface="Cambria Math"/>
                      </a:rPr>
                      <m:t>)  −</m:t>
                    </m:r>
                  </m:oMath>
                </a14:m>
                <a:r>
                  <a:rPr lang="en-US" sz="1800" b="1" dirty="0" smtClean="0"/>
                  <a:t>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2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+ (</a:t>
                </a:r>
                <a:r>
                  <a:rPr lang="en-US" sz="1800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  <m:box>
                          <m:box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sz="1800" b="1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1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den>
                            </m:f>
                          </m:e>
                        </m:box>
                      </m:e>
                    </m:nary>
                    <m:r>
                      <a:rPr lang="en-US" sz="1800" b="1" i="1">
                        <a:latin typeface="Cambria Math"/>
                      </a:rPr>
                      <m:t>)  −</m:t>
                    </m:r>
                  </m:oMath>
                </a14:m>
                <a:r>
                  <a:rPr lang="en-US" sz="1800" b="1" dirty="0"/>
                  <a:t>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4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rgbClr val="0070C0"/>
                    </a:solidFill>
                  </a:rPr>
                  <a:t>                       </a:t>
                </a:r>
                <a:r>
                  <a:rPr lang="en-US" sz="1800" dirty="0">
                    <a:sym typeface="Wingdings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+ </a:t>
                </a:r>
                <a:r>
                  <a:rPr lang="en-US" sz="1800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</a:rPr>
                      <m:t>𝐇</m:t>
                    </m:r>
                    <m:r>
                      <a:rPr lang="en-US" sz="1800" b="1" i="1" smtClean="0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latin typeface="Cambria Math"/>
                      </a:rPr>
                      <m:t>)</m:t>
                    </m:r>
                    <m:r>
                      <a:rPr lang="en-US" sz="1800" b="1" i="1">
                        <a:latin typeface="Cambria Math"/>
                      </a:rPr>
                      <m:t>  −</m:t>
                    </m:r>
                  </m:oMath>
                </a14:m>
                <a:r>
                  <a:rPr lang="en-US" sz="1800" b="1" dirty="0"/>
                  <a:t>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4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 =  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1800" dirty="0" smtClean="0"/>
                  <a:t>)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+ </a:t>
                </a:r>
                <a:r>
                  <a:rPr lang="en-US" sz="1800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𝐇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  −</m:t>
                    </m:r>
                  </m:oMath>
                </a14:m>
                <a:r>
                  <a:rPr lang="en-US" sz="1800" b="1" dirty="0"/>
                  <a:t>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rgbClr val="0070C0"/>
                    </a:solidFill>
                    <a:latin typeface="Cambria Math"/>
                  </a:rPr>
                  <a:t>                  </a:t>
                </a:r>
                <a:r>
                  <a:rPr lang="en-US" sz="1800" dirty="0" smtClean="0">
                    <a:latin typeface="Cambria Math"/>
                  </a:rPr>
                  <a:t>=</a:t>
                </a:r>
                <a:r>
                  <a:rPr lang="en-US" sz="1800" dirty="0" smtClean="0">
                    <a:solidFill>
                      <a:srgbClr val="0070C0"/>
                    </a:solidFill>
                    <a:latin typeface="Cambria Math"/>
                  </a:rPr>
                  <a:t> 2(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800" b="1">
                        <a:latin typeface="Cambria Math"/>
                      </a:rPr>
                      <m:t>𝐇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 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    </a:t>
                </a:r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81600"/>
              </a:xfrm>
              <a:blipFill rotWithShape="1">
                <a:blip r:embed="rId2"/>
                <a:stretch>
                  <a:fillRect l="-741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9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 =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2(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 b="1">
                        <a:latin typeface="Cambria Math"/>
                      </a:rPr>
                      <m:t>𝐇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 </m:t>
                    </m:r>
                    <m:r>
                      <a:rPr lang="en-US" sz="2000">
                        <a:latin typeface="Cambria Math"/>
                      </a:rPr>
                      <m:t>−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Cambria Math"/>
                  </a:rPr>
                  <a:t>         </a:t>
                </a:r>
                <a:r>
                  <a:rPr lang="en-US" sz="2000" dirty="0" smtClean="0">
                    <a:latin typeface="Cambria Math"/>
                  </a:rPr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Cambria Math"/>
                  </a:rPr>
                  <a:t> 2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  <m:func>
                      <m:funcPr>
                        <m:ctrlPr>
                          <a:rPr lang="en-US" sz="2000" i="1" dirty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+ 1.16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   =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sz="2000" i="1" dirty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2.84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+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=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sz="2000" i="1" dirty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2000" b="1" dirty="0" smtClean="0"/>
                  <a:t>  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Theorem: </a:t>
                </a:r>
                <a:r>
                  <a:rPr lang="en-US" sz="1800" dirty="0" smtClean="0"/>
                  <a:t>The average number of comparisons during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/>
                  <a:t>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elements approaches</a:t>
                </a:r>
                <a:r>
                  <a:rPr lang="en-US" sz="1800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sz="2000" i="1" dirty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2.84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.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                         </a:t>
                </a:r>
                <a:r>
                  <a:rPr lang="en-US" sz="2000" b="1" dirty="0" smtClean="0"/>
                  <a:t>=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1.39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sz="2000" i="1" dirty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 smtClean="0"/>
                  <a:t>The best case number of comparisons during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Q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uickSort</a:t>
                </a:r>
                <a:r>
                  <a:rPr lang="en-US" sz="1800" dirty="0" smtClean="0"/>
                  <a:t> 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elements </a:t>
                </a:r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sz="1800" i="1" dirty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The worst case no. of comparisons during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elements =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Quick sort </a:t>
            </a:r>
            <a:r>
              <a:rPr lang="en-US" sz="3200" b="1" dirty="0" smtClean="0"/>
              <a:t>versus </a:t>
            </a:r>
            <a:r>
              <a:rPr lang="en-US" sz="3200" b="1" dirty="0" smtClean="0">
                <a:solidFill>
                  <a:srgbClr val="006C31"/>
                </a:solidFill>
              </a:rPr>
              <a:t>Merge Sort</a:t>
            </a:r>
            <a:endParaRPr lang="en-IN" sz="3200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/>
              <a:t>After seeing this table, </a:t>
            </a:r>
            <a:r>
              <a:rPr lang="en-US" sz="2000" u="sng" dirty="0" smtClean="0"/>
              <a:t>no one would prefer </a:t>
            </a:r>
            <a:r>
              <a:rPr lang="en-US" sz="2000" b="1" dirty="0" smtClean="0">
                <a:solidFill>
                  <a:srgbClr val="7030A0"/>
                </a:solidFill>
              </a:rPr>
              <a:t>Quick sort </a:t>
            </a:r>
            <a:r>
              <a:rPr lang="en-US" sz="2000" dirty="0" smtClean="0"/>
              <a:t>to </a:t>
            </a:r>
            <a:r>
              <a:rPr lang="en-US" sz="2000" b="1" dirty="0" smtClean="0">
                <a:solidFill>
                  <a:srgbClr val="006C31"/>
                </a:solidFill>
              </a:rPr>
              <a:t>Merge sort </a:t>
            </a: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But </a:t>
            </a:r>
            <a:r>
              <a:rPr lang="en-US" sz="2000" b="1" dirty="0" smtClean="0">
                <a:solidFill>
                  <a:srgbClr val="7030A0"/>
                </a:solidFill>
              </a:rPr>
              <a:t>Quick sort </a:t>
            </a:r>
            <a:r>
              <a:rPr lang="en-US" sz="2000" dirty="0" smtClean="0"/>
              <a:t>is still the </a:t>
            </a:r>
            <a:r>
              <a:rPr lang="en-US" sz="2000" u="sng" dirty="0" smtClean="0"/>
              <a:t>most preferred</a:t>
            </a:r>
            <a:r>
              <a:rPr lang="en-US" sz="2000" dirty="0" smtClean="0"/>
              <a:t> algorithm in </a:t>
            </a:r>
            <a:r>
              <a:rPr lang="en-US" sz="2000" u="sng" dirty="0" smtClean="0"/>
              <a:t>practice</a:t>
            </a:r>
            <a:r>
              <a:rPr lang="en-US" sz="2000" dirty="0" smtClean="0"/>
              <a:t>. Why ?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165094"/>
              </p:ext>
            </p:extLst>
          </p:nvPr>
        </p:nvGraphicFramePr>
        <p:xfrm>
          <a:off x="1066800" y="2133600"/>
          <a:ext cx="74676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752600"/>
                <a:gridCol w="2514600"/>
              </a:tblGrid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 of Comparisons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Merge Sort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 Sort</a:t>
                      </a:r>
                      <a:endParaRPr lang="en-IN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case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Best case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Worst case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96924" y="2895600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24" y="2895600"/>
                <a:ext cx="106567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685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96924" y="3505200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24" y="3505200"/>
                <a:ext cx="106567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685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96924" y="4191000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24" y="4191000"/>
                <a:ext cx="106567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685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01924" y="3581400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24" y="3581400"/>
                <a:ext cx="106567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742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78124" y="4202668"/>
                <a:ext cx="1141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124" y="4202668"/>
                <a:ext cx="114165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641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70453" y="2907268"/>
                <a:ext cx="1530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1.39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i="1" dirty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453" y="2907268"/>
                <a:ext cx="153054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175" t="-8197" r="-595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Ribbon 12"/>
          <p:cNvSpPr/>
          <p:nvPr/>
        </p:nvSpPr>
        <p:spPr>
          <a:xfrm>
            <a:off x="2057399" y="5791200"/>
            <a:ext cx="5257801" cy="838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 will find the answer </a:t>
            </a:r>
            <a:r>
              <a:rPr lang="en-US" b="1" u="sng" dirty="0" smtClean="0">
                <a:solidFill>
                  <a:schemeClr val="tx1"/>
                </a:solidFill>
              </a:rPr>
              <a:t>yourself</a:t>
            </a:r>
            <a:r>
              <a:rPr lang="en-US" dirty="0" smtClean="0">
                <a:solidFill>
                  <a:schemeClr val="tx1"/>
                </a:solidFill>
              </a:rPr>
              <a:t> in the next </a:t>
            </a:r>
            <a:r>
              <a:rPr lang="en-US" b="1" dirty="0" smtClean="0">
                <a:solidFill>
                  <a:srgbClr val="C00000"/>
                </a:solidFill>
              </a:rPr>
              <a:t>programming assignment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49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0" grpId="0"/>
      <p:bldP spid="11" grpId="0"/>
      <p:bldP spid="12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7030A0"/>
                </a:solidFill>
              </a:rPr>
              <a:t>QuickSort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 smtClean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err="1" smtClean="0"/>
                  <a:t>Pseudocode</a:t>
                </a:r>
                <a:r>
                  <a:rPr lang="en-US" sz="3600" b="1" dirty="0" smtClean="0"/>
                  <a:t> for </a:t>
                </a:r>
                <a:r>
                  <a:rPr lang="en-US" sz="36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 smtClean="0"/>
                  <a:t>)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600" b="1" dirty="0" smtClean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{        If (|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/>
                  <a:t>|&gt;1)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Pick and remove an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          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);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return(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Concatenate</a:t>
                </a:r>
                <a:r>
                  <a:rPr lang="en-US" sz="2000" b="1" dirty="0" smtClean="0"/>
                  <a:t>(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),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))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  <a:blipFill rotWithShape="1">
                <a:blip r:embed="rId3"/>
                <a:stretch>
                  <a:fillRect l="-747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8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Pseudocode for </a:t>
                </a:r>
                <a:r>
                  <a:rPr lang="en-US" sz="36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 smtClean="0"/>
                  <a:t>)</a:t>
                </a:r>
                <a:br>
                  <a:rPr lang="en-US" sz="3600" b="1" dirty="0" smtClean="0"/>
                </a:br>
                <a:r>
                  <a:rPr lang="en-US" sz="2400" dirty="0" smtClean="0"/>
                  <a:t>When </a:t>
                </a:r>
                <a:r>
                  <a:rPr lang="en-US" sz="2400" dirty="0"/>
                  <a:t>the input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is stored in an array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128"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</a:t>
                </a:r>
                <a:r>
                  <a:rPr lang="en-US" sz="2000" b="1" dirty="0" smtClean="0"/>
                  <a:t>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 &lt;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);</a:t>
                </a:r>
                <a:r>
                  <a:rPr lang="en-US" sz="2000" b="1" dirty="0" smtClean="0"/>
                  <a:t>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Partition </a:t>
                </a:r>
                <a:r>
                  <a:rPr lang="en-US" sz="2000" dirty="0" smtClean="0">
                    <a:sym typeface="Wingdings" pitchFamily="2" charset="2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dirty="0" smtClean="0"/>
                  <a:t>] as a pivot element,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permutes the </a:t>
                </a:r>
                <a:r>
                  <a:rPr lang="en-US" sz="2000" dirty="0" err="1" smtClean="0"/>
                  <a:t>subarray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 smtClean="0"/>
                  <a:t>] such that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elements preceding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are smaller 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and elements succeeding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are greater 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 rotWithShape="1">
                <a:blip r:embed="rId3"/>
                <a:stretch>
                  <a:fillRect l="-727" t="-615" b="-61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7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Analyzing average time complexity of </a:t>
            </a:r>
            <a:r>
              <a:rPr lang="en-US" sz="3600" b="1" dirty="0" err="1">
                <a:solidFill>
                  <a:srgbClr val="7030A0"/>
                </a:solidFill>
              </a:rPr>
              <a:t>QuickSort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Part 1</a:t>
            </a:r>
          </a:p>
          <a:p>
            <a:r>
              <a:rPr lang="en-US" sz="2800" b="1" dirty="0" smtClean="0">
                <a:solidFill>
                  <a:srgbClr val="006C31"/>
                </a:solidFill>
              </a:rPr>
              <a:t>Deriving the recurrence</a:t>
            </a:r>
          </a:p>
        </p:txBody>
      </p:sp>
    </p:spTree>
    <p:extLst>
      <p:ext uri="{BB962C8B-B14F-4D97-AF65-F5344CB8AC3E}">
        <p14:creationId xmlns:p14="http://schemas.microsoft.com/office/powerpoint/2010/main" val="18220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Analyzing average time complexity of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r>
              <a:rPr lang="en-US" sz="3200" b="1" dirty="0">
                <a:solidFill>
                  <a:srgbClr val="7030A0"/>
                </a:solidFill>
              </a:rPr>
              <a:t/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Assumption</a:t>
            </a:r>
            <a:r>
              <a:rPr lang="en-US" sz="2400" b="1" dirty="0" smtClean="0"/>
              <a:t> (just for </a:t>
            </a:r>
            <a:r>
              <a:rPr lang="en-US" sz="2400" b="1" u="sng" dirty="0"/>
              <a:t>a </a:t>
            </a:r>
            <a:r>
              <a:rPr lang="en-US" sz="2400" b="1" u="sng" dirty="0" smtClean="0"/>
              <a:t>neat</a:t>
            </a:r>
            <a:r>
              <a:rPr lang="en-US" sz="2400" b="1" dirty="0" smtClean="0"/>
              <a:t> analysis</a:t>
            </a:r>
            <a:r>
              <a:rPr lang="en-US" sz="2400" b="1" dirty="0"/>
              <a:t>): </a:t>
            </a:r>
            <a:endParaRPr lang="en-US" sz="2400" dirty="0"/>
          </a:p>
          <a:p>
            <a:endParaRPr lang="en-US" sz="2000" dirty="0" smtClean="0"/>
          </a:p>
          <a:p>
            <a:r>
              <a:rPr lang="en-US" sz="2000" dirty="0" smtClean="0"/>
              <a:t>All </a:t>
            </a:r>
            <a:r>
              <a:rPr lang="en-US" sz="2000" dirty="0"/>
              <a:t>elements are </a:t>
            </a:r>
            <a:r>
              <a:rPr lang="en-US" sz="2000" b="1" u="sng" dirty="0"/>
              <a:t>distinct</a:t>
            </a:r>
            <a:r>
              <a:rPr lang="en-US" sz="2000" dirty="0"/>
              <a:t>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Each </a:t>
            </a:r>
            <a:r>
              <a:rPr lang="en-US" sz="2000" dirty="0"/>
              <a:t>recursive call selects the </a:t>
            </a:r>
            <a:r>
              <a:rPr lang="en-US" sz="2000" b="1" u="sng" dirty="0"/>
              <a:t>first element</a:t>
            </a:r>
            <a:r>
              <a:rPr lang="en-US" sz="2000" dirty="0"/>
              <a:t> </a:t>
            </a:r>
            <a:r>
              <a:rPr lang="en-US" sz="2000" dirty="0" smtClean="0"/>
              <a:t>of the </a:t>
            </a:r>
            <a:r>
              <a:rPr lang="en-US" sz="2000" dirty="0" err="1" smtClean="0"/>
              <a:t>subarray</a:t>
            </a:r>
            <a:r>
              <a:rPr lang="en-US" sz="2000" dirty="0" smtClean="0"/>
              <a:t> as </a:t>
            </a:r>
            <a:r>
              <a:rPr lang="en-US" sz="2000" dirty="0"/>
              <a:t>the pivot </a:t>
            </a:r>
            <a:r>
              <a:rPr lang="en-US" sz="2000" dirty="0" smtClean="0"/>
              <a:t>element.</a:t>
            </a:r>
          </a:p>
          <a:p>
            <a:endParaRPr lang="en-US" sz="2000" dirty="0"/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8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Analyzing average time complexity of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r>
              <a:rPr lang="en-US" sz="3200" b="1" dirty="0">
                <a:solidFill>
                  <a:srgbClr val="7030A0"/>
                </a:solidFill>
              </a:rPr>
              <a:t/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</a:t>
                </a:r>
                <a:r>
                  <a:rPr lang="en-US" sz="2000" dirty="0" smtClean="0"/>
                  <a:t>useful </a:t>
                </a:r>
                <a:r>
                  <a:rPr lang="en-US" sz="2000" dirty="0"/>
                  <a:t>Fact: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Quick sort </a:t>
                </a:r>
                <a:r>
                  <a:rPr lang="en-US" sz="2000" dirty="0"/>
                  <a:t>is a </a:t>
                </a:r>
                <a:r>
                  <a:rPr lang="en-US" sz="2000" u="sng" dirty="0">
                    <a:solidFill>
                      <a:srgbClr val="7030A0"/>
                    </a:solidFill>
                  </a:rPr>
                  <a:t>comparison based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algorithm.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: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b="1" dirty="0"/>
                  <a:t>smallest</a:t>
                </a:r>
                <a:r>
                  <a:rPr lang="en-US" sz="2000" dirty="0"/>
                  <a:t> element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Observation:</a:t>
                </a:r>
                <a:r>
                  <a:rPr lang="en-US" sz="2000" b="1" dirty="0"/>
                  <a:t> </a:t>
                </a:r>
                <a:r>
                  <a:rPr lang="en-US" sz="2000" dirty="0" smtClean="0"/>
                  <a:t>The </a:t>
                </a:r>
                <a:r>
                  <a:rPr lang="en-US" sz="2000" dirty="0"/>
                  <a:t>execution </a:t>
                </a:r>
                <a:r>
                  <a:rPr lang="en-US" sz="2000" dirty="0" smtClean="0"/>
                  <a:t>of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Quick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sort </a:t>
                </a:r>
                <a:r>
                  <a:rPr lang="en-US" sz="2000" dirty="0"/>
                  <a:t>depends upon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 permutation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’s and </a:t>
                </a:r>
                <a:r>
                  <a:rPr lang="en-US" sz="2000" b="1" u="sng" dirty="0"/>
                  <a:t>not</a:t>
                </a:r>
                <a:r>
                  <a:rPr lang="en-US" sz="2000" dirty="0"/>
                  <a:t> on the values taken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’s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57200" y="2373868"/>
            <a:ext cx="4166525" cy="762000"/>
            <a:chOff x="457200" y="1828800"/>
            <a:chExt cx="4166525" cy="762000"/>
          </a:xfrm>
        </p:grpSpPr>
        <p:grpSp>
          <p:nvGrpSpPr>
            <p:cNvPr id="5" name="Group 4"/>
            <p:cNvGrpSpPr/>
            <p:nvPr/>
          </p:nvGrpSpPr>
          <p:grpSpPr>
            <a:xfrm>
              <a:off x="457200" y="1828800"/>
              <a:ext cx="4114800" cy="762000"/>
              <a:chOff x="2514600" y="4267200"/>
              <a:chExt cx="4114800" cy="762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514600" y="4572000"/>
                <a:ext cx="4114800" cy="457200"/>
                <a:chOff x="2590800" y="1981200"/>
                <a:chExt cx="4114800" cy="457200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2590800" y="1981200"/>
                  <a:ext cx="4114800" cy="4572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0480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5052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9624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44196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48768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53340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7912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62484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2514600" y="4267200"/>
                <a:ext cx="4057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sz="1600" dirty="0" smtClean="0"/>
                  <a:t>0        </a:t>
                </a:r>
                <a:r>
                  <a:rPr lang="en-US" sz="1600" dirty="0"/>
                  <a:t>1</a:t>
                </a:r>
                <a:r>
                  <a:rPr lang="en-US" sz="1600" dirty="0" smtClean="0"/>
                  <a:t>         </a:t>
                </a:r>
                <a:r>
                  <a:rPr lang="en-US" sz="1600" dirty="0"/>
                  <a:t>2</a:t>
                </a:r>
                <a:r>
                  <a:rPr lang="en-US" sz="1600" dirty="0" smtClean="0"/>
                  <a:t>       </a:t>
                </a:r>
                <a:r>
                  <a:rPr lang="en-US" sz="1600" dirty="0"/>
                  <a:t>3</a:t>
                </a:r>
                <a:r>
                  <a:rPr lang="en-US" sz="1600" dirty="0" smtClean="0"/>
                  <a:t>        </a:t>
                </a:r>
                <a:r>
                  <a:rPr lang="en-US" sz="1600" dirty="0"/>
                  <a:t>4</a:t>
                </a:r>
                <a:r>
                  <a:rPr lang="en-US" sz="1600" dirty="0" smtClean="0"/>
                  <a:t>        </a:t>
                </a:r>
                <a:r>
                  <a:rPr lang="en-US" sz="1600" dirty="0"/>
                  <a:t>5</a:t>
                </a:r>
                <a:r>
                  <a:rPr lang="en-US" sz="1600" dirty="0" smtClean="0"/>
                  <a:t>       </a:t>
                </a:r>
                <a:r>
                  <a:rPr lang="en-US" sz="1600" dirty="0"/>
                  <a:t>6</a:t>
                </a:r>
                <a:r>
                  <a:rPr lang="en-US" sz="1600" dirty="0" smtClean="0"/>
                  <a:t>       </a:t>
                </a:r>
                <a:r>
                  <a:rPr lang="en-US" sz="1600" dirty="0"/>
                  <a:t>7</a:t>
                </a:r>
                <a:r>
                  <a:rPr lang="en-US" sz="1600" dirty="0" smtClean="0"/>
                  <a:t>        </a:t>
                </a:r>
                <a:r>
                  <a:rPr lang="en-US" sz="1600" dirty="0"/>
                  <a:t>8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457200" y="2145268"/>
              <a:ext cx="41665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 </a:t>
              </a:r>
              <a:r>
                <a:rPr lang="en-US" b="1" dirty="0" smtClean="0">
                  <a:solidFill>
                    <a:srgbClr val="0070C0"/>
                  </a:solidFill>
                </a:rPr>
                <a:t>6      11     42   37     24     5      16    27     2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25075" y="2373868"/>
            <a:ext cx="4184159" cy="762000"/>
            <a:chOff x="457200" y="1828800"/>
            <a:chExt cx="4184159" cy="762000"/>
          </a:xfrm>
        </p:grpSpPr>
        <p:grpSp>
          <p:nvGrpSpPr>
            <p:cNvPr id="20" name="Group 19"/>
            <p:cNvGrpSpPr/>
            <p:nvPr/>
          </p:nvGrpSpPr>
          <p:grpSpPr>
            <a:xfrm>
              <a:off x="457200" y="1828800"/>
              <a:ext cx="4114800" cy="762000"/>
              <a:chOff x="2514600" y="4267200"/>
              <a:chExt cx="4114800" cy="7620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514600" y="4572000"/>
                <a:ext cx="4114800" cy="457200"/>
                <a:chOff x="2590800" y="1981200"/>
                <a:chExt cx="4114800" cy="4572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590800" y="1981200"/>
                  <a:ext cx="4114800" cy="4572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30480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35052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39624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4196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8768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53340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7912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2484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/>
              <p:cNvSpPr txBox="1"/>
              <p:nvPr/>
            </p:nvSpPr>
            <p:spPr>
              <a:xfrm>
                <a:off x="2514600" y="4267200"/>
                <a:ext cx="4057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sz="1600" dirty="0" smtClean="0"/>
                  <a:t>0        </a:t>
                </a:r>
                <a:r>
                  <a:rPr lang="en-US" sz="1600" dirty="0"/>
                  <a:t>1</a:t>
                </a:r>
                <a:r>
                  <a:rPr lang="en-US" sz="1600" dirty="0" smtClean="0"/>
                  <a:t>         </a:t>
                </a:r>
                <a:r>
                  <a:rPr lang="en-US" sz="1600" dirty="0"/>
                  <a:t>2</a:t>
                </a:r>
                <a:r>
                  <a:rPr lang="en-US" sz="1600" dirty="0" smtClean="0"/>
                  <a:t>       </a:t>
                </a:r>
                <a:r>
                  <a:rPr lang="en-US" sz="1600" dirty="0"/>
                  <a:t>3</a:t>
                </a:r>
                <a:r>
                  <a:rPr lang="en-US" sz="1600" dirty="0" smtClean="0"/>
                  <a:t>        </a:t>
                </a:r>
                <a:r>
                  <a:rPr lang="en-US" sz="1600" dirty="0"/>
                  <a:t>4</a:t>
                </a:r>
                <a:r>
                  <a:rPr lang="en-US" sz="1600" dirty="0" smtClean="0"/>
                  <a:t>        </a:t>
                </a:r>
                <a:r>
                  <a:rPr lang="en-US" sz="1600" dirty="0"/>
                  <a:t>5</a:t>
                </a:r>
                <a:r>
                  <a:rPr lang="en-US" sz="1600" dirty="0" smtClean="0"/>
                  <a:t>       </a:t>
                </a:r>
                <a:r>
                  <a:rPr lang="en-US" sz="1600" dirty="0"/>
                  <a:t>6</a:t>
                </a:r>
                <a:r>
                  <a:rPr lang="en-US" sz="1600" dirty="0" smtClean="0"/>
                  <a:t>       </a:t>
                </a:r>
                <a:r>
                  <a:rPr lang="en-US" sz="1600" dirty="0"/>
                  <a:t>7</a:t>
                </a:r>
                <a:r>
                  <a:rPr lang="en-US" sz="1600" dirty="0" smtClean="0"/>
                  <a:t>        </a:t>
                </a:r>
                <a:r>
                  <a:rPr lang="en-US" sz="1600" dirty="0"/>
                  <a:t>8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57200" y="2145268"/>
              <a:ext cx="4184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15      20   49   41    29       4      23    36     3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7200" y="3135868"/>
                <a:ext cx="415613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8 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135868"/>
                <a:ext cx="415613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35462" y="3135868"/>
                <a:ext cx="415613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8 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462" y="3135868"/>
                <a:ext cx="415613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06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Analyzing average time complexity </a:t>
            </a:r>
            <a:r>
              <a:rPr lang="en-US" sz="3200" b="1" dirty="0" smtClean="0"/>
              <a:t>of </a:t>
            </a:r>
            <a:r>
              <a:rPr lang="en-US" sz="3200" b="1" dirty="0" err="1" smtClean="0">
                <a:solidFill>
                  <a:srgbClr val="7030A0"/>
                </a:solidFill>
              </a:rPr>
              <a:t>QuickSort</a:t>
            </a:r>
            <a:r>
              <a:rPr lang="en-US" sz="3200" b="1" dirty="0" smtClean="0">
                <a:solidFill>
                  <a:srgbClr val="7030A0"/>
                </a:solidFill>
              </a:rPr>
              <a:t/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9200"/>
                <a:ext cx="88392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: </a:t>
                </a:r>
                <a:r>
                  <a:rPr lang="en-US" sz="1800" dirty="0"/>
                  <a:t>Average running time for Quick sort on input 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 algn="ctr">
                  <a:buNone/>
                </a:pPr>
                <a:r>
                  <a:rPr lang="en-US" sz="1800" dirty="0"/>
                  <a:t>(</a:t>
                </a:r>
                <a:r>
                  <a:rPr lang="en-US" sz="1800" dirty="0" smtClean="0"/>
                  <a:t>average over </a:t>
                </a:r>
                <a:r>
                  <a:rPr lang="en-US" sz="1800" u="sng" dirty="0" smtClean="0"/>
                  <a:t>all possible permutations</a:t>
                </a:r>
                <a:r>
                  <a:rPr lang="en-US" sz="1800" dirty="0" smtClean="0"/>
                  <a:t> of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,…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 smtClean="0"/>
                  <a:t>})</a:t>
                </a:r>
              </a:p>
              <a:p>
                <a:pPr marL="0" indent="0" algn="ctr">
                  <a:buNone/>
                </a:pPr>
                <a:endParaRPr lang="en-US" sz="180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                                           </a:t>
                </a:r>
                <a:r>
                  <a:rPr lang="en-US" sz="1800" dirty="0" smtClean="0"/>
                  <a:t>Hence,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!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sz="1800" dirty="0">
                            <a:ea typeface="Cambria Math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1800" b="1" i="1" smtClean="0">
                            <a:latin typeface="Cambria Math"/>
                          </a:rPr>
                          <m:t>𝑸</m:t>
                        </m:r>
                        <m:r>
                          <a:rPr lang="en-US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1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𝑸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 dirty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800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is the time complexity (or no. of comparisons) when the input is permutation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1800" dirty="0" smtClean="0">
                    <a:ea typeface="Cambria Math"/>
                  </a:rPr>
                  <a:t>.</a:t>
                </a:r>
                <a:endParaRPr lang="en-US" sz="1800" dirty="0">
                  <a:ea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9200"/>
                <a:ext cx="8839200" cy="4906963"/>
              </a:xfrm>
              <a:blipFill rotWithShape="1">
                <a:blip r:embed="rId2"/>
                <a:stretch>
                  <a:fillRect l="-690" t="-621" r="-552" b="-34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1752600" y="4419600"/>
                <a:ext cx="55626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Calculating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from definition/scratch is impractical, if not impossible. </a:t>
                </a:r>
                <a:endParaRPr lang="en-US" dirty="0"/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419600"/>
                <a:ext cx="55626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72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12680</TotalTime>
  <Words>2654</Words>
  <Application>Microsoft Office PowerPoint</Application>
  <PresentationFormat>On-screen Show (4:3)</PresentationFormat>
  <Paragraphs>305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Data Structures and Algorithms (CS210A) Semester I – 2014-15</vt:lpstr>
      <vt:lpstr>Overview of this lecture</vt:lpstr>
      <vt:lpstr>QuickSort </vt:lpstr>
      <vt:lpstr>Pseudocode for QuickSort(S) </vt:lpstr>
      <vt:lpstr>Pseudocode for QuickSort(S) When the input S is stored in an array</vt:lpstr>
      <vt:lpstr>Analyzing average time complexity of QuickSort </vt:lpstr>
      <vt:lpstr>Analyzing average time complexity of QuickSort </vt:lpstr>
      <vt:lpstr>Analyzing average time complexity of QuickSort </vt:lpstr>
      <vt:lpstr>Analyzing average time complexity of QuickSort </vt:lpstr>
      <vt:lpstr>Analyzing average time complexity of QuickSort </vt:lpstr>
      <vt:lpstr>Quick Sort on a permutation from P(i). </vt:lpstr>
      <vt:lpstr>Quick Sort on a permutation from P(i). </vt:lpstr>
      <vt:lpstr>Analyzing average time complexity of QuickSort </vt:lpstr>
      <vt:lpstr>Analyzing average time complexity of QuickSort </vt:lpstr>
      <vt:lpstr>PowerPoint Presentation</vt:lpstr>
      <vt:lpstr>Analyzing average time complexity of QuickSort </vt:lpstr>
      <vt:lpstr>Some elementary tools</vt:lpstr>
      <vt:lpstr>PowerPoint Presentation</vt:lpstr>
      <vt:lpstr>PowerPoint Presentation</vt:lpstr>
      <vt:lpstr>PowerPoint Presentation</vt:lpstr>
      <vt:lpstr>PowerPoint Presentation</vt:lpstr>
      <vt:lpstr>Quick sort versus Merge Sort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1178</cp:revision>
  <dcterms:created xsi:type="dcterms:W3CDTF">2011-12-03T04:13:03Z</dcterms:created>
  <dcterms:modified xsi:type="dcterms:W3CDTF">2014-10-08T14:50:01Z</dcterms:modified>
</cp:coreProperties>
</file>