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5"/>
  </p:notesMasterIdLst>
  <p:sldIdLst>
    <p:sldId id="390" r:id="rId2"/>
    <p:sldId id="391" r:id="rId3"/>
    <p:sldId id="368" r:id="rId4"/>
    <p:sldId id="366" r:id="rId5"/>
    <p:sldId id="369" r:id="rId6"/>
    <p:sldId id="370" r:id="rId7"/>
    <p:sldId id="354" r:id="rId8"/>
    <p:sldId id="376" r:id="rId9"/>
    <p:sldId id="367" r:id="rId10"/>
    <p:sldId id="404" r:id="rId11"/>
    <p:sldId id="377" r:id="rId12"/>
    <p:sldId id="389" r:id="rId13"/>
    <p:sldId id="372" r:id="rId14"/>
    <p:sldId id="379" r:id="rId15"/>
    <p:sldId id="380" r:id="rId16"/>
    <p:sldId id="381" r:id="rId17"/>
    <p:sldId id="382" r:id="rId18"/>
    <p:sldId id="405" r:id="rId19"/>
    <p:sldId id="384" r:id="rId20"/>
    <p:sldId id="386" r:id="rId21"/>
    <p:sldId id="387" r:id="rId22"/>
    <p:sldId id="392" r:id="rId23"/>
    <p:sldId id="393" r:id="rId24"/>
    <p:sldId id="394" r:id="rId25"/>
    <p:sldId id="395" r:id="rId26"/>
    <p:sldId id="396" r:id="rId27"/>
    <p:sldId id="397" r:id="rId28"/>
    <p:sldId id="398" r:id="rId29"/>
    <p:sldId id="399" r:id="rId30"/>
    <p:sldId id="400" r:id="rId31"/>
    <p:sldId id="401" r:id="rId32"/>
    <p:sldId id="402" r:id="rId33"/>
    <p:sldId id="403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564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r>
              <a:rPr lang="en-US" sz="2700" dirty="0" smtClean="0">
                <a:solidFill>
                  <a:srgbClr val="002060"/>
                </a:solidFill>
              </a:rPr>
              <a:t>Semester I – </a:t>
            </a:r>
            <a:r>
              <a:rPr lang="en-US" sz="2700" b="1" dirty="0" smtClean="0">
                <a:solidFill>
                  <a:srgbClr val="002060"/>
                </a:solidFill>
              </a:rPr>
              <a:t>2014-15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Lecture 28: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Heap : </a:t>
            </a:r>
            <a:r>
              <a:rPr lang="en-US" sz="2000" dirty="0">
                <a:solidFill>
                  <a:schemeClr val="tx1"/>
                </a:solidFill>
              </a:rPr>
              <a:t>an important tree data structure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Implementing some</a:t>
            </a:r>
            <a:r>
              <a:rPr lang="en-US" sz="2000" b="1" dirty="0">
                <a:solidFill>
                  <a:srgbClr val="C00000"/>
                </a:solidFill>
              </a:rPr>
              <a:t> special binary tree </a:t>
            </a:r>
            <a:r>
              <a:rPr lang="en-US" sz="2000" dirty="0">
                <a:solidFill>
                  <a:schemeClr val="tx1"/>
                </a:solidFill>
              </a:rPr>
              <a:t>using an </a:t>
            </a:r>
            <a:r>
              <a:rPr lang="en-US" sz="2000" b="1" dirty="0">
                <a:solidFill>
                  <a:srgbClr val="C00000"/>
                </a:solidFill>
              </a:rPr>
              <a:t>array </a:t>
            </a:r>
            <a:r>
              <a:rPr lang="en-US" sz="2000" b="1" dirty="0">
                <a:solidFill>
                  <a:schemeClr val="tx1"/>
                </a:solidFill>
              </a:rPr>
              <a:t>!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Binary heap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79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</a:t>
            </a:r>
            <a:r>
              <a:rPr lang="en-US" sz="3600" b="1" dirty="0" smtClean="0">
                <a:solidFill>
                  <a:srgbClr val="7030A0"/>
                </a:solidFill>
              </a:rPr>
              <a:t> complete </a:t>
            </a:r>
            <a:r>
              <a:rPr lang="en-US" sz="3600" b="1" dirty="0" smtClean="0"/>
              <a:t>binary tree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sz="1800" dirty="0" smtClean="0"/>
                  <a:t>The label of the </a:t>
                </a:r>
                <a:r>
                  <a:rPr lang="en-US" sz="1800" b="1" dirty="0" smtClean="0"/>
                  <a:t>leftmost node </a:t>
                </a:r>
                <a:r>
                  <a:rPr lang="en-US" sz="1800" dirty="0" smtClean="0"/>
                  <a:t>at level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 smtClean="0"/>
                  <a:t> =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??</a:t>
                </a:r>
                <a:r>
                  <a:rPr lang="en-US" sz="1800" b="1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 label of  a </a:t>
                </a:r>
                <a:r>
                  <a:rPr lang="en-US" sz="1800" b="1" dirty="0" smtClean="0"/>
                  <a:t>node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v</a:t>
                </a:r>
                <a:r>
                  <a:rPr lang="en-US" sz="1800" b="1" dirty="0" smtClean="0"/>
                  <a:t> occurring at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b="1" dirty="0" err="1" smtClean="0"/>
                  <a:t>th</a:t>
                </a:r>
                <a:r>
                  <a:rPr lang="en-US" sz="1800" b="1" dirty="0" smtClean="0"/>
                  <a:t> place from left  </a:t>
                </a:r>
                <a:r>
                  <a:rPr lang="en-US" sz="1800" dirty="0" smtClean="0"/>
                  <a:t>at level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 smtClean="0"/>
                  <a:t> =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??</a:t>
                </a:r>
                <a:r>
                  <a:rPr lang="en-US" sz="1800" b="1" dirty="0" smtClean="0"/>
                  <a:t> 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 smtClean="0"/>
                  <a:t>The label of the </a:t>
                </a:r>
                <a:r>
                  <a:rPr lang="en-US" sz="1800" b="1" dirty="0" smtClean="0"/>
                  <a:t>left</a:t>
                </a:r>
                <a:r>
                  <a:rPr lang="en-US" sz="1800" dirty="0" smtClean="0"/>
                  <a:t> child of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v </a:t>
                </a:r>
                <a:r>
                  <a:rPr lang="en-US" sz="1800" dirty="0" smtClean="0"/>
                  <a:t>is=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1800" dirty="0"/>
                  <a:t>The label of the </a:t>
                </a:r>
                <a:r>
                  <a:rPr lang="en-US" sz="1800" b="1" dirty="0" smtClean="0"/>
                  <a:t>right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child of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v </a:t>
                </a:r>
                <a:r>
                  <a:rPr lang="en-US" sz="1800" dirty="0"/>
                  <a:t>is=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852" t="-956" b="-6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19600" y="1981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22098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22098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32319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32319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32004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32004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42225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42225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800600" y="4222563"/>
            <a:ext cx="459122" cy="1003674"/>
            <a:chOff x="2427248" y="3263526"/>
            <a:chExt cx="459122" cy="1003674"/>
          </a:xfrm>
        </p:grpSpPr>
        <p:sp>
          <p:nvSpPr>
            <p:cNvPr id="40" name="Oval 39"/>
            <p:cNvSpPr/>
            <p:nvPr/>
          </p:nvSpPr>
          <p:spPr>
            <a:xfrm>
              <a:off x="24272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17" idx="3"/>
              <a:endCxn id="40" idx="0"/>
            </p:cNvCxnSpPr>
            <p:nvPr/>
          </p:nvCxnSpPr>
          <p:spPr>
            <a:xfrm flipH="1">
              <a:off x="2579648" y="3263526"/>
              <a:ext cx="306722" cy="69887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200400" y="4222563"/>
            <a:ext cx="501837" cy="1035237"/>
            <a:chOff x="3200400" y="4222563"/>
            <a:chExt cx="501837" cy="1035237"/>
          </a:xfrm>
        </p:grpSpPr>
        <p:sp>
          <p:nvSpPr>
            <p:cNvPr id="48" name="Oval 4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42225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367453" y="1948934"/>
            <a:ext cx="3325526" cy="369332"/>
            <a:chOff x="5367453" y="1948934"/>
            <a:chExt cx="3325526" cy="369332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5367453" y="2133600"/>
              <a:ext cx="21001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553093" y="1948934"/>
              <a:ext cx="1139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0           1</a:t>
              </a:r>
              <a:endParaRPr lang="en-US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391400" y="1524000"/>
            <a:ext cx="146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Level</a:t>
            </a:r>
            <a:r>
              <a:rPr lang="en-US" dirty="0" smtClean="0"/>
              <a:t>    </a:t>
            </a:r>
            <a:r>
              <a:rPr lang="en-US" b="1" dirty="0" smtClean="0">
                <a:solidFill>
                  <a:srgbClr val="002060"/>
                </a:solidFill>
              </a:rPr>
              <a:t>nodes</a:t>
            </a:r>
            <a:endParaRPr lang="en-US" b="1" dirty="0">
              <a:solidFill>
                <a:srgbClr val="00206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281853" y="2831068"/>
            <a:ext cx="2401833" cy="369332"/>
            <a:chOff x="6281853" y="2831068"/>
            <a:chExt cx="2401833" cy="369332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6281853" y="3048000"/>
              <a:ext cx="11857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43800" y="2831068"/>
              <a:ext cx="1139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r>
                <a:rPr lang="en-US" dirty="0" smtClean="0"/>
                <a:t>           </a:t>
              </a:r>
              <a:r>
                <a:rPr lang="en-US" dirty="0"/>
                <a:t>2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858000" y="3821668"/>
            <a:ext cx="1825686" cy="369332"/>
            <a:chOff x="6858000" y="3821668"/>
            <a:chExt cx="1825686" cy="369332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6858000" y="4038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7543800" y="3821668"/>
              <a:ext cx="1139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2           4</a:t>
              </a:r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194114" y="1916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667000" y="2907268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1                                                      2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060514" y="3897868"/>
            <a:ext cx="462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3                        4                           5                        6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600200" y="4953000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              8        9           10            11    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4495800" y="5262415"/>
                <a:ext cx="861069" cy="37638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262415"/>
                <a:ext cx="861069" cy="376385"/>
              </a:xfrm>
              <a:prstGeom prst="rect">
                <a:avLst/>
              </a:prstGeom>
              <a:blipFill rotWithShape="1">
                <a:blip r:embed="rId3"/>
                <a:stretch>
                  <a:fillRect t="-4839" r="-8511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6705600" y="5567215"/>
                <a:ext cx="1277849" cy="37638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5567215"/>
                <a:ext cx="1277849" cy="376385"/>
              </a:xfrm>
              <a:prstGeom prst="rect">
                <a:avLst/>
              </a:prstGeom>
              <a:blipFill rotWithShape="1">
                <a:blip r:embed="rId4"/>
                <a:stretch>
                  <a:fillRect t="-4839" r="-5238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3657600" y="5867400"/>
                <a:ext cx="1638525" cy="37638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5867400"/>
                <a:ext cx="1638525" cy="376385"/>
              </a:xfrm>
              <a:prstGeom prst="rect">
                <a:avLst/>
              </a:prstGeom>
              <a:blipFill rotWithShape="1">
                <a:blip r:embed="rId5"/>
                <a:stretch>
                  <a:fillRect t="-4918" r="-4089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3771675" y="6248400"/>
                <a:ext cx="1638525" cy="37638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675" y="6248400"/>
                <a:ext cx="1638525" cy="376385"/>
              </a:xfrm>
              <a:prstGeom prst="rect">
                <a:avLst/>
              </a:prstGeom>
              <a:blipFill rotWithShape="1">
                <a:blip r:embed="rId6"/>
                <a:stretch>
                  <a:fillRect t="-4839" r="-408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3657600" y="5872015"/>
                <a:ext cx="1406091" cy="37638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 ?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5872015"/>
                <a:ext cx="1406091" cy="376385"/>
              </a:xfrm>
              <a:prstGeom prst="rect">
                <a:avLst/>
              </a:prstGeom>
              <a:blipFill rotWithShape="1">
                <a:blip r:embed="rId7"/>
                <a:stretch>
                  <a:fillRect t="-4839" r="-476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4821177" y="5879068"/>
                <a:ext cx="1122423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177" y="5879068"/>
                <a:ext cx="112242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65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Cloud Callout 62"/>
          <p:cNvSpPr/>
          <p:nvPr/>
        </p:nvSpPr>
        <p:spPr>
          <a:xfrm>
            <a:off x="-1" y="1295400"/>
            <a:ext cx="3702237" cy="1535668"/>
          </a:xfrm>
          <a:prstGeom prst="cloudCallout">
            <a:avLst>
              <a:gd name="adj1" fmla="val -28150"/>
              <a:gd name="adj2" fmla="val 8826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Can </a:t>
            </a:r>
            <a:r>
              <a:rPr lang="en-US" sz="1600" dirty="0" smtClean="0">
                <a:solidFill>
                  <a:schemeClr val="tx1"/>
                </a:solidFill>
              </a:rPr>
              <a:t>you </a:t>
            </a:r>
            <a:r>
              <a:rPr lang="en-US" sz="1600" dirty="0" smtClean="0">
                <a:solidFill>
                  <a:schemeClr val="tx1"/>
                </a:solidFill>
              </a:rPr>
              <a:t>see a </a:t>
            </a:r>
            <a:r>
              <a:rPr lang="en-US" sz="1600" dirty="0" smtClean="0">
                <a:solidFill>
                  <a:schemeClr val="tx1"/>
                </a:solidFill>
              </a:rPr>
              <a:t>relationship between </a:t>
            </a:r>
            <a:r>
              <a:rPr lang="en-US" sz="1600" dirty="0" smtClean="0">
                <a:solidFill>
                  <a:srgbClr val="C00000"/>
                </a:solidFill>
              </a:rPr>
              <a:t>label of a node </a:t>
            </a:r>
            <a:r>
              <a:rPr lang="en-US" sz="1600" dirty="0" smtClean="0">
                <a:solidFill>
                  <a:schemeClr val="tx1"/>
                </a:solidFill>
              </a:rPr>
              <a:t>and 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rgbClr val="C00000"/>
                </a:solidFill>
              </a:rPr>
              <a:t>labels of its children ?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955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/>
      <p:bldP spid="53" grpId="0"/>
      <p:bldP spid="57" grpId="0"/>
      <p:bldP spid="60" grpId="0"/>
      <p:bldP spid="26" grpId="0" uiExpand="1" animBg="1"/>
      <p:bldP spid="61" grpId="0" uiExpand="1" animBg="1"/>
      <p:bldP spid="62" grpId="0" animBg="1"/>
      <p:bldP spid="64" grpId="0" animBg="1"/>
      <p:bldP spid="58" grpId="0" animBg="1"/>
      <p:bldP spid="58" grpId="1" animBg="1"/>
      <p:bldP spid="59" grpId="0" animBg="1"/>
      <p:bldP spid="59" grpId="1" animBg="1"/>
      <p:bldP spid="6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 </a:t>
            </a:r>
            <a:r>
              <a:rPr lang="en-US" sz="3600" b="1" dirty="0" smtClean="0">
                <a:solidFill>
                  <a:srgbClr val="7030A0"/>
                </a:solidFill>
              </a:rPr>
              <a:t>complete </a:t>
            </a:r>
            <a:r>
              <a:rPr lang="en-US" sz="3600" b="1" dirty="0" smtClean="0"/>
              <a:t>binary tree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v</a:t>
                </a:r>
                <a:r>
                  <a:rPr lang="en-US" sz="2000" dirty="0" smtClean="0"/>
                  <a:t> be a node with label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Label of </a:t>
                </a:r>
                <a:r>
                  <a:rPr lang="en-US" sz="2000" b="1" dirty="0" smtClean="0"/>
                  <a:t>left child(v) </a:t>
                </a:r>
                <a:r>
                  <a:rPr lang="en-US" sz="2000" dirty="0" smtClean="0"/>
                  <a:t>  = </a:t>
                </a:r>
              </a:p>
              <a:p>
                <a:pPr marL="0" indent="0">
                  <a:buNone/>
                </a:pPr>
                <a:r>
                  <a:rPr lang="en-US" sz="2000" dirty="0"/>
                  <a:t>Label of </a:t>
                </a:r>
                <a:r>
                  <a:rPr lang="en-US" sz="2000" b="1" dirty="0" smtClean="0"/>
                  <a:t>right </a:t>
                </a:r>
                <a:r>
                  <a:rPr lang="en-US" sz="2000" b="1" dirty="0"/>
                  <a:t>child(v) </a:t>
                </a:r>
                <a:r>
                  <a:rPr lang="en-US" sz="2000" dirty="0" smtClean="0"/>
                  <a:t>=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Label </a:t>
                </a:r>
                <a:r>
                  <a:rPr lang="en-US" sz="2000" dirty="0"/>
                  <a:t>of </a:t>
                </a:r>
                <a:r>
                  <a:rPr lang="en-US" sz="2000" b="1" dirty="0" smtClean="0"/>
                  <a:t>parent(v</a:t>
                </a:r>
                <a:r>
                  <a:rPr lang="en-US" sz="2000" b="1" dirty="0"/>
                  <a:t>) </a:t>
                </a:r>
                <a:r>
                  <a:rPr lang="en-US" sz="2000" b="1" dirty="0" smtClean="0"/>
                  <a:t>     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=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852" t="-956" b="-2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1981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22098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22098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32319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32319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32004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32004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42225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42225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800600" y="4222563"/>
            <a:ext cx="459122" cy="1003674"/>
            <a:chOff x="2427248" y="3263526"/>
            <a:chExt cx="459122" cy="1003674"/>
          </a:xfrm>
        </p:grpSpPr>
        <p:sp>
          <p:nvSpPr>
            <p:cNvPr id="40" name="Oval 39"/>
            <p:cNvSpPr/>
            <p:nvPr/>
          </p:nvSpPr>
          <p:spPr>
            <a:xfrm>
              <a:off x="24272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17" idx="3"/>
              <a:endCxn id="40" idx="0"/>
            </p:cNvCxnSpPr>
            <p:nvPr/>
          </p:nvCxnSpPr>
          <p:spPr>
            <a:xfrm flipH="1">
              <a:off x="2579648" y="3263526"/>
              <a:ext cx="306722" cy="69887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200400" y="4222563"/>
            <a:ext cx="501837" cy="1035237"/>
            <a:chOff x="3200400" y="4222563"/>
            <a:chExt cx="501837" cy="1035237"/>
          </a:xfrm>
        </p:grpSpPr>
        <p:sp>
          <p:nvSpPr>
            <p:cNvPr id="48" name="Oval 4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42225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367453" y="1948934"/>
            <a:ext cx="3325526" cy="369332"/>
            <a:chOff x="5367453" y="1948934"/>
            <a:chExt cx="3325526" cy="369332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5367453" y="2133600"/>
              <a:ext cx="21001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553093" y="1948934"/>
              <a:ext cx="1139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0           1</a:t>
              </a:r>
              <a:endParaRPr lang="en-US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391400" y="1524000"/>
            <a:ext cx="146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Level</a:t>
            </a:r>
            <a:r>
              <a:rPr lang="en-US" dirty="0" smtClean="0"/>
              <a:t>    </a:t>
            </a:r>
            <a:r>
              <a:rPr lang="en-US" b="1" dirty="0" smtClean="0">
                <a:solidFill>
                  <a:srgbClr val="002060"/>
                </a:solidFill>
              </a:rPr>
              <a:t>nodes</a:t>
            </a:r>
            <a:endParaRPr lang="en-US" b="1" dirty="0">
              <a:solidFill>
                <a:srgbClr val="00206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281853" y="2831068"/>
            <a:ext cx="2401833" cy="369332"/>
            <a:chOff x="6281853" y="2831068"/>
            <a:chExt cx="2401833" cy="369332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6281853" y="3048000"/>
              <a:ext cx="11857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43800" y="2831068"/>
              <a:ext cx="1139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r>
                <a:rPr lang="en-US" dirty="0" smtClean="0"/>
                <a:t>           </a:t>
              </a:r>
              <a:r>
                <a:rPr lang="en-US" dirty="0"/>
                <a:t>2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858000" y="3821668"/>
            <a:ext cx="1825686" cy="369332"/>
            <a:chOff x="6858000" y="3821668"/>
            <a:chExt cx="1825686" cy="369332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6858000" y="4038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7543800" y="3821668"/>
              <a:ext cx="1139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2           4</a:t>
              </a:r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194114" y="1916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667000" y="2907268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1                                                      2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060514" y="3897868"/>
            <a:ext cx="462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3                        4                           5                        6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600200" y="4953000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              8        9           10            11   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048000" y="5643415"/>
                <a:ext cx="728084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+1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643415"/>
                <a:ext cx="72808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723" t="-8333" r="-1428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048000" y="6019800"/>
                <a:ext cx="675185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+2</a:t>
                </a:r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6019800"/>
                <a:ext cx="67518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7207" t="-8333" r="-1441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048000" y="6412468"/>
                <a:ext cx="1344920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−1)/2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6412468"/>
                <a:ext cx="134492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452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060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1" grpId="0" animBg="1"/>
      <p:bldP spid="64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</a:t>
            </a:r>
            <a:r>
              <a:rPr lang="en-US" sz="3600" b="1" dirty="0" smtClean="0">
                <a:solidFill>
                  <a:srgbClr val="7030A0"/>
                </a:solidFill>
              </a:rPr>
              <a:t> complete </a:t>
            </a:r>
            <a:r>
              <a:rPr lang="en-US" sz="3600" b="1" dirty="0"/>
              <a:t>binary tree and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smtClean="0">
                <a:solidFill>
                  <a:srgbClr val="0070C0"/>
                </a:solidFill>
              </a:rPr>
              <a:t>array</a:t>
            </a:r>
            <a:br>
              <a:rPr lang="en-US" sz="3600" b="1" dirty="0" smtClean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Question: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What is the relation between a complete binary trees and an array ?</a:t>
            </a:r>
          </a:p>
          <a:p>
            <a:pPr marL="0" indent="0">
              <a:buNone/>
            </a:pPr>
            <a:r>
              <a:rPr lang="en-US" sz="2000" b="1" dirty="0"/>
              <a:t>Answer:  </a:t>
            </a:r>
            <a:r>
              <a:rPr lang="en-US" sz="2000" dirty="0"/>
              <a:t>A complete binary tree can be </a:t>
            </a:r>
            <a:r>
              <a:rPr lang="en-US" sz="2000" b="1" dirty="0"/>
              <a:t>implemented</a:t>
            </a:r>
            <a:r>
              <a:rPr lang="en-US" sz="2000" dirty="0"/>
              <a:t> by an array</a:t>
            </a:r>
            <a:r>
              <a:rPr lang="en-US" sz="2000" dirty="0" smtClean="0"/>
              <a:t>. 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52600" y="2057400"/>
            <a:ext cx="5181600" cy="3341132"/>
            <a:chOff x="1752600" y="2057400"/>
            <a:chExt cx="5181600" cy="3341132"/>
          </a:xfrm>
        </p:grpSpPr>
        <p:grpSp>
          <p:nvGrpSpPr>
            <p:cNvPr id="24" name="Group 23"/>
            <p:cNvGrpSpPr/>
            <p:nvPr/>
          </p:nvGrpSpPr>
          <p:grpSpPr>
            <a:xfrm>
              <a:off x="1828800" y="2057400"/>
              <a:ext cx="5029200" cy="3276600"/>
              <a:chOff x="1828800" y="1981200"/>
              <a:chExt cx="5029200" cy="32766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1981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2971800" y="2209800"/>
                <a:ext cx="1447800" cy="1066800"/>
                <a:chOff x="2971800" y="2209800"/>
                <a:chExt cx="1447800" cy="1066800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3155796" y="2209800"/>
                  <a:ext cx="1263804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/>
                <p:cNvSpPr/>
                <p:nvPr/>
              </p:nvSpPr>
              <p:spPr>
                <a:xfrm>
                  <a:off x="2971800" y="2971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4715107" y="2209800"/>
                <a:ext cx="1457093" cy="1016652"/>
                <a:chOff x="4715107" y="2209800"/>
                <a:chExt cx="1457093" cy="1016652"/>
              </a:xfrm>
            </p:grpSpPr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4715107" y="2209800"/>
                  <a:ext cx="1304693" cy="711852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5867400" y="2921652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286000" y="3231963"/>
                <a:ext cx="730437" cy="1035237"/>
                <a:chOff x="2286000" y="3231963"/>
                <a:chExt cx="730437" cy="1035237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2286000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" name="Straight Arrow Connector 17"/>
                <p:cNvCxnSpPr>
                  <a:stCxn id="14" idx="3"/>
                  <a:endCxn id="16" idx="0"/>
                </p:cNvCxnSpPr>
                <p:nvPr/>
              </p:nvCxnSpPr>
              <p:spPr>
                <a:xfrm flipH="1">
                  <a:off x="2438400" y="3231963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3231963" y="3231963"/>
                <a:ext cx="719285" cy="1035237"/>
                <a:chOff x="3231963" y="3231963"/>
                <a:chExt cx="719285" cy="1035237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3646448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Arrow Connector 20"/>
                <p:cNvCxnSpPr>
                  <a:stCxn id="14" idx="5"/>
                </p:cNvCxnSpPr>
                <p:nvPr/>
              </p:nvCxnSpPr>
              <p:spPr>
                <a:xfrm>
                  <a:off x="3231963" y="3231963"/>
                  <a:ext cx="566885" cy="73043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5192752" y="3200400"/>
                <a:ext cx="730437" cy="1035237"/>
                <a:chOff x="5192752" y="3200400"/>
                <a:chExt cx="730437" cy="1035237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192752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/>
                <p:cNvCxnSpPr>
                  <a:endCxn id="28" idx="0"/>
                </p:cNvCxnSpPr>
                <p:nvPr/>
              </p:nvCxnSpPr>
              <p:spPr>
                <a:xfrm flipH="1">
                  <a:off x="5345152" y="3200400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6138715" y="3200400"/>
                <a:ext cx="719285" cy="1035237"/>
                <a:chOff x="6138715" y="3200400"/>
                <a:chExt cx="719285" cy="1035237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6553200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6138715" y="3200400"/>
                  <a:ext cx="5668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1828800" y="4222563"/>
                <a:ext cx="501837" cy="1035237"/>
                <a:chOff x="1828800" y="4222563"/>
                <a:chExt cx="501837" cy="1035237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8288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Straight Arrow Connector 34"/>
                <p:cNvCxnSpPr>
                  <a:stCxn id="16" idx="3"/>
                </p:cNvCxnSpPr>
                <p:nvPr/>
              </p:nvCxnSpPr>
              <p:spPr>
                <a:xfrm flipH="1">
                  <a:off x="20127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2557315" y="4222563"/>
                <a:ext cx="414485" cy="1035237"/>
                <a:chOff x="2557315" y="4222563"/>
                <a:chExt cx="414485" cy="1035237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26670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Arrow Connector 35"/>
                <p:cNvCxnSpPr>
                  <a:endCxn id="34" idx="0"/>
                </p:cNvCxnSpPr>
                <p:nvPr/>
              </p:nvCxnSpPr>
              <p:spPr>
                <a:xfrm>
                  <a:off x="25573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/>
              <p:cNvGrpSpPr/>
              <p:nvPr/>
            </p:nvGrpSpPr>
            <p:grpSpPr>
              <a:xfrm>
                <a:off x="4800600" y="4222563"/>
                <a:ext cx="459122" cy="1003674"/>
                <a:chOff x="2427248" y="3263526"/>
                <a:chExt cx="459122" cy="1003674"/>
              </a:xfrm>
            </p:grpSpPr>
            <p:sp>
              <p:nvSpPr>
                <p:cNvPr id="40" name="Oval 39"/>
                <p:cNvSpPr/>
                <p:nvPr/>
              </p:nvSpPr>
              <p:spPr>
                <a:xfrm>
                  <a:off x="2427248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" name="Straight Arrow Connector 41"/>
                <p:cNvCxnSpPr>
                  <a:stCxn id="17" idx="3"/>
                  <a:endCxn id="40" idx="0"/>
                </p:cNvCxnSpPr>
                <p:nvPr/>
              </p:nvCxnSpPr>
              <p:spPr>
                <a:xfrm flipH="1">
                  <a:off x="2579648" y="3263526"/>
                  <a:ext cx="306722" cy="698874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3200400" y="42225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3928915" y="4222563"/>
                <a:ext cx="414485" cy="1035237"/>
                <a:chOff x="3928915" y="4222563"/>
                <a:chExt cx="414485" cy="1035237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/>
                <p:cNvCxnSpPr>
                  <a:endCxn id="49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" name="Group 24"/>
            <p:cNvGrpSpPr/>
            <p:nvPr/>
          </p:nvGrpSpPr>
          <p:grpSpPr>
            <a:xfrm>
              <a:off x="1752600" y="2057400"/>
              <a:ext cx="5181600" cy="3341132"/>
              <a:chOff x="1752600" y="2514600"/>
              <a:chExt cx="5181600" cy="3341132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381896" y="25146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41</a:t>
                </a:r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895600" y="35052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17</a:t>
                </a:r>
                <a:endParaRPr 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209800" y="44958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  <a:r>
                  <a:rPr lang="en-US" dirty="0" smtClean="0"/>
                  <a:t>7</a:t>
                </a:r>
                <a:endParaRPr 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752600" y="54864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91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791200" y="3429000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9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181600" y="4431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619896" y="44312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515496" y="44312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70</a:t>
                </a:r>
                <a:endParaRPr lang="en-US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590800" y="54864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37</a:t>
                </a:r>
                <a:endParaRPr 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162696" y="54864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25</a:t>
                </a:r>
                <a:endParaRPr lang="en-US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000896" y="54864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88</a:t>
                </a:r>
                <a:endParaRPr lang="en-US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762896" y="54218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35</a:t>
                </a:r>
                <a:endParaRPr lang="en-US" dirty="0"/>
              </a:p>
            </p:txBody>
          </p:sp>
        </p:grpSp>
      </p:grpSp>
      <p:grpSp>
        <p:nvGrpSpPr>
          <p:cNvPr id="73" name="Group 72"/>
          <p:cNvGrpSpPr/>
          <p:nvPr/>
        </p:nvGrpSpPr>
        <p:grpSpPr>
          <a:xfrm>
            <a:off x="1671335" y="5486400"/>
            <a:ext cx="5491465" cy="381000"/>
            <a:chOff x="1524000" y="6096000"/>
            <a:chExt cx="5491465" cy="381000"/>
          </a:xfrm>
        </p:grpSpPr>
        <p:grpSp>
          <p:nvGrpSpPr>
            <p:cNvPr id="72" name="Group 71"/>
            <p:cNvGrpSpPr/>
            <p:nvPr/>
          </p:nvGrpSpPr>
          <p:grpSpPr>
            <a:xfrm>
              <a:off x="1524000" y="6096000"/>
              <a:ext cx="5410200" cy="381000"/>
              <a:chOff x="1524000" y="6096000"/>
              <a:chExt cx="5410200" cy="381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524000" y="6096000"/>
                <a:ext cx="5410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1961952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362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819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276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733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191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648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5105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5562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6019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6477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934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1600200" y="6107668"/>
              <a:ext cx="5415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41   17     9     57   </a:t>
              </a:r>
              <a:r>
                <a:rPr lang="en-US" dirty="0"/>
                <a:t>3</a:t>
              </a:r>
              <a:r>
                <a:rPr lang="en-US" dirty="0" smtClean="0"/>
                <a:t>3    </a:t>
              </a:r>
              <a:r>
                <a:rPr lang="en-US" dirty="0"/>
                <a:t> </a:t>
              </a:r>
              <a:r>
                <a:rPr lang="en-US" dirty="0" smtClean="0"/>
                <a:t>1      70    91    37    25    88      35</a:t>
              </a:r>
              <a:endParaRPr lang="en-US" dirty="0"/>
            </a:p>
          </p:txBody>
        </p:sp>
      </p:grpSp>
      <p:sp>
        <p:nvSpPr>
          <p:cNvPr id="37" name="Cloud Callout 36"/>
          <p:cNvSpPr/>
          <p:nvPr/>
        </p:nvSpPr>
        <p:spPr>
          <a:xfrm>
            <a:off x="457200" y="2514600"/>
            <a:ext cx="2247884" cy="1010818"/>
          </a:xfrm>
          <a:prstGeom prst="cloudCallout">
            <a:avLst>
              <a:gd name="adj1" fmla="val -33235"/>
              <a:gd name="adj2" fmla="val 8235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Advantages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Down Ribbon 68"/>
          <p:cNvSpPr/>
          <p:nvPr/>
        </p:nvSpPr>
        <p:spPr>
          <a:xfrm>
            <a:off x="152400" y="2438400"/>
            <a:ext cx="2666999" cy="1037582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most </a:t>
            </a:r>
            <a:r>
              <a:rPr lang="en-US" dirty="0" smtClean="0">
                <a:solidFill>
                  <a:srgbClr val="C00000"/>
                </a:solidFill>
              </a:rPr>
              <a:t>compact</a:t>
            </a:r>
            <a:r>
              <a:rPr lang="en-US" dirty="0" smtClean="0">
                <a:solidFill>
                  <a:schemeClr val="tx1"/>
                </a:solidFill>
              </a:rPr>
              <a:t> representation.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804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7" grpId="0" animBg="1"/>
      <p:bldP spid="37" grpId="1" animBg="1"/>
      <p:bldP spid="6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Binary heap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7010400" cy="1752600"/>
          </a:xfrm>
        </p:spPr>
        <p:txBody>
          <a:bodyPr/>
          <a:lstStyle/>
          <a:p>
            <a:endParaRPr lang="en-US" sz="2400" b="1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189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Binary heap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a </a:t>
            </a:r>
            <a:r>
              <a:rPr lang="en-US" sz="2400" b="1" dirty="0" smtClean="0">
                <a:solidFill>
                  <a:srgbClr val="7030A0"/>
                </a:solidFill>
              </a:rPr>
              <a:t>complete</a:t>
            </a:r>
            <a:r>
              <a:rPr lang="en-US" sz="2400" b="1" dirty="0" smtClean="0"/>
              <a:t> binary </a:t>
            </a:r>
            <a:r>
              <a:rPr lang="en-US" sz="2400" b="1" dirty="0" smtClean="0"/>
              <a:t>tree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828800" y="2514600"/>
            <a:ext cx="5029200" cy="3276600"/>
            <a:chOff x="1828800" y="1981200"/>
            <a:chExt cx="5029200" cy="3276600"/>
          </a:xfrm>
        </p:grpSpPr>
        <p:sp>
          <p:nvSpPr>
            <p:cNvPr id="6" name="Oval 5"/>
            <p:cNvSpPr/>
            <p:nvPr/>
          </p:nvSpPr>
          <p:spPr>
            <a:xfrm>
              <a:off x="4419600" y="198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971800" y="2209800"/>
              <a:ext cx="1447800" cy="1066800"/>
              <a:chOff x="2971800" y="2209800"/>
              <a:chExt cx="1447800" cy="10668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715107" y="2209800"/>
              <a:ext cx="1457093" cy="1016652"/>
              <a:chOff x="4715107" y="2209800"/>
              <a:chExt cx="1457093" cy="101665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3231963"/>
              <a:ext cx="730437" cy="1035237"/>
              <a:chOff x="2286000" y="3231963"/>
              <a:chExt cx="730437" cy="1035237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stCxn id="14" idx="3"/>
                <a:endCxn id="16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231963" y="3231963"/>
              <a:ext cx="719285" cy="1035237"/>
              <a:chOff x="3231963" y="3231963"/>
              <a:chExt cx="719285" cy="1035237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>
                <a:stCxn id="14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192752" y="3200400"/>
              <a:ext cx="730437" cy="1035237"/>
              <a:chOff x="5192752" y="3200400"/>
              <a:chExt cx="730437" cy="103523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/>
              <p:cNvCxnSpPr>
                <a:endCxn id="28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138715" y="3200400"/>
              <a:ext cx="719285" cy="1035237"/>
              <a:chOff x="6138715" y="3200400"/>
              <a:chExt cx="719285" cy="1035237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828800" y="4222563"/>
              <a:ext cx="501837" cy="1035237"/>
              <a:chOff x="1828800" y="4222563"/>
              <a:chExt cx="501837" cy="103523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stCxn id="16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2557315" y="4222563"/>
              <a:ext cx="414485" cy="1035237"/>
              <a:chOff x="2557315" y="4222563"/>
              <a:chExt cx="414485" cy="1035237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endCxn id="34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4800600" y="4222563"/>
              <a:ext cx="459122" cy="1003674"/>
              <a:chOff x="2427248" y="3263526"/>
              <a:chExt cx="459122" cy="100367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/>
              <p:cNvCxnSpPr>
                <a:stCxn id="17" idx="3"/>
                <a:endCxn id="40" idx="0"/>
              </p:cNvCxnSpPr>
              <p:nvPr/>
            </p:nvCxnSpPr>
            <p:spPr>
              <a:xfrm flipH="1">
                <a:off x="2579648" y="3263526"/>
                <a:ext cx="306722" cy="6988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200400" y="4222563"/>
              <a:ext cx="501837" cy="1035237"/>
              <a:chOff x="3200400" y="4222563"/>
              <a:chExt cx="501837" cy="1035237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928915" y="4222563"/>
              <a:ext cx="414485" cy="1035237"/>
              <a:chOff x="3928915" y="4222563"/>
              <a:chExt cx="414485" cy="1035237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endCxn id="49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1752600" y="2514600"/>
            <a:ext cx="5181600" cy="3341132"/>
            <a:chOff x="1752600" y="2514600"/>
            <a:chExt cx="5181600" cy="3341132"/>
          </a:xfrm>
        </p:grpSpPr>
        <p:sp>
          <p:nvSpPr>
            <p:cNvPr id="41" name="TextBox 40"/>
            <p:cNvSpPr txBox="1"/>
            <p:nvPr/>
          </p:nvSpPr>
          <p:spPr>
            <a:xfrm>
              <a:off x="4381896" y="2514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95600" y="3505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09800" y="4495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2600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91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91200" y="342900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9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81600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21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19896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23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15496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29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90800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37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62696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00896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88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62896" y="54218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33</a:t>
              </a:r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524000" y="6096000"/>
            <a:ext cx="6705600" cy="381000"/>
            <a:chOff x="1524000" y="6096000"/>
            <a:chExt cx="6705600" cy="381000"/>
          </a:xfrm>
        </p:grpSpPr>
        <p:grpSp>
          <p:nvGrpSpPr>
            <p:cNvPr id="63" name="Group 62"/>
            <p:cNvGrpSpPr/>
            <p:nvPr/>
          </p:nvGrpSpPr>
          <p:grpSpPr>
            <a:xfrm>
              <a:off x="1524000" y="6096000"/>
              <a:ext cx="6705600" cy="381000"/>
              <a:chOff x="1524000" y="6096000"/>
              <a:chExt cx="6705600" cy="381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1524000" y="6096000"/>
                <a:ext cx="67056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>
                <a:off x="1961952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2362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819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276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3733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191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648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5105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5562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6019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6477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6934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7391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7848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1600200" y="6107668"/>
              <a:ext cx="5351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4    14     9      17   23    21     29    91    37    25    88      33</a:t>
              </a:r>
              <a:endParaRPr lang="en-US" dirty="0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066800" y="602998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505200" y="1276290"/>
            <a:ext cx="4190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dirty="0"/>
              <a:t>satisfying</a:t>
            </a:r>
            <a:r>
              <a:rPr lang="en-US" sz="2000" b="1" dirty="0"/>
              <a:t> heap </a:t>
            </a:r>
            <a:r>
              <a:rPr lang="en-US" sz="2000" dirty="0"/>
              <a:t>property at each node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8782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0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Implementation </a:t>
            </a:r>
            <a:r>
              <a:rPr lang="en-US" sz="3600" b="1" dirty="0" smtClean="0"/>
              <a:t>of a Binary heap</a:t>
            </a: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0" indent="0" algn="l">
                  <a:buNone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the maximum number of keys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at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any moment of time, 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0" indent="0" algn="l">
                  <a:buNone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then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we keep 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0" indent="0" algn="l">
                  <a:buNone/>
                </a:pP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H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[]</a:t>
                </a:r>
              </a:p>
              <a:p>
                <a:pPr marL="342900" indent="-342900" algn="l">
                  <a:buFont typeface="Arial" pitchFamily="34" charset="0"/>
                  <a:buChar char="•"/>
                </a:pP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size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b="1" dirty="0">
                  <a:solidFill>
                    <a:srgbClr val="7030A0"/>
                  </a:solidFill>
                </a:endParaRPr>
              </a:p>
              <a:p>
                <a:endParaRPr lang="en-US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371600" y="3181290"/>
                <a:ext cx="50334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: </a:t>
                </a:r>
                <a:r>
                  <a:rPr lang="en-US" dirty="0"/>
                  <a:t>an </a:t>
                </a:r>
                <a:r>
                  <a:rPr lang="en-US" b="1" dirty="0"/>
                  <a:t>array</a:t>
                </a:r>
                <a:r>
                  <a:rPr lang="en-US" dirty="0"/>
                  <a:t> of size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used </a:t>
                </a:r>
                <a:r>
                  <a:rPr lang="en-US" dirty="0"/>
                  <a:t>for storing the binary </a:t>
                </a:r>
                <a:r>
                  <a:rPr lang="en-US" dirty="0"/>
                  <a:t>heap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181290"/>
                <a:ext cx="5033429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1211" t="-7576" r="-1453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405363" y="3897868"/>
            <a:ext cx="6062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 a </a:t>
            </a:r>
            <a:r>
              <a:rPr lang="en-US" b="1" dirty="0"/>
              <a:t>variable</a:t>
            </a:r>
            <a:r>
              <a:rPr lang="en-US" dirty="0"/>
              <a:t> for the total number of keys currently in the heap. </a:t>
            </a:r>
          </a:p>
        </p:txBody>
      </p:sp>
    </p:spTree>
    <p:extLst>
      <p:ext uri="{BB962C8B-B14F-4D97-AF65-F5344CB8AC3E}">
        <p14:creationId xmlns:p14="http://schemas.microsoft.com/office/powerpoint/2010/main" val="1534222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 smtClean="0">
                <a:solidFill>
                  <a:srgbClr val="7030A0"/>
                </a:solidFill>
              </a:rPr>
              <a:t>Find_min</a:t>
            </a:r>
            <a:r>
              <a:rPr lang="en-US" sz="3600" b="1" dirty="0" smtClean="0">
                <a:solidFill>
                  <a:srgbClr val="7030A0"/>
                </a:solidFill>
              </a:rPr>
              <a:t>(H)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Report </a:t>
            </a:r>
            <a:r>
              <a:rPr lang="en-US" sz="2000" b="1" dirty="0" smtClean="0"/>
              <a:t>H</a:t>
            </a:r>
            <a:r>
              <a:rPr lang="en-US" sz="2000" dirty="0" smtClean="0"/>
              <a:t>[</a:t>
            </a:r>
            <a:r>
              <a:rPr lang="en-US" sz="2000" dirty="0" smtClean="0">
                <a:solidFill>
                  <a:schemeClr val="tx2"/>
                </a:solidFill>
              </a:rPr>
              <a:t>0</a:t>
            </a:r>
            <a:r>
              <a:rPr lang="en-US" sz="2000" dirty="0" smtClean="0"/>
              <a:t>].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828800" y="2514600"/>
            <a:ext cx="5029200" cy="3276600"/>
            <a:chOff x="1828800" y="1981200"/>
            <a:chExt cx="5029200" cy="3276600"/>
          </a:xfrm>
        </p:grpSpPr>
        <p:sp>
          <p:nvSpPr>
            <p:cNvPr id="6" name="Oval 5"/>
            <p:cNvSpPr/>
            <p:nvPr/>
          </p:nvSpPr>
          <p:spPr>
            <a:xfrm>
              <a:off x="4419600" y="198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971800" y="2209800"/>
              <a:ext cx="1447800" cy="1066800"/>
              <a:chOff x="2971800" y="2209800"/>
              <a:chExt cx="1447800" cy="10668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715107" y="2209800"/>
              <a:ext cx="1457093" cy="1016652"/>
              <a:chOff x="4715107" y="2209800"/>
              <a:chExt cx="1457093" cy="101665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3231963"/>
              <a:ext cx="730437" cy="1035237"/>
              <a:chOff x="2286000" y="3231963"/>
              <a:chExt cx="730437" cy="1035237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stCxn id="14" idx="3"/>
                <a:endCxn id="16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231963" y="3231963"/>
              <a:ext cx="719285" cy="1035237"/>
              <a:chOff x="3231963" y="3231963"/>
              <a:chExt cx="719285" cy="1035237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>
                <a:stCxn id="14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192752" y="3200400"/>
              <a:ext cx="730437" cy="1035237"/>
              <a:chOff x="5192752" y="3200400"/>
              <a:chExt cx="730437" cy="103523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/>
              <p:cNvCxnSpPr>
                <a:endCxn id="28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138715" y="3200400"/>
              <a:ext cx="719285" cy="1035237"/>
              <a:chOff x="6138715" y="3200400"/>
              <a:chExt cx="719285" cy="1035237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828800" y="4222563"/>
              <a:ext cx="501837" cy="1035237"/>
              <a:chOff x="1828800" y="4222563"/>
              <a:chExt cx="501837" cy="103523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stCxn id="16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2557315" y="4222563"/>
              <a:ext cx="414485" cy="1035237"/>
              <a:chOff x="2557315" y="4222563"/>
              <a:chExt cx="414485" cy="1035237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endCxn id="34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4800600" y="4222563"/>
              <a:ext cx="459122" cy="1003674"/>
              <a:chOff x="2427248" y="3263526"/>
              <a:chExt cx="459122" cy="100367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/>
              <p:cNvCxnSpPr>
                <a:stCxn id="17" idx="3"/>
                <a:endCxn id="40" idx="0"/>
              </p:cNvCxnSpPr>
              <p:nvPr/>
            </p:nvCxnSpPr>
            <p:spPr>
              <a:xfrm flipH="1">
                <a:off x="2579648" y="3263526"/>
                <a:ext cx="306722" cy="6988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200400" y="4222563"/>
              <a:ext cx="501837" cy="1035237"/>
              <a:chOff x="3200400" y="4222563"/>
              <a:chExt cx="501837" cy="1035237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928915" y="4222563"/>
              <a:ext cx="414485" cy="1035237"/>
              <a:chOff x="3928915" y="4222563"/>
              <a:chExt cx="414485" cy="1035237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endCxn id="49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1752600" y="2514600"/>
            <a:ext cx="5181600" cy="3341132"/>
            <a:chOff x="1752600" y="2514600"/>
            <a:chExt cx="5181600" cy="3341132"/>
          </a:xfrm>
        </p:grpSpPr>
        <p:sp>
          <p:nvSpPr>
            <p:cNvPr id="41" name="TextBox 40"/>
            <p:cNvSpPr txBox="1"/>
            <p:nvPr/>
          </p:nvSpPr>
          <p:spPr>
            <a:xfrm>
              <a:off x="4381896" y="2514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95600" y="3505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09800" y="4495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2600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91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91200" y="342900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9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81600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21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19896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23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15496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29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90800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37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62696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00896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88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62896" y="54218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33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066800" y="6029980"/>
            <a:ext cx="7162800" cy="523220"/>
            <a:chOff x="1066800" y="6029980"/>
            <a:chExt cx="7162800" cy="523220"/>
          </a:xfrm>
        </p:grpSpPr>
        <p:grpSp>
          <p:nvGrpSpPr>
            <p:cNvPr id="73" name="Group 72"/>
            <p:cNvGrpSpPr/>
            <p:nvPr/>
          </p:nvGrpSpPr>
          <p:grpSpPr>
            <a:xfrm>
              <a:off x="1524000" y="6096000"/>
              <a:ext cx="6705600" cy="381000"/>
              <a:chOff x="1524000" y="6096000"/>
              <a:chExt cx="6705600" cy="381000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1524000" y="6096000"/>
                <a:ext cx="6705600" cy="381000"/>
                <a:chOff x="1524000" y="6096000"/>
                <a:chExt cx="6705600" cy="381000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1524000" y="6096000"/>
                  <a:ext cx="6705600" cy="381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961952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23622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28194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32766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37338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41910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46482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51054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55626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60198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64770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69342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73914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78486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/>
              <p:cNvSpPr txBox="1"/>
              <p:nvPr/>
            </p:nvSpPr>
            <p:spPr>
              <a:xfrm>
                <a:off x="1600200" y="6107668"/>
                <a:ext cx="53511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4    14     9      17   23    21     29    91    37    25    88      33</a:t>
                </a:r>
                <a:endParaRPr lang="en-US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066800" y="6029980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H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3188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 smtClean="0">
                <a:solidFill>
                  <a:srgbClr val="7030A0"/>
                </a:solidFill>
              </a:rPr>
              <a:t>Extract_min</a:t>
            </a:r>
            <a:r>
              <a:rPr lang="en-US" sz="3600" b="1" dirty="0" smtClean="0">
                <a:solidFill>
                  <a:srgbClr val="7030A0"/>
                </a:solidFill>
              </a:rPr>
              <a:t>(H)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Think hard on designing efficient algorithm for this operation.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The challenge is: </a:t>
            </a:r>
          </a:p>
          <a:p>
            <a:pPr marL="0" indent="0">
              <a:buNone/>
            </a:pPr>
            <a:r>
              <a:rPr lang="en-US" sz="1800" dirty="0" smtClean="0"/>
              <a:t>how to preserve the complete binary tree structure as well as the heap property ?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828800" y="2514600"/>
            <a:ext cx="5029200" cy="3276600"/>
            <a:chOff x="1828800" y="1981200"/>
            <a:chExt cx="5029200" cy="3276600"/>
          </a:xfrm>
        </p:grpSpPr>
        <p:sp>
          <p:nvSpPr>
            <p:cNvPr id="6" name="Oval 5"/>
            <p:cNvSpPr/>
            <p:nvPr/>
          </p:nvSpPr>
          <p:spPr>
            <a:xfrm>
              <a:off x="4419600" y="198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971800" y="2209800"/>
              <a:ext cx="1447800" cy="1066800"/>
              <a:chOff x="2971800" y="2209800"/>
              <a:chExt cx="1447800" cy="10668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715107" y="2209800"/>
              <a:ext cx="1457093" cy="1016652"/>
              <a:chOff x="4715107" y="2209800"/>
              <a:chExt cx="1457093" cy="101665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3231963"/>
              <a:ext cx="730437" cy="1035237"/>
              <a:chOff x="2286000" y="3231963"/>
              <a:chExt cx="730437" cy="1035237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stCxn id="14" idx="3"/>
                <a:endCxn id="16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231963" y="3231963"/>
              <a:ext cx="719285" cy="1035237"/>
              <a:chOff x="3231963" y="3231963"/>
              <a:chExt cx="719285" cy="1035237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>
                <a:stCxn id="14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192752" y="3200400"/>
              <a:ext cx="730437" cy="1035237"/>
              <a:chOff x="5192752" y="3200400"/>
              <a:chExt cx="730437" cy="103523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/>
              <p:cNvCxnSpPr>
                <a:endCxn id="28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138715" y="3200400"/>
              <a:ext cx="719285" cy="1035237"/>
              <a:chOff x="6138715" y="3200400"/>
              <a:chExt cx="719285" cy="1035237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828800" y="4222563"/>
              <a:ext cx="501837" cy="1035237"/>
              <a:chOff x="1828800" y="4222563"/>
              <a:chExt cx="501837" cy="103523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stCxn id="16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2557315" y="4222563"/>
              <a:ext cx="414485" cy="1035237"/>
              <a:chOff x="2557315" y="4222563"/>
              <a:chExt cx="414485" cy="1035237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endCxn id="34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4800600" y="4222563"/>
              <a:ext cx="459122" cy="1003674"/>
              <a:chOff x="2427248" y="3263526"/>
              <a:chExt cx="459122" cy="100367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/>
              <p:cNvCxnSpPr>
                <a:stCxn id="17" idx="3"/>
                <a:endCxn id="40" idx="0"/>
              </p:cNvCxnSpPr>
              <p:nvPr/>
            </p:nvCxnSpPr>
            <p:spPr>
              <a:xfrm flipH="1">
                <a:off x="2579648" y="3263526"/>
                <a:ext cx="306722" cy="6988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200400" y="4222563"/>
              <a:ext cx="501837" cy="1035237"/>
              <a:chOff x="3200400" y="4222563"/>
              <a:chExt cx="501837" cy="1035237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928915" y="4222563"/>
              <a:ext cx="414485" cy="1035237"/>
              <a:chOff x="3928915" y="4222563"/>
              <a:chExt cx="414485" cy="1035237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endCxn id="49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1752600" y="2514600"/>
            <a:ext cx="5181600" cy="3341132"/>
            <a:chOff x="1752600" y="2514600"/>
            <a:chExt cx="5181600" cy="3341132"/>
          </a:xfrm>
        </p:grpSpPr>
        <p:sp>
          <p:nvSpPr>
            <p:cNvPr id="41" name="TextBox 40"/>
            <p:cNvSpPr txBox="1"/>
            <p:nvPr/>
          </p:nvSpPr>
          <p:spPr>
            <a:xfrm>
              <a:off x="4381896" y="2514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95600" y="3505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09800" y="4495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2600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91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91200" y="342900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9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81600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21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19896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23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15496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29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90800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37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62696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00896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88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62896" y="54218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33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524000" y="6096000"/>
            <a:ext cx="6705600" cy="381000"/>
            <a:chOff x="1524000" y="6096000"/>
            <a:chExt cx="6705600" cy="381000"/>
          </a:xfrm>
        </p:grpSpPr>
        <p:grpSp>
          <p:nvGrpSpPr>
            <p:cNvPr id="72" name="Group 71"/>
            <p:cNvGrpSpPr/>
            <p:nvPr/>
          </p:nvGrpSpPr>
          <p:grpSpPr>
            <a:xfrm>
              <a:off x="1524000" y="6096000"/>
              <a:ext cx="6705600" cy="381000"/>
              <a:chOff x="1524000" y="6096000"/>
              <a:chExt cx="6705600" cy="381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524000" y="6096000"/>
                <a:ext cx="67056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1961952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362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819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276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733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191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648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5105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5562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6019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6477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934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391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848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1600200" y="6107668"/>
              <a:ext cx="5351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4    14     9      17   23    21     29    91    37    25    88      33</a:t>
              </a:r>
              <a:endParaRPr lang="en-US" dirty="0"/>
            </a:p>
          </p:txBody>
        </p:sp>
      </p:grpSp>
      <p:cxnSp>
        <p:nvCxnSpPr>
          <p:cNvPr id="71" name="Straight Arrow Connector 70"/>
          <p:cNvCxnSpPr/>
          <p:nvPr/>
        </p:nvCxnSpPr>
        <p:spPr>
          <a:xfrm>
            <a:off x="4532739" y="2883932"/>
            <a:ext cx="344061" cy="2450068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066800" y="602998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  <p:grpSp>
        <p:nvGrpSpPr>
          <p:cNvPr id="93" name="Group 92"/>
          <p:cNvGrpSpPr/>
          <p:nvPr/>
        </p:nvGrpSpPr>
        <p:grpSpPr>
          <a:xfrm>
            <a:off x="1676400" y="6362700"/>
            <a:ext cx="5181600" cy="364709"/>
            <a:chOff x="1676400" y="6362700"/>
            <a:chExt cx="5181600" cy="364709"/>
          </a:xfrm>
        </p:grpSpPr>
        <p:sp>
          <p:nvSpPr>
            <p:cNvPr id="75" name="Freeform 74"/>
            <p:cNvSpPr/>
            <p:nvPr/>
          </p:nvSpPr>
          <p:spPr>
            <a:xfrm>
              <a:off x="1739590" y="6434254"/>
              <a:ext cx="5096108" cy="293155"/>
            </a:xfrm>
            <a:custGeom>
              <a:avLst/>
              <a:gdLst>
                <a:gd name="connsiteX0" fmla="*/ 0 w 5096108"/>
                <a:gd name="connsiteY0" fmla="*/ 0 h 293155"/>
                <a:gd name="connsiteX1" fmla="*/ 223025 w 5096108"/>
                <a:gd name="connsiteY1" fmla="*/ 223024 h 293155"/>
                <a:gd name="connsiteX2" fmla="*/ 825190 w 5096108"/>
                <a:gd name="connsiteY2" fmla="*/ 289931 h 293155"/>
                <a:gd name="connsiteX3" fmla="*/ 3880625 w 5096108"/>
                <a:gd name="connsiteY3" fmla="*/ 278780 h 293155"/>
                <a:gd name="connsiteX4" fmla="*/ 4683512 w 5096108"/>
                <a:gd name="connsiteY4" fmla="*/ 245326 h 293155"/>
                <a:gd name="connsiteX5" fmla="*/ 4995747 w 5096108"/>
                <a:gd name="connsiteY5" fmla="*/ 167268 h 293155"/>
                <a:gd name="connsiteX6" fmla="*/ 5096108 w 5096108"/>
                <a:gd name="connsiteY6" fmla="*/ 0 h 29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6108" h="293155">
                  <a:moveTo>
                    <a:pt x="0" y="0"/>
                  </a:moveTo>
                  <a:cubicBezTo>
                    <a:pt x="42746" y="87351"/>
                    <a:pt x="85493" y="174702"/>
                    <a:pt x="223025" y="223024"/>
                  </a:cubicBezTo>
                  <a:cubicBezTo>
                    <a:pt x="360557" y="271346"/>
                    <a:pt x="215590" y="280638"/>
                    <a:pt x="825190" y="289931"/>
                  </a:cubicBezTo>
                  <a:cubicBezTo>
                    <a:pt x="1434790" y="299224"/>
                    <a:pt x="3237571" y="286214"/>
                    <a:pt x="3880625" y="278780"/>
                  </a:cubicBezTo>
                  <a:cubicBezTo>
                    <a:pt x="4523679" y="271346"/>
                    <a:pt x="4497658" y="263911"/>
                    <a:pt x="4683512" y="245326"/>
                  </a:cubicBezTo>
                  <a:cubicBezTo>
                    <a:pt x="4869366" y="226741"/>
                    <a:pt x="4926981" y="208156"/>
                    <a:pt x="4995747" y="167268"/>
                  </a:cubicBezTo>
                  <a:cubicBezTo>
                    <a:pt x="5064513" y="126380"/>
                    <a:pt x="5080310" y="63190"/>
                    <a:pt x="5096108" y="0"/>
                  </a:cubicBezTo>
                </a:path>
              </a:pathLst>
            </a:cu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 flipV="1">
              <a:off x="6718192" y="6362700"/>
              <a:ext cx="139808" cy="266700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 flipV="1">
              <a:off x="1676400" y="6362700"/>
              <a:ext cx="152400" cy="218131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6690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 smtClean="0">
                <a:solidFill>
                  <a:srgbClr val="7030A0"/>
                </a:solidFill>
              </a:rPr>
              <a:t>Extract_min</a:t>
            </a:r>
            <a:r>
              <a:rPr lang="en-US" sz="3600" b="1" dirty="0" smtClean="0">
                <a:solidFill>
                  <a:srgbClr val="7030A0"/>
                </a:solidFill>
              </a:rPr>
              <a:t>(H)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828800" y="2514600"/>
            <a:ext cx="5029200" cy="3276600"/>
            <a:chOff x="1828800" y="1981200"/>
            <a:chExt cx="5029200" cy="3276600"/>
          </a:xfrm>
        </p:grpSpPr>
        <p:sp>
          <p:nvSpPr>
            <p:cNvPr id="6" name="Oval 5"/>
            <p:cNvSpPr/>
            <p:nvPr/>
          </p:nvSpPr>
          <p:spPr>
            <a:xfrm>
              <a:off x="4419600" y="198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971800" y="2209800"/>
              <a:ext cx="1447800" cy="1066800"/>
              <a:chOff x="2971800" y="2209800"/>
              <a:chExt cx="1447800" cy="10668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715107" y="2209800"/>
              <a:ext cx="1457093" cy="1016652"/>
              <a:chOff x="4715107" y="2209800"/>
              <a:chExt cx="1457093" cy="101665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3231963"/>
              <a:ext cx="730437" cy="1035237"/>
              <a:chOff x="2286000" y="3231963"/>
              <a:chExt cx="730437" cy="1035237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stCxn id="14" idx="3"/>
                <a:endCxn id="16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231963" y="3231963"/>
              <a:ext cx="719285" cy="1035237"/>
              <a:chOff x="3231963" y="3231963"/>
              <a:chExt cx="719285" cy="1035237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>
                <a:stCxn id="14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192752" y="3200400"/>
              <a:ext cx="730437" cy="1035237"/>
              <a:chOff x="5192752" y="3200400"/>
              <a:chExt cx="730437" cy="103523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/>
              <p:cNvCxnSpPr>
                <a:endCxn id="28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138715" y="3200400"/>
              <a:ext cx="719285" cy="1035237"/>
              <a:chOff x="6138715" y="3200400"/>
              <a:chExt cx="719285" cy="1035237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828800" y="4222563"/>
              <a:ext cx="501837" cy="1035237"/>
              <a:chOff x="1828800" y="4222563"/>
              <a:chExt cx="501837" cy="103523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stCxn id="16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2557315" y="4222563"/>
              <a:ext cx="414485" cy="1035237"/>
              <a:chOff x="2557315" y="4222563"/>
              <a:chExt cx="414485" cy="1035237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endCxn id="34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4800600" y="4222563"/>
              <a:ext cx="459122" cy="1003674"/>
              <a:chOff x="2427248" y="3263526"/>
              <a:chExt cx="459122" cy="100367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/>
              <p:cNvCxnSpPr>
                <a:stCxn id="17" idx="3"/>
                <a:endCxn id="40" idx="0"/>
              </p:cNvCxnSpPr>
              <p:nvPr/>
            </p:nvCxnSpPr>
            <p:spPr>
              <a:xfrm flipH="1">
                <a:off x="2579648" y="3263526"/>
                <a:ext cx="306722" cy="6988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200400" y="4222563"/>
              <a:ext cx="501837" cy="1035237"/>
              <a:chOff x="3200400" y="4222563"/>
              <a:chExt cx="501837" cy="1035237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928915" y="4222563"/>
              <a:ext cx="414485" cy="1035237"/>
              <a:chOff x="3928915" y="4222563"/>
              <a:chExt cx="414485" cy="1035237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endCxn id="49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1752600" y="2514600"/>
            <a:ext cx="5181600" cy="3341132"/>
            <a:chOff x="1752600" y="2514600"/>
            <a:chExt cx="5181600" cy="3341132"/>
          </a:xfrm>
        </p:grpSpPr>
        <p:sp>
          <p:nvSpPr>
            <p:cNvPr id="41" name="TextBox 40"/>
            <p:cNvSpPr txBox="1"/>
            <p:nvPr/>
          </p:nvSpPr>
          <p:spPr>
            <a:xfrm>
              <a:off x="4381896" y="2514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95600" y="3505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09800" y="4495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2600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91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91200" y="342900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9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81600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21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19896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23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15496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29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90800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37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62696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00896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88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62896" y="54218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33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524000" y="6096000"/>
            <a:ext cx="6705600" cy="381000"/>
            <a:chOff x="1524000" y="6096000"/>
            <a:chExt cx="6705600" cy="381000"/>
          </a:xfrm>
        </p:grpSpPr>
        <p:grpSp>
          <p:nvGrpSpPr>
            <p:cNvPr id="72" name="Group 71"/>
            <p:cNvGrpSpPr/>
            <p:nvPr/>
          </p:nvGrpSpPr>
          <p:grpSpPr>
            <a:xfrm>
              <a:off x="1524000" y="6096000"/>
              <a:ext cx="6705600" cy="381000"/>
              <a:chOff x="1524000" y="6096000"/>
              <a:chExt cx="6705600" cy="381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524000" y="6096000"/>
                <a:ext cx="67056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1961952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362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819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276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733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191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648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5105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5562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6019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6477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934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391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848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1600200" y="6107668"/>
              <a:ext cx="5351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4    14     9      17   23    21     29    91    37    25    88      33</a:t>
              </a:r>
              <a:endParaRPr lang="en-US" dirty="0"/>
            </a:p>
          </p:txBody>
        </p:sp>
      </p:grpSp>
      <p:cxnSp>
        <p:nvCxnSpPr>
          <p:cNvPr id="71" name="Straight Arrow Connector 70"/>
          <p:cNvCxnSpPr/>
          <p:nvPr/>
        </p:nvCxnSpPr>
        <p:spPr>
          <a:xfrm>
            <a:off x="4532739" y="2883932"/>
            <a:ext cx="344061" cy="2450068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066800" y="602998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  <p:grpSp>
        <p:nvGrpSpPr>
          <p:cNvPr id="93" name="Group 92"/>
          <p:cNvGrpSpPr/>
          <p:nvPr/>
        </p:nvGrpSpPr>
        <p:grpSpPr>
          <a:xfrm>
            <a:off x="1676400" y="6362700"/>
            <a:ext cx="5181600" cy="364709"/>
            <a:chOff x="1676400" y="6362700"/>
            <a:chExt cx="5181600" cy="364709"/>
          </a:xfrm>
        </p:grpSpPr>
        <p:sp>
          <p:nvSpPr>
            <p:cNvPr id="75" name="Freeform 74"/>
            <p:cNvSpPr/>
            <p:nvPr/>
          </p:nvSpPr>
          <p:spPr>
            <a:xfrm>
              <a:off x="1739590" y="6434254"/>
              <a:ext cx="5096108" cy="293155"/>
            </a:xfrm>
            <a:custGeom>
              <a:avLst/>
              <a:gdLst>
                <a:gd name="connsiteX0" fmla="*/ 0 w 5096108"/>
                <a:gd name="connsiteY0" fmla="*/ 0 h 293155"/>
                <a:gd name="connsiteX1" fmla="*/ 223025 w 5096108"/>
                <a:gd name="connsiteY1" fmla="*/ 223024 h 293155"/>
                <a:gd name="connsiteX2" fmla="*/ 825190 w 5096108"/>
                <a:gd name="connsiteY2" fmla="*/ 289931 h 293155"/>
                <a:gd name="connsiteX3" fmla="*/ 3880625 w 5096108"/>
                <a:gd name="connsiteY3" fmla="*/ 278780 h 293155"/>
                <a:gd name="connsiteX4" fmla="*/ 4683512 w 5096108"/>
                <a:gd name="connsiteY4" fmla="*/ 245326 h 293155"/>
                <a:gd name="connsiteX5" fmla="*/ 4995747 w 5096108"/>
                <a:gd name="connsiteY5" fmla="*/ 167268 h 293155"/>
                <a:gd name="connsiteX6" fmla="*/ 5096108 w 5096108"/>
                <a:gd name="connsiteY6" fmla="*/ 0 h 29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6108" h="293155">
                  <a:moveTo>
                    <a:pt x="0" y="0"/>
                  </a:moveTo>
                  <a:cubicBezTo>
                    <a:pt x="42746" y="87351"/>
                    <a:pt x="85493" y="174702"/>
                    <a:pt x="223025" y="223024"/>
                  </a:cubicBezTo>
                  <a:cubicBezTo>
                    <a:pt x="360557" y="271346"/>
                    <a:pt x="215590" y="280638"/>
                    <a:pt x="825190" y="289931"/>
                  </a:cubicBezTo>
                  <a:cubicBezTo>
                    <a:pt x="1434790" y="299224"/>
                    <a:pt x="3237571" y="286214"/>
                    <a:pt x="3880625" y="278780"/>
                  </a:cubicBezTo>
                  <a:cubicBezTo>
                    <a:pt x="4523679" y="271346"/>
                    <a:pt x="4497658" y="263911"/>
                    <a:pt x="4683512" y="245326"/>
                  </a:cubicBezTo>
                  <a:cubicBezTo>
                    <a:pt x="4869366" y="226741"/>
                    <a:pt x="4926981" y="208156"/>
                    <a:pt x="4995747" y="167268"/>
                  </a:cubicBezTo>
                  <a:cubicBezTo>
                    <a:pt x="5064513" y="126380"/>
                    <a:pt x="5080310" y="63190"/>
                    <a:pt x="5096108" y="0"/>
                  </a:cubicBezTo>
                </a:path>
              </a:pathLst>
            </a:cu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 flipV="1">
              <a:off x="6718192" y="6362700"/>
              <a:ext cx="139808" cy="266700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 flipV="1">
              <a:off x="1676400" y="6362700"/>
              <a:ext cx="152400" cy="218131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2854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 smtClean="0">
                <a:solidFill>
                  <a:srgbClr val="7030A0"/>
                </a:solidFill>
              </a:rPr>
              <a:t>Extract_min</a:t>
            </a:r>
            <a:r>
              <a:rPr lang="en-US" sz="3600" b="1" dirty="0" smtClean="0">
                <a:solidFill>
                  <a:srgbClr val="7030A0"/>
                </a:solidFill>
              </a:rPr>
              <a:t>(H)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2514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27432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27432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37653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37653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37338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37338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47559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47559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200400" y="4755963"/>
            <a:ext cx="501837" cy="1035237"/>
            <a:chOff x="3200400" y="4222563"/>
            <a:chExt cx="501837" cy="1035237"/>
          </a:xfrm>
        </p:grpSpPr>
        <p:sp>
          <p:nvSpPr>
            <p:cNvPr id="48" name="Oval 4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47559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381896" y="2514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895600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09800" y="4495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52600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791200" y="342900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181600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619896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515496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590800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162696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000896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88</a:t>
            </a:r>
            <a:endParaRPr lang="en-US" dirty="0"/>
          </a:p>
        </p:txBody>
      </p:sp>
      <p:grpSp>
        <p:nvGrpSpPr>
          <p:cNvPr id="75" name="Group 74"/>
          <p:cNvGrpSpPr/>
          <p:nvPr/>
        </p:nvGrpSpPr>
        <p:grpSpPr>
          <a:xfrm>
            <a:off x="4762896" y="4755963"/>
            <a:ext cx="496826" cy="1035237"/>
            <a:chOff x="4762896" y="4755963"/>
            <a:chExt cx="496826" cy="1035237"/>
          </a:xfrm>
        </p:grpSpPr>
        <p:grpSp>
          <p:nvGrpSpPr>
            <p:cNvPr id="39" name="Group 38"/>
            <p:cNvGrpSpPr/>
            <p:nvPr/>
          </p:nvGrpSpPr>
          <p:grpSpPr>
            <a:xfrm>
              <a:off x="4800600" y="4755963"/>
              <a:ext cx="459122" cy="1003674"/>
              <a:chOff x="2427248" y="3263526"/>
              <a:chExt cx="459122" cy="100367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/>
              <p:cNvCxnSpPr>
                <a:stCxn id="17" idx="3"/>
                <a:endCxn id="40" idx="0"/>
              </p:cNvCxnSpPr>
              <p:nvPr/>
            </p:nvCxnSpPr>
            <p:spPr>
              <a:xfrm flipH="1">
                <a:off x="2579648" y="3263526"/>
                <a:ext cx="306722" cy="6988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/>
            <p:cNvSpPr txBox="1"/>
            <p:nvPr/>
          </p:nvSpPr>
          <p:spPr>
            <a:xfrm>
              <a:off x="4762896" y="5421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524000" y="6096000"/>
            <a:ext cx="6705600" cy="381000"/>
            <a:chOff x="1524000" y="6096000"/>
            <a:chExt cx="6705600" cy="381000"/>
          </a:xfrm>
        </p:grpSpPr>
        <p:grpSp>
          <p:nvGrpSpPr>
            <p:cNvPr id="72" name="Group 71"/>
            <p:cNvGrpSpPr/>
            <p:nvPr/>
          </p:nvGrpSpPr>
          <p:grpSpPr>
            <a:xfrm>
              <a:off x="1524000" y="6096000"/>
              <a:ext cx="6705600" cy="381000"/>
              <a:chOff x="1524000" y="6096000"/>
              <a:chExt cx="6705600" cy="381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524000" y="6096000"/>
                <a:ext cx="67056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1961952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362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819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276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733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191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648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5105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5562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6019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6477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934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391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848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1600200" y="6107668"/>
              <a:ext cx="5298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33  14     9      17   23    21     29    91    37    25    88      </a:t>
              </a:r>
              <a:endParaRPr lang="en-US" dirty="0"/>
            </a:p>
          </p:txBody>
        </p:sp>
      </p:grpSp>
      <p:cxnSp>
        <p:nvCxnSpPr>
          <p:cNvPr id="76" name="Straight Arrow Connector 75"/>
          <p:cNvCxnSpPr>
            <a:endCxn id="46" idx="1"/>
          </p:cNvCxnSpPr>
          <p:nvPr/>
        </p:nvCxnSpPr>
        <p:spPr>
          <a:xfrm>
            <a:off x="4532739" y="2883932"/>
            <a:ext cx="1258461" cy="729734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66800" y="602998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556314" y="6107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>
            <a:off x="1739590" y="6362700"/>
            <a:ext cx="851210" cy="364709"/>
            <a:chOff x="1739590" y="6362700"/>
            <a:chExt cx="851210" cy="364709"/>
          </a:xfrm>
        </p:grpSpPr>
        <p:sp>
          <p:nvSpPr>
            <p:cNvPr id="77" name="Freeform 76"/>
            <p:cNvSpPr/>
            <p:nvPr/>
          </p:nvSpPr>
          <p:spPr>
            <a:xfrm>
              <a:off x="1739590" y="6434254"/>
              <a:ext cx="851210" cy="293155"/>
            </a:xfrm>
            <a:custGeom>
              <a:avLst/>
              <a:gdLst>
                <a:gd name="connsiteX0" fmla="*/ 0 w 5096108"/>
                <a:gd name="connsiteY0" fmla="*/ 0 h 293155"/>
                <a:gd name="connsiteX1" fmla="*/ 223025 w 5096108"/>
                <a:gd name="connsiteY1" fmla="*/ 223024 h 293155"/>
                <a:gd name="connsiteX2" fmla="*/ 825190 w 5096108"/>
                <a:gd name="connsiteY2" fmla="*/ 289931 h 293155"/>
                <a:gd name="connsiteX3" fmla="*/ 3880625 w 5096108"/>
                <a:gd name="connsiteY3" fmla="*/ 278780 h 293155"/>
                <a:gd name="connsiteX4" fmla="*/ 4683512 w 5096108"/>
                <a:gd name="connsiteY4" fmla="*/ 245326 h 293155"/>
                <a:gd name="connsiteX5" fmla="*/ 4995747 w 5096108"/>
                <a:gd name="connsiteY5" fmla="*/ 167268 h 293155"/>
                <a:gd name="connsiteX6" fmla="*/ 5096108 w 5096108"/>
                <a:gd name="connsiteY6" fmla="*/ 0 h 29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6108" h="293155">
                  <a:moveTo>
                    <a:pt x="0" y="0"/>
                  </a:moveTo>
                  <a:cubicBezTo>
                    <a:pt x="42746" y="87351"/>
                    <a:pt x="85493" y="174702"/>
                    <a:pt x="223025" y="223024"/>
                  </a:cubicBezTo>
                  <a:cubicBezTo>
                    <a:pt x="360557" y="271346"/>
                    <a:pt x="215590" y="280638"/>
                    <a:pt x="825190" y="289931"/>
                  </a:cubicBezTo>
                  <a:cubicBezTo>
                    <a:pt x="1434790" y="299224"/>
                    <a:pt x="3237571" y="286214"/>
                    <a:pt x="3880625" y="278780"/>
                  </a:cubicBezTo>
                  <a:cubicBezTo>
                    <a:pt x="4523679" y="271346"/>
                    <a:pt x="4497658" y="263911"/>
                    <a:pt x="4683512" y="245326"/>
                  </a:cubicBezTo>
                  <a:cubicBezTo>
                    <a:pt x="4869366" y="226741"/>
                    <a:pt x="4926981" y="208156"/>
                    <a:pt x="4995747" y="167268"/>
                  </a:cubicBezTo>
                  <a:cubicBezTo>
                    <a:pt x="5064513" y="126380"/>
                    <a:pt x="5080310" y="63190"/>
                    <a:pt x="5096108" y="0"/>
                  </a:cubicBezTo>
                </a:path>
              </a:pathLst>
            </a:cu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/>
            <p:cNvCxnSpPr>
              <a:stCxn id="77" idx="5"/>
            </p:cNvCxnSpPr>
            <p:nvPr/>
          </p:nvCxnSpPr>
          <p:spPr>
            <a:xfrm flipV="1">
              <a:off x="2574037" y="6362700"/>
              <a:ext cx="16763" cy="238822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1752600" y="6362701"/>
              <a:ext cx="0" cy="218130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1180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Data Structures 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276600" y="2362200"/>
            <a:ext cx="2667000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7030A0"/>
                </a:solidFill>
              </a:rPr>
              <a:t>Lists</a:t>
            </a:r>
            <a:r>
              <a:rPr lang="en-US" b="1" dirty="0" smtClean="0">
                <a:solidFill>
                  <a:schemeClr val="tx1"/>
                </a:solidFill>
              </a:rPr>
              <a:t>: (arrays, linked lists)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05200" y="5029200"/>
            <a:ext cx="2209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Binary Search Trees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" name="Up Arrow 7"/>
          <p:cNvSpPr/>
          <p:nvPr/>
        </p:nvSpPr>
        <p:spPr>
          <a:xfrm>
            <a:off x="381000" y="2819400"/>
            <a:ext cx="484632" cy="1828800"/>
          </a:xfrm>
          <a:prstGeom prst="up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7744968" y="2819400"/>
            <a:ext cx="484632" cy="182880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843" y="4964668"/>
            <a:ext cx="108715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Simplicity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34200" y="2133600"/>
            <a:ext cx="19812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Range of</a:t>
            </a:r>
          </a:p>
          <a:p>
            <a:pPr algn="ctr"/>
            <a:r>
              <a:rPr lang="en-US" dirty="0" smtClean="0"/>
              <a:t> </a:t>
            </a:r>
            <a:r>
              <a:rPr lang="en-US" u="sng" dirty="0" smtClean="0">
                <a:solidFill>
                  <a:srgbClr val="7030A0"/>
                </a:solidFill>
              </a:rPr>
              <a:t>efficient </a:t>
            </a:r>
            <a:r>
              <a:rPr lang="en-US" dirty="0" smtClean="0">
                <a:solidFill>
                  <a:srgbClr val="7030A0"/>
                </a:solidFill>
              </a:rPr>
              <a:t>functions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429000" y="3657600"/>
            <a:ext cx="2286000" cy="457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7030A0"/>
                </a:solidFill>
              </a:rPr>
              <a:t>Binary Heap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021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 smtClean="0">
                <a:solidFill>
                  <a:srgbClr val="7030A0"/>
                </a:solidFill>
              </a:rPr>
              <a:t>Extract_min</a:t>
            </a:r>
            <a:r>
              <a:rPr lang="en-US" sz="3600" b="1" dirty="0" smtClean="0">
                <a:solidFill>
                  <a:srgbClr val="7030A0"/>
                </a:solidFill>
              </a:rPr>
              <a:t>(H)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2514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27432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27432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37653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37653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37338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37338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47559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47559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200400" y="4755963"/>
            <a:ext cx="501837" cy="1035237"/>
            <a:chOff x="3200400" y="4222563"/>
            <a:chExt cx="501837" cy="1035237"/>
          </a:xfrm>
        </p:grpSpPr>
        <p:sp>
          <p:nvSpPr>
            <p:cNvPr id="48" name="Oval 4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47559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381896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600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09800" y="4495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52600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791200" y="342900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33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181600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619896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515496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590800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162696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000896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88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1524000" y="6096000"/>
            <a:ext cx="6705600" cy="381000"/>
            <a:chOff x="1524000" y="6096000"/>
            <a:chExt cx="6705600" cy="381000"/>
          </a:xfrm>
        </p:grpSpPr>
        <p:grpSp>
          <p:nvGrpSpPr>
            <p:cNvPr id="72" name="Group 71"/>
            <p:cNvGrpSpPr/>
            <p:nvPr/>
          </p:nvGrpSpPr>
          <p:grpSpPr>
            <a:xfrm>
              <a:off x="1524000" y="6096000"/>
              <a:ext cx="6705600" cy="381000"/>
              <a:chOff x="1524000" y="6096000"/>
              <a:chExt cx="6705600" cy="381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524000" y="6096000"/>
                <a:ext cx="67056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1961952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362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819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276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733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191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648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5105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5562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6019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6477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934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391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848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1600200" y="6107668"/>
              <a:ext cx="5298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9   14    33     17   23    21     29    91    37    25    88      </a:t>
              </a:r>
              <a:endParaRPr lang="en-US" dirty="0"/>
            </a:p>
          </p:txBody>
        </p:sp>
      </p:grpSp>
      <p:cxnSp>
        <p:nvCxnSpPr>
          <p:cNvPr id="71" name="Straight Arrow Connector 70"/>
          <p:cNvCxnSpPr/>
          <p:nvPr/>
        </p:nvCxnSpPr>
        <p:spPr>
          <a:xfrm flipH="1">
            <a:off x="4953000" y="3537466"/>
            <a:ext cx="838200" cy="958334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066800" y="602998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2590800" y="6362701"/>
            <a:ext cx="1360448" cy="364708"/>
            <a:chOff x="1739590" y="6362701"/>
            <a:chExt cx="1360448" cy="364708"/>
          </a:xfrm>
        </p:grpSpPr>
        <p:sp>
          <p:nvSpPr>
            <p:cNvPr id="76" name="Freeform 75"/>
            <p:cNvSpPr/>
            <p:nvPr/>
          </p:nvSpPr>
          <p:spPr>
            <a:xfrm>
              <a:off x="1739590" y="6553200"/>
              <a:ext cx="1360448" cy="174209"/>
            </a:xfrm>
            <a:custGeom>
              <a:avLst/>
              <a:gdLst>
                <a:gd name="connsiteX0" fmla="*/ 0 w 5096108"/>
                <a:gd name="connsiteY0" fmla="*/ 0 h 293155"/>
                <a:gd name="connsiteX1" fmla="*/ 223025 w 5096108"/>
                <a:gd name="connsiteY1" fmla="*/ 223024 h 293155"/>
                <a:gd name="connsiteX2" fmla="*/ 825190 w 5096108"/>
                <a:gd name="connsiteY2" fmla="*/ 289931 h 293155"/>
                <a:gd name="connsiteX3" fmla="*/ 3880625 w 5096108"/>
                <a:gd name="connsiteY3" fmla="*/ 278780 h 293155"/>
                <a:gd name="connsiteX4" fmla="*/ 4683512 w 5096108"/>
                <a:gd name="connsiteY4" fmla="*/ 245326 h 293155"/>
                <a:gd name="connsiteX5" fmla="*/ 4995747 w 5096108"/>
                <a:gd name="connsiteY5" fmla="*/ 167268 h 293155"/>
                <a:gd name="connsiteX6" fmla="*/ 5096108 w 5096108"/>
                <a:gd name="connsiteY6" fmla="*/ 0 h 29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6108" h="293155">
                  <a:moveTo>
                    <a:pt x="0" y="0"/>
                  </a:moveTo>
                  <a:cubicBezTo>
                    <a:pt x="42746" y="87351"/>
                    <a:pt x="85493" y="174702"/>
                    <a:pt x="223025" y="223024"/>
                  </a:cubicBezTo>
                  <a:cubicBezTo>
                    <a:pt x="360557" y="271346"/>
                    <a:pt x="215590" y="280638"/>
                    <a:pt x="825190" y="289931"/>
                  </a:cubicBezTo>
                  <a:cubicBezTo>
                    <a:pt x="1434790" y="299224"/>
                    <a:pt x="3237571" y="286214"/>
                    <a:pt x="3880625" y="278780"/>
                  </a:cubicBezTo>
                  <a:cubicBezTo>
                    <a:pt x="4523679" y="271346"/>
                    <a:pt x="4497658" y="263911"/>
                    <a:pt x="4683512" y="245326"/>
                  </a:cubicBezTo>
                  <a:cubicBezTo>
                    <a:pt x="4869366" y="226741"/>
                    <a:pt x="4926981" y="208156"/>
                    <a:pt x="4995747" y="167268"/>
                  </a:cubicBezTo>
                  <a:cubicBezTo>
                    <a:pt x="5064513" y="126380"/>
                    <a:pt x="5080310" y="63190"/>
                    <a:pt x="5096108" y="0"/>
                  </a:cubicBezTo>
                </a:path>
              </a:pathLst>
            </a:cu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>
              <a:stCxn id="76" idx="5"/>
            </p:cNvCxnSpPr>
            <p:nvPr/>
          </p:nvCxnSpPr>
          <p:spPr>
            <a:xfrm flipV="1">
              <a:off x="3073246" y="6362701"/>
              <a:ext cx="26792" cy="289899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1752600" y="6362701"/>
              <a:ext cx="0" cy="218130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5384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 smtClean="0">
                <a:solidFill>
                  <a:srgbClr val="7030A0"/>
                </a:solidFill>
              </a:rPr>
              <a:t>Extract_min</a:t>
            </a:r>
            <a:r>
              <a:rPr lang="en-US" sz="3600" b="1" dirty="0" smtClean="0">
                <a:solidFill>
                  <a:srgbClr val="7030A0"/>
                </a:solidFill>
              </a:rPr>
              <a:t>(H)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We are done.</a:t>
            </a:r>
          </a:p>
          <a:p>
            <a:pPr marL="0" indent="0">
              <a:buNone/>
            </a:pPr>
            <a:r>
              <a:rPr lang="en-US" sz="1800" dirty="0" smtClean="0"/>
              <a:t>The no. of operations  performed is of the order of no. of levels in binary heap.</a:t>
            </a:r>
          </a:p>
          <a:p>
            <a:pPr marL="0" indent="0">
              <a:buNone/>
            </a:pPr>
            <a:r>
              <a:rPr lang="en-US" sz="1800" dirty="0" smtClean="0"/>
              <a:t>= </a:t>
            </a:r>
            <a:r>
              <a:rPr lang="en-US" sz="1800" b="1" dirty="0" smtClean="0">
                <a:solidFill>
                  <a:srgbClr val="C00000"/>
                </a:solidFill>
              </a:rPr>
              <a:t>O</a:t>
            </a:r>
            <a:r>
              <a:rPr lang="en-US" sz="1800" dirty="0" smtClean="0"/>
              <a:t>(log </a:t>
            </a:r>
            <a:r>
              <a:rPr lang="en-US" sz="1800" dirty="0" smtClean="0">
                <a:solidFill>
                  <a:srgbClr val="0070C0"/>
                </a:solidFill>
              </a:rPr>
              <a:t>n</a:t>
            </a:r>
            <a:r>
              <a:rPr lang="en-US" sz="1800" dirty="0" smtClean="0"/>
              <a:t>)      </a:t>
            </a:r>
            <a:r>
              <a:rPr lang="en-US" sz="1800" dirty="0" smtClean="0">
                <a:solidFill>
                  <a:srgbClr val="7030A0"/>
                </a:solidFill>
              </a:rPr>
              <a:t>…show it as an exercise.</a:t>
            </a: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2514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27432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27432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37653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37653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37338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37338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47559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47559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200400" y="4755963"/>
            <a:ext cx="501837" cy="1035237"/>
            <a:chOff x="3200400" y="4222563"/>
            <a:chExt cx="501837" cy="1035237"/>
          </a:xfrm>
        </p:grpSpPr>
        <p:sp>
          <p:nvSpPr>
            <p:cNvPr id="48" name="Oval 4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47559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381896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600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09800" y="4495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52600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791200" y="342900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21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181600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619896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515496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590800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162696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000896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88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1524000" y="6096000"/>
            <a:ext cx="6705600" cy="381000"/>
            <a:chOff x="1524000" y="6096000"/>
            <a:chExt cx="6705600" cy="381000"/>
          </a:xfrm>
        </p:grpSpPr>
        <p:grpSp>
          <p:nvGrpSpPr>
            <p:cNvPr id="72" name="Group 71"/>
            <p:cNvGrpSpPr/>
            <p:nvPr/>
          </p:nvGrpSpPr>
          <p:grpSpPr>
            <a:xfrm>
              <a:off x="1524000" y="6096000"/>
              <a:ext cx="6705600" cy="381000"/>
              <a:chOff x="1524000" y="6096000"/>
              <a:chExt cx="6705600" cy="381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524000" y="6096000"/>
                <a:ext cx="67056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1961952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362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819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276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733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191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648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5105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5562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6019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6477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934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391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848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1600200" y="6107668"/>
              <a:ext cx="5128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9   14    21     17   </a:t>
              </a:r>
              <a:r>
                <a:rPr lang="en-US" dirty="0"/>
                <a:t>2</a:t>
              </a:r>
              <a:r>
                <a:rPr lang="en-US" dirty="0" smtClean="0"/>
                <a:t>3    33     29    91    37    25    88      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066800" y="602998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7912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Insert(</a:t>
            </a:r>
            <a:r>
              <a:rPr lang="en-US" sz="3600" b="1" dirty="0" err="1" smtClean="0">
                <a:solidFill>
                  <a:srgbClr val="0070C0"/>
                </a:solidFill>
              </a:rPr>
              <a:t>x</a:t>
            </a:r>
            <a:r>
              <a:rPr lang="en-US" sz="3600" b="1" dirty="0" err="1" smtClean="0">
                <a:solidFill>
                  <a:srgbClr val="7030A0"/>
                </a:solidFill>
              </a:rPr>
              <a:t>,H</a:t>
            </a:r>
            <a:r>
              <a:rPr lang="en-US" sz="3600" b="1" dirty="0" smtClean="0">
                <a:solidFill>
                  <a:srgbClr val="7030A0"/>
                </a:solidFill>
              </a:rPr>
              <a:t>)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129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15240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15240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25461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25461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25146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25146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35367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35367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352800" y="3549837"/>
            <a:ext cx="381000" cy="1022163"/>
            <a:chOff x="3245037" y="4235637"/>
            <a:chExt cx="381000" cy="1022163"/>
          </a:xfrm>
        </p:grpSpPr>
        <p:sp>
          <p:nvSpPr>
            <p:cNvPr id="48" name="Oval 47"/>
            <p:cNvSpPr/>
            <p:nvPr/>
          </p:nvSpPr>
          <p:spPr>
            <a:xfrm>
              <a:off x="3245037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5" y="4235637"/>
              <a:ext cx="241672" cy="7173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35367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381896" y="129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600" y="228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09800" y="3276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526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791200" y="220980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21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181600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6198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5154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5908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3150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0008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88</a:t>
            </a:r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>
            <a:off x="4755963" y="3536763"/>
            <a:ext cx="501837" cy="1035237"/>
            <a:chOff x="3200400" y="4222563"/>
            <a:chExt cx="501837" cy="1035237"/>
          </a:xfrm>
        </p:grpSpPr>
        <p:sp>
          <p:nvSpPr>
            <p:cNvPr id="75" name="Oval 74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6127563" y="3536763"/>
            <a:ext cx="501837" cy="1035237"/>
            <a:chOff x="3200400" y="4222563"/>
            <a:chExt cx="501837" cy="1035237"/>
          </a:xfrm>
        </p:grpSpPr>
        <p:sp>
          <p:nvSpPr>
            <p:cNvPr id="78" name="Oval 7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5452915" y="3505200"/>
            <a:ext cx="414485" cy="1035237"/>
            <a:chOff x="3928915" y="4222563"/>
            <a:chExt cx="414485" cy="1035237"/>
          </a:xfrm>
        </p:grpSpPr>
        <p:sp>
          <p:nvSpPr>
            <p:cNvPr id="81" name="Oval 80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/>
            <p:cNvCxnSpPr>
              <a:endCxn id="81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6824515" y="3505200"/>
            <a:ext cx="414485" cy="1035237"/>
            <a:chOff x="3928915" y="4222563"/>
            <a:chExt cx="414485" cy="1035237"/>
          </a:xfrm>
        </p:grpSpPr>
        <p:sp>
          <p:nvSpPr>
            <p:cNvPr id="84" name="Oval 83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/>
            <p:cNvCxnSpPr>
              <a:endCxn id="84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1600200" y="4540437"/>
            <a:ext cx="685800" cy="1098363"/>
            <a:chOff x="1600200" y="4540437"/>
            <a:chExt cx="685800" cy="1098363"/>
          </a:xfrm>
        </p:grpSpPr>
        <p:grpSp>
          <p:nvGrpSpPr>
            <p:cNvPr id="86" name="Group 85"/>
            <p:cNvGrpSpPr/>
            <p:nvPr/>
          </p:nvGrpSpPr>
          <p:grpSpPr>
            <a:xfrm>
              <a:off x="1981200" y="4572000"/>
              <a:ext cx="304800" cy="1066800"/>
              <a:chOff x="3852715" y="4222563"/>
              <a:chExt cx="304800" cy="1066800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3852715" y="4984563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/>
              <p:cNvCxnSpPr/>
              <p:nvPr/>
            </p:nvCxnSpPr>
            <p:spPr>
              <a:xfrm>
                <a:off x="3884279" y="4222563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1600200" y="4540437"/>
              <a:ext cx="304800" cy="1098363"/>
              <a:chOff x="3429000" y="4235637"/>
              <a:chExt cx="304800" cy="1098363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3429000" y="5029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flipH="1">
                <a:off x="3600647" y="4235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Group 98"/>
          <p:cNvGrpSpPr/>
          <p:nvPr/>
        </p:nvGrpSpPr>
        <p:grpSpPr>
          <a:xfrm>
            <a:off x="2438400" y="4540437"/>
            <a:ext cx="685800" cy="1098363"/>
            <a:chOff x="1600200" y="4540437"/>
            <a:chExt cx="685800" cy="1098363"/>
          </a:xfrm>
        </p:grpSpPr>
        <p:grpSp>
          <p:nvGrpSpPr>
            <p:cNvPr id="100" name="Group 99"/>
            <p:cNvGrpSpPr/>
            <p:nvPr/>
          </p:nvGrpSpPr>
          <p:grpSpPr>
            <a:xfrm>
              <a:off x="1981200" y="4572000"/>
              <a:ext cx="304800" cy="1066800"/>
              <a:chOff x="3852715" y="4222563"/>
              <a:chExt cx="304800" cy="1066800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3852715" y="4984563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884279" y="4222563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1600200" y="4540437"/>
              <a:ext cx="304800" cy="1098363"/>
              <a:chOff x="3429000" y="4235637"/>
              <a:chExt cx="304800" cy="1098363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3429000" y="5029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Arrow Connector 102"/>
              <p:cNvCxnSpPr/>
              <p:nvPr/>
            </p:nvCxnSpPr>
            <p:spPr>
              <a:xfrm flipH="1">
                <a:off x="3600647" y="4235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TextBox 112"/>
          <p:cNvSpPr txBox="1"/>
          <p:nvPr/>
        </p:nvSpPr>
        <p:spPr>
          <a:xfrm>
            <a:off x="4724400" y="4202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55248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60582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68964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76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1562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943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85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2400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2781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57</a:t>
            </a:r>
            <a:endParaRPr lang="en-US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3162696" y="4572703"/>
            <a:ext cx="418704" cy="1130629"/>
            <a:chOff x="3162696" y="4572703"/>
            <a:chExt cx="418704" cy="1130629"/>
          </a:xfrm>
        </p:grpSpPr>
        <p:cxnSp>
          <p:nvCxnSpPr>
            <p:cNvPr id="115" name="Straight Arrow Connector 114"/>
            <p:cNvCxnSpPr/>
            <p:nvPr/>
          </p:nvCxnSpPr>
          <p:spPr>
            <a:xfrm flipH="1">
              <a:off x="3314304" y="4572703"/>
              <a:ext cx="210144" cy="76129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162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381000" y="5791200"/>
            <a:ext cx="8305800" cy="523220"/>
            <a:chOff x="381000" y="5791200"/>
            <a:chExt cx="8305800" cy="523220"/>
          </a:xfrm>
        </p:grpSpPr>
        <p:grpSp>
          <p:nvGrpSpPr>
            <p:cNvPr id="157" name="Group 156"/>
            <p:cNvGrpSpPr/>
            <p:nvPr/>
          </p:nvGrpSpPr>
          <p:grpSpPr>
            <a:xfrm>
              <a:off x="762000" y="5867400"/>
              <a:ext cx="7924800" cy="381000"/>
              <a:chOff x="762000" y="5867400"/>
              <a:chExt cx="7924800" cy="381000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762000" y="5867400"/>
                <a:ext cx="79248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7" name="Straight Connector 136"/>
              <p:cNvCxnSpPr/>
              <p:nvPr/>
            </p:nvCxnSpPr>
            <p:spPr>
              <a:xfrm>
                <a:off x="114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152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190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228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266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04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342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57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95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533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571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609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647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685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1"/>
              <p:nvPr/>
            </p:nvSpPr>
            <p:spPr>
              <a:xfrm>
                <a:off x="838200" y="5867400"/>
                <a:ext cx="7710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9   14  21   17   </a:t>
                </a:r>
                <a:r>
                  <a:rPr lang="en-US" dirty="0"/>
                  <a:t>2</a:t>
                </a:r>
                <a:r>
                  <a:rPr lang="en-US" dirty="0" smtClean="0"/>
                  <a:t>3   33   29  71   37   25   88   41  52   32   76   98   85   47  57      </a:t>
                </a:r>
                <a:endParaRPr lang="en-US" dirty="0"/>
              </a:p>
            </p:txBody>
          </p:sp>
          <p:cxnSp>
            <p:nvCxnSpPr>
              <p:cNvPr id="151" name="Straight Connector 150"/>
              <p:cNvCxnSpPr/>
              <p:nvPr/>
            </p:nvCxnSpPr>
            <p:spPr>
              <a:xfrm>
                <a:off x="381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419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723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762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800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838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381000" y="5791200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H</a:t>
              </a:r>
              <a:endParaRPr lang="en-US" sz="2800" dirty="0"/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8001000" y="5879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11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80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Insert(</a:t>
            </a:r>
            <a:r>
              <a:rPr lang="en-US" sz="3600" b="1" dirty="0" err="1" smtClean="0">
                <a:solidFill>
                  <a:srgbClr val="0070C0"/>
                </a:solidFill>
              </a:rPr>
              <a:t>x</a:t>
            </a:r>
            <a:r>
              <a:rPr lang="en-US" sz="3600" b="1" dirty="0" err="1" smtClean="0">
                <a:solidFill>
                  <a:srgbClr val="7030A0"/>
                </a:solidFill>
              </a:rPr>
              <a:t>,H</a:t>
            </a:r>
            <a:r>
              <a:rPr lang="en-US" sz="3600" b="1" dirty="0" smtClean="0">
                <a:solidFill>
                  <a:srgbClr val="7030A0"/>
                </a:solidFill>
              </a:rPr>
              <a:t>)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129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15240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15240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25461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25461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25146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25146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35367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35367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352800" y="3549837"/>
            <a:ext cx="381000" cy="1022163"/>
            <a:chOff x="3245037" y="4235637"/>
            <a:chExt cx="381000" cy="1022163"/>
          </a:xfrm>
        </p:grpSpPr>
        <p:sp>
          <p:nvSpPr>
            <p:cNvPr id="48" name="Oval 47"/>
            <p:cNvSpPr/>
            <p:nvPr/>
          </p:nvSpPr>
          <p:spPr>
            <a:xfrm>
              <a:off x="3245037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5" y="4235637"/>
              <a:ext cx="241672" cy="7173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35367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381896" y="129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600" y="228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09800" y="3276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526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791200" y="220980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21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181600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6198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5154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5908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3150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0008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88</a:t>
            </a:r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>
            <a:off x="4755963" y="3536763"/>
            <a:ext cx="501837" cy="1035237"/>
            <a:chOff x="3200400" y="4222563"/>
            <a:chExt cx="501837" cy="1035237"/>
          </a:xfrm>
        </p:grpSpPr>
        <p:sp>
          <p:nvSpPr>
            <p:cNvPr id="75" name="Oval 74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6127563" y="3536763"/>
            <a:ext cx="501837" cy="1035237"/>
            <a:chOff x="3200400" y="4222563"/>
            <a:chExt cx="501837" cy="1035237"/>
          </a:xfrm>
        </p:grpSpPr>
        <p:sp>
          <p:nvSpPr>
            <p:cNvPr id="78" name="Oval 7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5452915" y="3505200"/>
            <a:ext cx="414485" cy="1035237"/>
            <a:chOff x="3928915" y="4222563"/>
            <a:chExt cx="414485" cy="1035237"/>
          </a:xfrm>
        </p:grpSpPr>
        <p:sp>
          <p:nvSpPr>
            <p:cNvPr id="81" name="Oval 80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/>
            <p:cNvCxnSpPr>
              <a:endCxn id="81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6824515" y="3505200"/>
            <a:ext cx="414485" cy="1035237"/>
            <a:chOff x="3928915" y="4222563"/>
            <a:chExt cx="414485" cy="1035237"/>
          </a:xfrm>
        </p:grpSpPr>
        <p:sp>
          <p:nvSpPr>
            <p:cNvPr id="84" name="Oval 83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/>
            <p:cNvCxnSpPr>
              <a:endCxn id="84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1600200" y="4540437"/>
            <a:ext cx="685800" cy="1098363"/>
            <a:chOff x="1600200" y="4540437"/>
            <a:chExt cx="685800" cy="1098363"/>
          </a:xfrm>
        </p:grpSpPr>
        <p:grpSp>
          <p:nvGrpSpPr>
            <p:cNvPr id="86" name="Group 85"/>
            <p:cNvGrpSpPr/>
            <p:nvPr/>
          </p:nvGrpSpPr>
          <p:grpSpPr>
            <a:xfrm>
              <a:off x="1981200" y="4572000"/>
              <a:ext cx="304800" cy="1066800"/>
              <a:chOff x="3852715" y="4222563"/>
              <a:chExt cx="304800" cy="1066800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3852715" y="4984563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/>
              <p:cNvCxnSpPr/>
              <p:nvPr/>
            </p:nvCxnSpPr>
            <p:spPr>
              <a:xfrm>
                <a:off x="3884279" y="4222563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1600200" y="4540437"/>
              <a:ext cx="304800" cy="1098363"/>
              <a:chOff x="3429000" y="4235637"/>
              <a:chExt cx="304800" cy="1098363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3429000" y="5029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flipH="1">
                <a:off x="3600647" y="4235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Group 98"/>
          <p:cNvGrpSpPr/>
          <p:nvPr/>
        </p:nvGrpSpPr>
        <p:grpSpPr>
          <a:xfrm>
            <a:off x="2438400" y="4540437"/>
            <a:ext cx="685800" cy="1098363"/>
            <a:chOff x="1600200" y="4540437"/>
            <a:chExt cx="685800" cy="1098363"/>
          </a:xfrm>
        </p:grpSpPr>
        <p:grpSp>
          <p:nvGrpSpPr>
            <p:cNvPr id="100" name="Group 99"/>
            <p:cNvGrpSpPr/>
            <p:nvPr/>
          </p:nvGrpSpPr>
          <p:grpSpPr>
            <a:xfrm>
              <a:off x="1981200" y="4572000"/>
              <a:ext cx="304800" cy="1066800"/>
              <a:chOff x="3852715" y="4222563"/>
              <a:chExt cx="304800" cy="1066800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3852715" y="4984563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884279" y="4222563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1600200" y="4540437"/>
              <a:ext cx="304800" cy="1098363"/>
              <a:chOff x="3429000" y="4235637"/>
              <a:chExt cx="304800" cy="1098363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3429000" y="5029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Arrow Connector 102"/>
              <p:cNvCxnSpPr/>
              <p:nvPr/>
            </p:nvCxnSpPr>
            <p:spPr>
              <a:xfrm flipH="1">
                <a:off x="3600647" y="4235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TextBox 112"/>
          <p:cNvSpPr txBox="1"/>
          <p:nvPr/>
        </p:nvSpPr>
        <p:spPr>
          <a:xfrm>
            <a:off x="4724400" y="4202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55248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60582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68964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76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1562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943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85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2400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2781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57</a:t>
            </a:r>
            <a:endParaRPr lang="en-US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3162696" y="4572703"/>
            <a:ext cx="418704" cy="1130629"/>
            <a:chOff x="3162696" y="4572703"/>
            <a:chExt cx="418704" cy="1130629"/>
          </a:xfrm>
        </p:grpSpPr>
        <p:cxnSp>
          <p:nvCxnSpPr>
            <p:cNvPr id="115" name="Straight Arrow Connector 114"/>
            <p:cNvCxnSpPr/>
            <p:nvPr/>
          </p:nvCxnSpPr>
          <p:spPr>
            <a:xfrm flipH="1">
              <a:off x="3314304" y="4572703"/>
              <a:ext cx="210144" cy="76129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162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62000" y="5867400"/>
            <a:ext cx="7924800" cy="381000"/>
            <a:chOff x="762000" y="5867400"/>
            <a:chExt cx="7924800" cy="381000"/>
          </a:xfrm>
        </p:grpSpPr>
        <p:sp>
          <p:nvSpPr>
            <p:cNvPr id="136" name="Rectangle 135"/>
            <p:cNvSpPr/>
            <p:nvPr/>
          </p:nvSpPr>
          <p:spPr>
            <a:xfrm>
              <a:off x="762000" y="5867400"/>
              <a:ext cx="7924800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7" name="Straight Connector 136"/>
            <p:cNvCxnSpPr/>
            <p:nvPr/>
          </p:nvCxnSpPr>
          <p:spPr>
            <a:xfrm>
              <a:off x="1143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524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905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2286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2667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3048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3429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4572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4953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5334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5715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6096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6477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6858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838200" y="5867400"/>
              <a:ext cx="7710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9   14  21   17   </a:t>
              </a:r>
              <a:r>
                <a:rPr lang="en-US" dirty="0"/>
                <a:t>2</a:t>
              </a:r>
              <a:r>
                <a:rPr lang="en-US" dirty="0" smtClean="0"/>
                <a:t>3   33   29  71   37   25   88   41  52   32   76   98   85   47  57      </a:t>
              </a:r>
              <a:endParaRPr lang="en-US" dirty="0"/>
            </a:p>
          </p:txBody>
        </p:sp>
        <p:cxnSp>
          <p:nvCxnSpPr>
            <p:cNvPr id="151" name="Straight Connector 150"/>
            <p:cNvCxnSpPr/>
            <p:nvPr/>
          </p:nvCxnSpPr>
          <p:spPr>
            <a:xfrm>
              <a:off x="3810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4191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7239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7620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8001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8382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Arrow Connector 108"/>
          <p:cNvCxnSpPr/>
          <p:nvPr/>
        </p:nvCxnSpPr>
        <p:spPr>
          <a:xfrm flipH="1">
            <a:off x="3448248" y="4572703"/>
            <a:ext cx="218976" cy="837497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4343400" y="6264692"/>
            <a:ext cx="3810000" cy="364708"/>
            <a:chOff x="-709962" y="6362701"/>
            <a:chExt cx="3810000" cy="364708"/>
          </a:xfrm>
        </p:grpSpPr>
        <p:sp>
          <p:nvSpPr>
            <p:cNvPr id="111" name="Freeform 110"/>
            <p:cNvSpPr/>
            <p:nvPr/>
          </p:nvSpPr>
          <p:spPr>
            <a:xfrm>
              <a:off x="-709962" y="6553200"/>
              <a:ext cx="3810000" cy="174209"/>
            </a:xfrm>
            <a:custGeom>
              <a:avLst/>
              <a:gdLst>
                <a:gd name="connsiteX0" fmla="*/ 0 w 5096108"/>
                <a:gd name="connsiteY0" fmla="*/ 0 h 293155"/>
                <a:gd name="connsiteX1" fmla="*/ 223025 w 5096108"/>
                <a:gd name="connsiteY1" fmla="*/ 223024 h 293155"/>
                <a:gd name="connsiteX2" fmla="*/ 825190 w 5096108"/>
                <a:gd name="connsiteY2" fmla="*/ 289931 h 293155"/>
                <a:gd name="connsiteX3" fmla="*/ 3880625 w 5096108"/>
                <a:gd name="connsiteY3" fmla="*/ 278780 h 293155"/>
                <a:gd name="connsiteX4" fmla="*/ 4683512 w 5096108"/>
                <a:gd name="connsiteY4" fmla="*/ 245326 h 293155"/>
                <a:gd name="connsiteX5" fmla="*/ 4995747 w 5096108"/>
                <a:gd name="connsiteY5" fmla="*/ 167268 h 293155"/>
                <a:gd name="connsiteX6" fmla="*/ 5096108 w 5096108"/>
                <a:gd name="connsiteY6" fmla="*/ 0 h 29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6108" h="293155">
                  <a:moveTo>
                    <a:pt x="0" y="0"/>
                  </a:moveTo>
                  <a:cubicBezTo>
                    <a:pt x="42746" y="87351"/>
                    <a:pt x="85493" y="174702"/>
                    <a:pt x="223025" y="223024"/>
                  </a:cubicBezTo>
                  <a:cubicBezTo>
                    <a:pt x="360557" y="271346"/>
                    <a:pt x="215590" y="280638"/>
                    <a:pt x="825190" y="289931"/>
                  </a:cubicBezTo>
                  <a:cubicBezTo>
                    <a:pt x="1434790" y="299224"/>
                    <a:pt x="3237571" y="286214"/>
                    <a:pt x="3880625" y="278780"/>
                  </a:cubicBezTo>
                  <a:cubicBezTo>
                    <a:pt x="4523679" y="271346"/>
                    <a:pt x="4497658" y="263911"/>
                    <a:pt x="4683512" y="245326"/>
                  </a:cubicBezTo>
                  <a:cubicBezTo>
                    <a:pt x="4869366" y="226741"/>
                    <a:pt x="4926981" y="208156"/>
                    <a:pt x="4995747" y="167268"/>
                  </a:cubicBezTo>
                  <a:cubicBezTo>
                    <a:pt x="5064513" y="126380"/>
                    <a:pt x="5080310" y="63190"/>
                    <a:pt x="5096108" y="0"/>
                  </a:cubicBezTo>
                </a:path>
              </a:pathLst>
            </a:cu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Arrow Connector 111"/>
            <p:cNvCxnSpPr>
              <a:stCxn id="111" idx="5"/>
            </p:cNvCxnSpPr>
            <p:nvPr/>
          </p:nvCxnSpPr>
          <p:spPr>
            <a:xfrm flipV="1">
              <a:off x="3025005" y="6362702"/>
              <a:ext cx="75033" cy="289898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-709962" y="6362701"/>
              <a:ext cx="0" cy="218130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/>
          <p:cNvSpPr txBox="1"/>
          <p:nvPr/>
        </p:nvSpPr>
        <p:spPr>
          <a:xfrm>
            <a:off x="381000" y="579120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8001000" y="5879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11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199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Insert(</a:t>
            </a:r>
            <a:r>
              <a:rPr lang="en-US" sz="3600" b="1" dirty="0" err="1" smtClean="0">
                <a:solidFill>
                  <a:srgbClr val="0070C0"/>
                </a:solidFill>
              </a:rPr>
              <a:t>x</a:t>
            </a:r>
            <a:r>
              <a:rPr lang="en-US" sz="3600" b="1" dirty="0" err="1" smtClean="0">
                <a:solidFill>
                  <a:srgbClr val="7030A0"/>
                </a:solidFill>
              </a:rPr>
              <a:t>,H</a:t>
            </a:r>
            <a:r>
              <a:rPr lang="en-US" sz="3600" b="1" dirty="0" smtClean="0">
                <a:solidFill>
                  <a:srgbClr val="7030A0"/>
                </a:solidFill>
              </a:rPr>
              <a:t>)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129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15240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15240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25461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25461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25146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25146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35367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35367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352800" y="3549837"/>
            <a:ext cx="381000" cy="1022163"/>
            <a:chOff x="3245037" y="4235637"/>
            <a:chExt cx="381000" cy="1022163"/>
          </a:xfrm>
        </p:grpSpPr>
        <p:sp>
          <p:nvSpPr>
            <p:cNvPr id="48" name="Oval 47"/>
            <p:cNvSpPr/>
            <p:nvPr/>
          </p:nvSpPr>
          <p:spPr>
            <a:xfrm>
              <a:off x="3245037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5" y="4235637"/>
              <a:ext cx="241672" cy="7173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35367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381896" y="129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600" y="228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09800" y="3276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526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791200" y="220980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21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181600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6198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5154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5908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3150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0008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88</a:t>
            </a:r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>
            <a:off x="4755963" y="3536763"/>
            <a:ext cx="501837" cy="1035237"/>
            <a:chOff x="3200400" y="4222563"/>
            <a:chExt cx="501837" cy="1035237"/>
          </a:xfrm>
        </p:grpSpPr>
        <p:sp>
          <p:nvSpPr>
            <p:cNvPr id="75" name="Oval 74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6127563" y="3536763"/>
            <a:ext cx="501837" cy="1035237"/>
            <a:chOff x="3200400" y="4222563"/>
            <a:chExt cx="501837" cy="1035237"/>
          </a:xfrm>
        </p:grpSpPr>
        <p:sp>
          <p:nvSpPr>
            <p:cNvPr id="78" name="Oval 7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5452915" y="3505200"/>
            <a:ext cx="414485" cy="1035237"/>
            <a:chOff x="3928915" y="4222563"/>
            <a:chExt cx="414485" cy="1035237"/>
          </a:xfrm>
        </p:grpSpPr>
        <p:sp>
          <p:nvSpPr>
            <p:cNvPr id="81" name="Oval 80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/>
            <p:cNvCxnSpPr>
              <a:endCxn id="81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6824515" y="3505200"/>
            <a:ext cx="414485" cy="1035237"/>
            <a:chOff x="3928915" y="4222563"/>
            <a:chExt cx="414485" cy="1035237"/>
          </a:xfrm>
        </p:grpSpPr>
        <p:sp>
          <p:nvSpPr>
            <p:cNvPr id="84" name="Oval 83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/>
            <p:cNvCxnSpPr>
              <a:endCxn id="84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1600200" y="4540437"/>
            <a:ext cx="685800" cy="1098363"/>
            <a:chOff x="1600200" y="4540437"/>
            <a:chExt cx="685800" cy="1098363"/>
          </a:xfrm>
        </p:grpSpPr>
        <p:grpSp>
          <p:nvGrpSpPr>
            <p:cNvPr id="86" name="Group 85"/>
            <p:cNvGrpSpPr/>
            <p:nvPr/>
          </p:nvGrpSpPr>
          <p:grpSpPr>
            <a:xfrm>
              <a:off x="1981200" y="4572000"/>
              <a:ext cx="304800" cy="1066800"/>
              <a:chOff x="3852715" y="4222563"/>
              <a:chExt cx="304800" cy="1066800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3852715" y="4984563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/>
              <p:cNvCxnSpPr/>
              <p:nvPr/>
            </p:nvCxnSpPr>
            <p:spPr>
              <a:xfrm>
                <a:off x="3884279" y="4222563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1600200" y="4540437"/>
              <a:ext cx="304800" cy="1098363"/>
              <a:chOff x="3429000" y="4235637"/>
              <a:chExt cx="304800" cy="1098363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3429000" y="5029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flipH="1">
                <a:off x="3600647" y="4235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Group 98"/>
          <p:cNvGrpSpPr/>
          <p:nvPr/>
        </p:nvGrpSpPr>
        <p:grpSpPr>
          <a:xfrm>
            <a:off x="2438400" y="4540437"/>
            <a:ext cx="685800" cy="1098363"/>
            <a:chOff x="1600200" y="4540437"/>
            <a:chExt cx="685800" cy="1098363"/>
          </a:xfrm>
        </p:grpSpPr>
        <p:grpSp>
          <p:nvGrpSpPr>
            <p:cNvPr id="100" name="Group 99"/>
            <p:cNvGrpSpPr/>
            <p:nvPr/>
          </p:nvGrpSpPr>
          <p:grpSpPr>
            <a:xfrm>
              <a:off x="1981200" y="4572000"/>
              <a:ext cx="304800" cy="1066800"/>
              <a:chOff x="3852715" y="4222563"/>
              <a:chExt cx="304800" cy="1066800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3852715" y="4984563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884279" y="4222563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1600200" y="4540437"/>
              <a:ext cx="304800" cy="1098363"/>
              <a:chOff x="3429000" y="4235637"/>
              <a:chExt cx="304800" cy="1098363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3429000" y="5029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Arrow Connector 102"/>
              <p:cNvCxnSpPr/>
              <p:nvPr/>
            </p:nvCxnSpPr>
            <p:spPr>
              <a:xfrm flipH="1">
                <a:off x="3600647" y="4235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TextBox 112"/>
          <p:cNvSpPr txBox="1"/>
          <p:nvPr/>
        </p:nvSpPr>
        <p:spPr>
          <a:xfrm>
            <a:off x="4724400" y="4202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55248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60582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68964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76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1562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943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85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2400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2781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57</a:t>
            </a:r>
            <a:endParaRPr lang="en-US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3162696" y="4572703"/>
            <a:ext cx="418704" cy="1130629"/>
            <a:chOff x="3162696" y="4572703"/>
            <a:chExt cx="418704" cy="1130629"/>
          </a:xfrm>
        </p:grpSpPr>
        <p:cxnSp>
          <p:nvCxnSpPr>
            <p:cNvPr id="115" name="Straight Arrow Connector 114"/>
            <p:cNvCxnSpPr/>
            <p:nvPr/>
          </p:nvCxnSpPr>
          <p:spPr>
            <a:xfrm flipH="1">
              <a:off x="3314304" y="4572703"/>
              <a:ext cx="210144" cy="76129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162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</a:t>
              </a:r>
              <a:endParaRPr lang="en-US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62000" y="5867400"/>
            <a:ext cx="7924800" cy="381000"/>
            <a:chOff x="762000" y="5867400"/>
            <a:chExt cx="7924800" cy="381000"/>
          </a:xfrm>
        </p:grpSpPr>
        <p:sp>
          <p:nvSpPr>
            <p:cNvPr id="136" name="Rectangle 135"/>
            <p:cNvSpPr/>
            <p:nvPr/>
          </p:nvSpPr>
          <p:spPr>
            <a:xfrm>
              <a:off x="762000" y="5867400"/>
              <a:ext cx="7924800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7" name="Straight Connector 136"/>
            <p:cNvCxnSpPr/>
            <p:nvPr/>
          </p:nvCxnSpPr>
          <p:spPr>
            <a:xfrm>
              <a:off x="1143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524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905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2286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2667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3048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3429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4572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4953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5334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5715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6096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6477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6858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838200" y="5867400"/>
              <a:ext cx="7529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9   14  21   17   </a:t>
              </a:r>
              <a:r>
                <a:rPr lang="en-US" dirty="0"/>
                <a:t>2</a:t>
              </a:r>
              <a:r>
                <a:rPr lang="en-US" dirty="0" smtClean="0"/>
                <a:t>3   33   29  71   37   </a:t>
              </a:r>
              <a:r>
                <a:rPr lang="en-US" b="1" dirty="0" smtClean="0">
                  <a:solidFill>
                    <a:srgbClr val="0070C0"/>
                  </a:solidFill>
                </a:rPr>
                <a:t>11</a:t>
              </a:r>
              <a:r>
                <a:rPr lang="en-US" dirty="0" smtClean="0"/>
                <a:t>   88   41  52   32   76   98   85   47  57      </a:t>
              </a:r>
              <a:endParaRPr lang="en-US" dirty="0"/>
            </a:p>
          </p:txBody>
        </p:sp>
        <p:cxnSp>
          <p:nvCxnSpPr>
            <p:cNvPr id="151" name="Straight Connector 150"/>
            <p:cNvCxnSpPr/>
            <p:nvPr/>
          </p:nvCxnSpPr>
          <p:spPr>
            <a:xfrm>
              <a:off x="3810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4191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7239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7620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8001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8382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TextBox 157"/>
          <p:cNvSpPr txBox="1"/>
          <p:nvPr/>
        </p:nvSpPr>
        <p:spPr>
          <a:xfrm>
            <a:off x="7963296" y="5879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109" name="Straight Arrow Connector 108"/>
          <p:cNvCxnSpPr>
            <a:stCxn id="52" idx="2"/>
          </p:cNvCxnSpPr>
          <p:nvPr/>
        </p:nvCxnSpPr>
        <p:spPr>
          <a:xfrm flipH="1">
            <a:off x="3581400" y="3581400"/>
            <a:ext cx="247848" cy="761297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2514600" y="6264693"/>
            <a:ext cx="1905000" cy="364707"/>
            <a:chOff x="1195038" y="6362702"/>
            <a:chExt cx="1905000" cy="364707"/>
          </a:xfrm>
        </p:grpSpPr>
        <p:sp>
          <p:nvSpPr>
            <p:cNvPr id="111" name="Freeform 110"/>
            <p:cNvSpPr/>
            <p:nvPr/>
          </p:nvSpPr>
          <p:spPr>
            <a:xfrm>
              <a:off x="1195038" y="6567915"/>
              <a:ext cx="1905000" cy="159494"/>
            </a:xfrm>
            <a:custGeom>
              <a:avLst/>
              <a:gdLst>
                <a:gd name="connsiteX0" fmla="*/ 0 w 5096108"/>
                <a:gd name="connsiteY0" fmla="*/ 0 h 293155"/>
                <a:gd name="connsiteX1" fmla="*/ 223025 w 5096108"/>
                <a:gd name="connsiteY1" fmla="*/ 223024 h 293155"/>
                <a:gd name="connsiteX2" fmla="*/ 825190 w 5096108"/>
                <a:gd name="connsiteY2" fmla="*/ 289931 h 293155"/>
                <a:gd name="connsiteX3" fmla="*/ 3880625 w 5096108"/>
                <a:gd name="connsiteY3" fmla="*/ 278780 h 293155"/>
                <a:gd name="connsiteX4" fmla="*/ 4683512 w 5096108"/>
                <a:gd name="connsiteY4" fmla="*/ 245326 h 293155"/>
                <a:gd name="connsiteX5" fmla="*/ 4995747 w 5096108"/>
                <a:gd name="connsiteY5" fmla="*/ 167268 h 293155"/>
                <a:gd name="connsiteX6" fmla="*/ 5096108 w 5096108"/>
                <a:gd name="connsiteY6" fmla="*/ 0 h 29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6108" h="293155">
                  <a:moveTo>
                    <a:pt x="0" y="0"/>
                  </a:moveTo>
                  <a:cubicBezTo>
                    <a:pt x="42746" y="87351"/>
                    <a:pt x="85493" y="174702"/>
                    <a:pt x="223025" y="223024"/>
                  </a:cubicBezTo>
                  <a:cubicBezTo>
                    <a:pt x="360557" y="271346"/>
                    <a:pt x="215590" y="280638"/>
                    <a:pt x="825190" y="289931"/>
                  </a:cubicBezTo>
                  <a:cubicBezTo>
                    <a:pt x="1434790" y="299224"/>
                    <a:pt x="3237571" y="286214"/>
                    <a:pt x="3880625" y="278780"/>
                  </a:cubicBezTo>
                  <a:cubicBezTo>
                    <a:pt x="4523679" y="271346"/>
                    <a:pt x="4497658" y="263911"/>
                    <a:pt x="4683512" y="245326"/>
                  </a:cubicBezTo>
                  <a:cubicBezTo>
                    <a:pt x="4869366" y="226741"/>
                    <a:pt x="4926981" y="208156"/>
                    <a:pt x="4995747" y="167268"/>
                  </a:cubicBezTo>
                  <a:cubicBezTo>
                    <a:pt x="5064513" y="126380"/>
                    <a:pt x="5080310" y="63190"/>
                    <a:pt x="5096108" y="0"/>
                  </a:cubicBezTo>
                </a:path>
              </a:pathLst>
            </a:cu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Arrow Connector 111"/>
            <p:cNvCxnSpPr>
              <a:stCxn id="111" idx="5"/>
            </p:cNvCxnSpPr>
            <p:nvPr/>
          </p:nvCxnSpPr>
          <p:spPr>
            <a:xfrm flipV="1">
              <a:off x="3062522" y="6362703"/>
              <a:ext cx="37516" cy="296216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1195038" y="6362702"/>
              <a:ext cx="0" cy="284960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>
            <a:off x="381000" y="579120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3748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Insert(</a:t>
            </a:r>
            <a:r>
              <a:rPr lang="en-US" sz="3600" b="1" dirty="0" err="1" smtClean="0">
                <a:solidFill>
                  <a:srgbClr val="0070C0"/>
                </a:solidFill>
              </a:rPr>
              <a:t>x</a:t>
            </a:r>
            <a:r>
              <a:rPr lang="en-US" sz="3600" b="1" dirty="0" err="1" smtClean="0">
                <a:solidFill>
                  <a:srgbClr val="7030A0"/>
                </a:solidFill>
              </a:rPr>
              <a:t>,H</a:t>
            </a:r>
            <a:r>
              <a:rPr lang="en-US" sz="3600" b="1" dirty="0" smtClean="0">
                <a:solidFill>
                  <a:srgbClr val="7030A0"/>
                </a:solidFill>
              </a:rPr>
              <a:t>)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129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15240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15240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25461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25461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25146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25146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35367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35367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352800" y="3549837"/>
            <a:ext cx="381000" cy="1022163"/>
            <a:chOff x="3245037" y="4235637"/>
            <a:chExt cx="381000" cy="1022163"/>
          </a:xfrm>
        </p:grpSpPr>
        <p:sp>
          <p:nvSpPr>
            <p:cNvPr id="48" name="Oval 47"/>
            <p:cNvSpPr/>
            <p:nvPr/>
          </p:nvSpPr>
          <p:spPr>
            <a:xfrm>
              <a:off x="3245037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5" y="4235637"/>
              <a:ext cx="241672" cy="7173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35367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381896" y="129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600" y="228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09800" y="3276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526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791200" y="220980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21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181600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6198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5154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5908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3150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0008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88</a:t>
            </a:r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>
            <a:off x="4755963" y="3536763"/>
            <a:ext cx="501837" cy="1035237"/>
            <a:chOff x="3200400" y="4222563"/>
            <a:chExt cx="501837" cy="1035237"/>
          </a:xfrm>
        </p:grpSpPr>
        <p:sp>
          <p:nvSpPr>
            <p:cNvPr id="75" name="Oval 74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6127563" y="3536763"/>
            <a:ext cx="501837" cy="1035237"/>
            <a:chOff x="3200400" y="4222563"/>
            <a:chExt cx="501837" cy="1035237"/>
          </a:xfrm>
        </p:grpSpPr>
        <p:sp>
          <p:nvSpPr>
            <p:cNvPr id="78" name="Oval 7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5452915" y="3505200"/>
            <a:ext cx="414485" cy="1035237"/>
            <a:chOff x="3928915" y="4222563"/>
            <a:chExt cx="414485" cy="1035237"/>
          </a:xfrm>
        </p:grpSpPr>
        <p:sp>
          <p:nvSpPr>
            <p:cNvPr id="81" name="Oval 80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/>
            <p:cNvCxnSpPr>
              <a:endCxn id="81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6824515" y="3505200"/>
            <a:ext cx="414485" cy="1035237"/>
            <a:chOff x="3928915" y="4222563"/>
            <a:chExt cx="414485" cy="1035237"/>
          </a:xfrm>
        </p:grpSpPr>
        <p:sp>
          <p:nvSpPr>
            <p:cNvPr id="84" name="Oval 83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/>
            <p:cNvCxnSpPr>
              <a:endCxn id="84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1600200" y="4540437"/>
            <a:ext cx="685800" cy="1098363"/>
            <a:chOff x="1600200" y="4540437"/>
            <a:chExt cx="685800" cy="1098363"/>
          </a:xfrm>
        </p:grpSpPr>
        <p:grpSp>
          <p:nvGrpSpPr>
            <p:cNvPr id="86" name="Group 85"/>
            <p:cNvGrpSpPr/>
            <p:nvPr/>
          </p:nvGrpSpPr>
          <p:grpSpPr>
            <a:xfrm>
              <a:off x="1981200" y="4572000"/>
              <a:ext cx="304800" cy="1066800"/>
              <a:chOff x="3852715" y="4222563"/>
              <a:chExt cx="304800" cy="1066800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3852715" y="4984563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/>
              <p:cNvCxnSpPr/>
              <p:nvPr/>
            </p:nvCxnSpPr>
            <p:spPr>
              <a:xfrm>
                <a:off x="3884279" y="4222563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1600200" y="4540437"/>
              <a:ext cx="304800" cy="1098363"/>
              <a:chOff x="3429000" y="4235637"/>
              <a:chExt cx="304800" cy="1098363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3429000" y="5029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flipH="1">
                <a:off x="3600647" y="4235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Group 98"/>
          <p:cNvGrpSpPr/>
          <p:nvPr/>
        </p:nvGrpSpPr>
        <p:grpSpPr>
          <a:xfrm>
            <a:off x="2438400" y="4540437"/>
            <a:ext cx="685800" cy="1098363"/>
            <a:chOff x="1600200" y="4540437"/>
            <a:chExt cx="685800" cy="1098363"/>
          </a:xfrm>
        </p:grpSpPr>
        <p:grpSp>
          <p:nvGrpSpPr>
            <p:cNvPr id="100" name="Group 99"/>
            <p:cNvGrpSpPr/>
            <p:nvPr/>
          </p:nvGrpSpPr>
          <p:grpSpPr>
            <a:xfrm>
              <a:off x="1981200" y="4572000"/>
              <a:ext cx="304800" cy="1066800"/>
              <a:chOff x="3852715" y="4222563"/>
              <a:chExt cx="304800" cy="1066800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3852715" y="4984563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884279" y="4222563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1600200" y="4540437"/>
              <a:ext cx="304800" cy="1098363"/>
              <a:chOff x="3429000" y="4235637"/>
              <a:chExt cx="304800" cy="1098363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3429000" y="5029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Arrow Connector 102"/>
              <p:cNvCxnSpPr/>
              <p:nvPr/>
            </p:nvCxnSpPr>
            <p:spPr>
              <a:xfrm flipH="1">
                <a:off x="3600647" y="4235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TextBox 112"/>
          <p:cNvSpPr txBox="1"/>
          <p:nvPr/>
        </p:nvSpPr>
        <p:spPr>
          <a:xfrm>
            <a:off x="4724400" y="4202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55248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60582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68964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76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1562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943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85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2400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2781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57</a:t>
            </a:r>
            <a:endParaRPr lang="en-US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3162696" y="4572703"/>
            <a:ext cx="418704" cy="1130629"/>
            <a:chOff x="3162696" y="4572703"/>
            <a:chExt cx="418704" cy="1130629"/>
          </a:xfrm>
        </p:grpSpPr>
        <p:cxnSp>
          <p:nvCxnSpPr>
            <p:cNvPr id="115" name="Straight Arrow Connector 114"/>
            <p:cNvCxnSpPr/>
            <p:nvPr/>
          </p:nvCxnSpPr>
          <p:spPr>
            <a:xfrm flipH="1">
              <a:off x="3314304" y="4572703"/>
              <a:ext cx="210144" cy="76129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162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</a:t>
              </a:r>
              <a:endParaRPr lang="en-US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62000" y="5867400"/>
            <a:ext cx="7924800" cy="381000"/>
            <a:chOff x="762000" y="5867400"/>
            <a:chExt cx="7924800" cy="381000"/>
          </a:xfrm>
        </p:grpSpPr>
        <p:sp>
          <p:nvSpPr>
            <p:cNvPr id="136" name="Rectangle 135"/>
            <p:cNvSpPr/>
            <p:nvPr/>
          </p:nvSpPr>
          <p:spPr>
            <a:xfrm>
              <a:off x="762000" y="5867400"/>
              <a:ext cx="7924800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7" name="Straight Connector 136"/>
            <p:cNvCxnSpPr/>
            <p:nvPr/>
          </p:nvCxnSpPr>
          <p:spPr>
            <a:xfrm>
              <a:off x="1143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524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905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2286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2667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3048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3429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4572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4953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5334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5715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6096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6477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6858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838200" y="5867400"/>
              <a:ext cx="7763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9   14  21   17   </a:t>
              </a:r>
              <a:r>
                <a:rPr lang="en-US" b="1" dirty="0" smtClean="0">
                  <a:solidFill>
                    <a:srgbClr val="0070C0"/>
                  </a:solidFill>
                </a:rPr>
                <a:t>11</a:t>
              </a:r>
              <a:r>
                <a:rPr lang="en-US" dirty="0" smtClean="0"/>
                <a:t>   33   29  71   37   23   88   41  52   32   76   98   85   47  57      </a:t>
              </a:r>
              <a:endParaRPr lang="en-US" dirty="0"/>
            </a:p>
          </p:txBody>
        </p:sp>
        <p:cxnSp>
          <p:nvCxnSpPr>
            <p:cNvPr id="151" name="Straight Connector 150"/>
            <p:cNvCxnSpPr/>
            <p:nvPr/>
          </p:nvCxnSpPr>
          <p:spPr>
            <a:xfrm>
              <a:off x="3810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4191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7239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7620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8001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8382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TextBox 157"/>
          <p:cNvSpPr txBox="1"/>
          <p:nvPr/>
        </p:nvSpPr>
        <p:spPr>
          <a:xfrm>
            <a:off x="7963296" y="5879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3419376" y="2438400"/>
            <a:ext cx="509539" cy="685097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1371600" y="6264693"/>
            <a:ext cx="1143000" cy="364707"/>
            <a:chOff x="1957038" y="6362702"/>
            <a:chExt cx="1143000" cy="364707"/>
          </a:xfrm>
        </p:grpSpPr>
        <p:sp>
          <p:nvSpPr>
            <p:cNvPr id="111" name="Freeform 110"/>
            <p:cNvSpPr/>
            <p:nvPr/>
          </p:nvSpPr>
          <p:spPr>
            <a:xfrm>
              <a:off x="1957038" y="6567915"/>
              <a:ext cx="1143000" cy="159494"/>
            </a:xfrm>
            <a:custGeom>
              <a:avLst/>
              <a:gdLst>
                <a:gd name="connsiteX0" fmla="*/ 0 w 5096108"/>
                <a:gd name="connsiteY0" fmla="*/ 0 h 293155"/>
                <a:gd name="connsiteX1" fmla="*/ 223025 w 5096108"/>
                <a:gd name="connsiteY1" fmla="*/ 223024 h 293155"/>
                <a:gd name="connsiteX2" fmla="*/ 825190 w 5096108"/>
                <a:gd name="connsiteY2" fmla="*/ 289931 h 293155"/>
                <a:gd name="connsiteX3" fmla="*/ 3880625 w 5096108"/>
                <a:gd name="connsiteY3" fmla="*/ 278780 h 293155"/>
                <a:gd name="connsiteX4" fmla="*/ 4683512 w 5096108"/>
                <a:gd name="connsiteY4" fmla="*/ 245326 h 293155"/>
                <a:gd name="connsiteX5" fmla="*/ 4995747 w 5096108"/>
                <a:gd name="connsiteY5" fmla="*/ 167268 h 293155"/>
                <a:gd name="connsiteX6" fmla="*/ 5096108 w 5096108"/>
                <a:gd name="connsiteY6" fmla="*/ 0 h 29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6108" h="293155">
                  <a:moveTo>
                    <a:pt x="0" y="0"/>
                  </a:moveTo>
                  <a:cubicBezTo>
                    <a:pt x="42746" y="87351"/>
                    <a:pt x="85493" y="174702"/>
                    <a:pt x="223025" y="223024"/>
                  </a:cubicBezTo>
                  <a:cubicBezTo>
                    <a:pt x="360557" y="271346"/>
                    <a:pt x="215590" y="280638"/>
                    <a:pt x="825190" y="289931"/>
                  </a:cubicBezTo>
                  <a:cubicBezTo>
                    <a:pt x="1434790" y="299224"/>
                    <a:pt x="3237571" y="286214"/>
                    <a:pt x="3880625" y="278780"/>
                  </a:cubicBezTo>
                  <a:cubicBezTo>
                    <a:pt x="4523679" y="271346"/>
                    <a:pt x="4497658" y="263911"/>
                    <a:pt x="4683512" y="245326"/>
                  </a:cubicBezTo>
                  <a:cubicBezTo>
                    <a:pt x="4869366" y="226741"/>
                    <a:pt x="4926981" y="208156"/>
                    <a:pt x="4995747" y="167268"/>
                  </a:cubicBezTo>
                  <a:cubicBezTo>
                    <a:pt x="5064513" y="126380"/>
                    <a:pt x="5080310" y="63190"/>
                    <a:pt x="5096108" y="0"/>
                  </a:cubicBezTo>
                </a:path>
              </a:pathLst>
            </a:cu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Arrow Connector 111"/>
            <p:cNvCxnSpPr>
              <a:stCxn id="111" idx="5"/>
            </p:cNvCxnSpPr>
            <p:nvPr/>
          </p:nvCxnSpPr>
          <p:spPr>
            <a:xfrm flipV="1">
              <a:off x="3077528" y="6362703"/>
              <a:ext cx="22510" cy="296216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1957038" y="6362702"/>
              <a:ext cx="0" cy="284960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/>
          <p:cNvSpPr txBox="1"/>
          <p:nvPr/>
        </p:nvSpPr>
        <p:spPr>
          <a:xfrm>
            <a:off x="381000" y="579120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0589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Insert(</a:t>
            </a:r>
            <a:r>
              <a:rPr lang="en-US" sz="3600" b="1" dirty="0" err="1" smtClean="0">
                <a:solidFill>
                  <a:srgbClr val="0070C0"/>
                </a:solidFill>
              </a:rPr>
              <a:t>x</a:t>
            </a:r>
            <a:r>
              <a:rPr lang="en-US" sz="3600" b="1" dirty="0" err="1" smtClean="0">
                <a:solidFill>
                  <a:srgbClr val="7030A0"/>
                </a:solidFill>
              </a:rPr>
              <a:t>,H</a:t>
            </a:r>
            <a:r>
              <a:rPr lang="en-US" sz="3600" b="1" dirty="0" smtClean="0">
                <a:solidFill>
                  <a:srgbClr val="7030A0"/>
                </a:solidFill>
              </a:rPr>
              <a:t>)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129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15240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15240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25461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25461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25146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25146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35367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35367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352800" y="3549837"/>
            <a:ext cx="381000" cy="1022163"/>
            <a:chOff x="3245037" y="4235637"/>
            <a:chExt cx="381000" cy="1022163"/>
          </a:xfrm>
        </p:grpSpPr>
        <p:sp>
          <p:nvSpPr>
            <p:cNvPr id="48" name="Oval 47"/>
            <p:cNvSpPr/>
            <p:nvPr/>
          </p:nvSpPr>
          <p:spPr>
            <a:xfrm>
              <a:off x="3245037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5" y="4235637"/>
              <a:ext cx="241672" cy="7173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35367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381896" y="129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600" y="228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09800" y="3276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526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791200" y="220980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21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181600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6198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5154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5908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3150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0008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88</a:t>
            </a:r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>
            <a:off x="4755963" y="3536763"/>
            <a:ext cx="501837" cy="1035237"/>
            <a:chOff x="3200400" y="4222563"/>
            <a:chExt cx="501837" cy="1035237"/>
          </a:xfrm>
        </p:grpSpPr>
        <p:sp>
          <p:nvSpPr>
            <p:cNvPr id="75" name="Oval 74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6127563" y="3536763"/>
            <a:ext cx="501837" cy="1035237"/>
            <a:chOff x="3200400" y="4222563"/>
            <a:chExt cx="501837" cy="1035237"/>
          </a:xfrm>
        </p:grpSpPr>
        <p:sp>
          <p:nvSpPr>
            <p:cNvPr id="78" name="Oval 7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5452915" y="3505200"/>
            <a:ext cx="414485" cy="1035237"/>
            <a:chOff x="3928915" y="4222563"/>
            <a:chExt cx="414485" cy="1035237"/>
          </a:xfrm>
        </p:grpSpPr>
        <p:sp>
          <p:nvSpPr>
            <p:cNvPr id="81" name="Oval 80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/>
            <p:cNvCxnSpPr>
              <a:endCxn id="81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6824515" y="3505200"/>
            <a:ext cx="414485" cy="1035237"/>
            <a:chOff x="3928915" y="4222563"/>
            <a:chExt cx="414485" cy="1035237"/>
          </a:xfrm>
        </p:grpSpPr>
        <p:sp>
          <p:nvSpPr>
            <p:cNvPr id="84" name="Oval 83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/>
            <p:cNvCxnSpPr>
              <a:endCxn id="84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1600200" y="4540437"/>
            <a:ext cx="685800" cy="1098363"/>
            <a:chOff x="1600200" y="4540437"/>
            <a:chExt cx="685800" cy="1098363"/>
          </a:xfrm>
        </p:grpSpPr>
        <p:grpSp>
          <p:nvGrpSpPr>
            <p:cNvPr id="86" name="Group 85"/>
            <p:cNvGrpSpPr/>
            <p:nvPr/>
          </p:nvGrpSpPr>
          <p:grpSpPr>
            <a:xfrm>
              <a:off x="1981200" y="4572000"/>
              <a:ext cx="304800" cy="1066800"/>
              <a:chOff x="3852715" y="4222563"/>
              <a:chExt cx="304800" cy="1066800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3852715" y="4984563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/>
              <p:cNvCxnSpPr/>
              <p:nvPr/>
            </p:nvCxnSpPr>
            <p:spPr>
              <a:xfrm>
                <a:off x="3884279" y="4222563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1600200" y="4540437"/>
              <a:ext cx="304800" cy="1098363"/>
              <a:chOff x="3429000" y="4235637"/>
              <a:chExt cx="304800" cy="1098363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3429000" y="5029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flipH="1">
                <a:off x="3600647" y="4235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Group 98"/>
          <p:cNvGrpSpPr/>
          <p:nvPr/>
        </p:nvGrpSpPr>
        <p:grpSpPr>
          <a:xfrm>
            <a:off x="2438400" y="4540437"/>
            <a:ext cx="685800" cy="1098363"/>
            <a:chOff x="1600200" y="4540437"/>
            <a:chExt cx="685800" cy="1098363"/>
          </a:xfrm>
        </p:grpSpPr>
        <p:grpSp>
          <p:nvGrpSpPr>
            <p:cNvPr id="100" name="Group 99"/>
            <p:cNvGrpSpPr/>
            <p:nvPr/>
          </p:nvGrpSpPr>
          <p:grpSpPr>
            <a:xfrm>
              <a:off x="1981200" y="4572000"/>
              <a:ext cx="304800" cy="1066800"/>
              <a:chOff x="3852715" y="4222563"/>
              <a:chExt cx="304800" cy="1066800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3852715" y="4984563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884279" y="4222563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1600200" y="4540437"/>
              <a:ext cx="304800" cy="1098363"/>
              <a:chOff x="3429000" y="4235637"/>
              <a:chExt cx="304800" cy="1098363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3429000" y="5029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Arrow Connector 102"/>
              <p:cNvCxnSpPr/>
              <p:nvPr/>
            </p:nvCxnSpPr>
            <p:spPr>
              <a:xfrm flipH="1">
                <a:off x="3600647" y="4235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TextBox 112"/>
          <p:cNvSpPr txBox="1"/>
          <p:nvPr/>
        </p:nvSpPr>
        <p:spPr>
          <a:xfrm>
            <a:off x="4724400" y="4202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55248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60582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68964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76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1562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943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85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2400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2781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57</a:t>
            </a:r>
            <a:endParaRPr lang="en-US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3162696" y="4572703"/>
            <a:ext cx="418704" cy="1130629"/>
            <a:chOff x="3162696" y="4572703"/>
            <a:chExt cx="418704" cy="1130629"/>
          </a:xfrm>
        </p:grpSpPr>
        <p:cxnSp>
          <p:nvCxnSpPr>
            <p:cNvPr id="115" name="Straight Arrow Connector 114"/>
            <p:cNvCxnSpPr/>
            <p:nvPr/>
          </p:nvCxnSpPr>
          <p:spPr>
            <a:xfrm flipH="1">
              <a:off x="3314304" y="4572703"/>
              <a:ext cx="210144" cy="76129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162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</a:t>
              </a:r>
              <a:endParaRPr lang="en-US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62000" y="5867400"/>
            <a:ext cx="7924800" cy="381000"/>
            <a:chOff x="762000" y="5867400"/>
            <a:chExt cx="7924800" cy="381000"/>
          </a:xfrm>
        </p:grpSpPr>
        <p:sp>
          <p:nvSpPr>
            <p:cNvPr id="136" name="Rectangle 135"/>
            <p:cNvSpPr/>
            <p:nvPr/>
          </p:nvSpPr>
          <p:spPr>
            <a:xfrm>
              <a:off x="762000" y="5867400"/>
              <a:ext cx="7924800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7" name="Straight Connector 136"/>
            <p:cNvCxnSpPr/>
            <p:nvPr/>
          </p:nvCxnSpPr>
          <p:spPr>
            <a:xfrm>
              <a:off x="1143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524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905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2286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2667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3048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3429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4572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4953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5334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5715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6096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6477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6858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838200" y="5867400"/>
              <a:ext cx="7646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9   </a:t>
              </a:r>
              <a:r>
                <a:rPr lang="en-US" b="1" dirty="0" smtClean="0">
                  <a:solidFill>
                    <a:srgbClr val="0070C0"/>
                  </a:solidFill>
                </a:rPr>
                <a:t>11</a:t>
              </a:r>
              <a:r>
                <a:rPr lang="en-US" dirty="0" smtClean="0"/>
                <a:t>  21   17   14   33   29  71   37   23   88   41  52   32   76   98   85   47  57      </a:t>
              </a:r>
              <a:endParaRPr lang="en-US" dirty="0"/>
            </a:p>
          </p:txBody>
        </p:sp>
        <p:cxnSp>
          <p:nvCxnSpPr>
            <p:cNvPr id="151" name="Straight Connector 150"/>
            <p:cNvCxnSpPr/>
            <p:nvPr/>
          </p:nvCxnSpPr>
          <p:spPr>
            <a:xfrm>
              <a:off x="3810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4191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7239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7620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8001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8382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TextBox 157"/>
          <p:cNvSpPr txBox="1"/>
          <p:nvPr/>
        </p:nvSpPr>
        <p:spPr>
          <a:xfrm>
            <a:off x="7963296" y="5879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109" name="Straight Arrow Connector 108"/>
          <p:cNvCxnSpPr/>
          <p:nvPr/>
        </p:nvCxnSpPr>
        <p:spPr>
          <a:xfrm flipV="1">
            <a:off x="3372048" y="1664732"/>
            <a:ext cx="1160691" cy="723520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990600" y="6264693"/>
            <a:ext cx="381000" cy="364706"/>
            <a:chOff x="1576038" y="6362702"/>
            <a:chExt cx="381000" cy="364706"/>
          </a:xfrm>
        </p:grpSpPr>
        <p:sp>
          <p:nvSpPr>
            <p:cNvPr id="111" name="Freeform 110"/>
            <p:cNvSpPr/>
            <p:nvPr/>
          </p:nvSpPr>
          <p:spPr>
            <a:xfrm>
              <a:off x="1576038" y="6647661"/>
              <a:ext cx="381000" cy="79747"/>
            </a:xfrm>
            <a:custGeom>
              <a:avLst/>
              <a:gdLst>
                <a:gd name="connsiteX0" fmla="*/ 0 w 5096108"/>
                <a:gd name="connsiteY0" fmla="*/ 0 h 293155"/>
                <a:gd name="connsiteX1" fmla="*/ 223025 w 5096108"/>
                <a:gd name="connsiteY1" fmla="*/ 223024 h 293155"/>
                <a:gd name="connsiteX2" fmla="*/ 825190 w 5096108"/>
                <a:gd name="connsiteY2" fmla="*/ 289931 h 293155"/>
                <a:gd name="connsiteX3" fmla="*/ 3880625 w 5096108"/>
                <a:gd name="connsiteY3" fmla="*/ 278780 h 293155"/>
                <a:gd name="connsiteX4" fmla="*/ 4683512 w 5096108"/>
                <a:gd name="connsiteY4" fmla="*/ 245326 h 293155"/>
                <a:gd name="connsiteX5" fmla="*/ 4995747 w 5096108"/>
                <a:gd name="connsiteY5" fmla="*/ 167268 h 293155"/>
                <a:gd name="connsiteX6" fmla="*/ 5096108 w 5096108"/>
                <a:gd name="connsiteY6" fmla="*/ 0 h 29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6108" h="293155">
                  <a:moveTo>
                    <a:pt x="0" y="0"/>
                  </a:moveTo>
                  <a:cubicBezTo>
                    <a:pt x="42746" y="87351"/>
                    <a:pt x="85493" y="174702"/>
                    <a:pt x="223025" y="223024"/>
                  </a:cubicBezTo>
                  <a:cubicBezTo>
                    <a:pt x="360557" y="271346"/>
                    <a:pt x="215590" y="280638"/>
                    <a:pt x="825190" y="289931"/>
                  </a:cubicBezTo>
                  <a:cubicBezTo>
                    <a:pt x="1434790" y="299224"/>
                    <a:pt x="3237571" y="286214"/>
                    <a:pt x="3880625" y="278780"/>
                  </a:cubicBezTo>
                  <a:cubicBezTo>
                    <a:pt x="4523679" y="271346"/>
                    <a:pt x="4497658" y="263911"/>
                    <a:pt x="4683512" y="245326"/>
                  </a:cubicBezTo>
                  <a:cubicBezTo>
                    <a:pt x="4869366" y="226741"/>
                    <a:pt x="4926981" y="208156"/>
                    <a:pt x="4995747" y="167268"/>
                  </a:cubicBezTo>
                  <a:cubicBezTo>
                    <a:pt x="5064513" y="126380"/>
                    <a:pt x="5080310" y="63190"/>
                    <a:pt x="5096108" y="0"/>
                  </a:cubicBezTo>
                </a:path>
              </a:pathLst>
            </a:cu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V="1">
              <a:off x="1576038" y="6362703"/>
              <a:ext cx="30013" cy="296216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1957038" y="6362702"/>
              <a:ext cx="0" cy="284960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/>
          <p:cNvSpPr txBox="1"/>
          <p:nvPr/>
        </p:nvSpPr>
        <p:spPr>
          <a:xfrm>
            <a:off x="381000" y="579120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76699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Insert(</a:t>
            </a:r>
            <a:r>
              <a:rPr lang="en-US" sz="3600" b="1" dirty="0" err="1">
                <a:solidFill>
                  <a:srgbClr val="0070C0"/>
                </a:solidFill>
              </a:rPr>
              <a:t>x</a:t>
            </a:r>
            <a:r>
              <a:rPr lang="en-US" sz="3600" b="1" dirty="0" err="1">
                <a:solidFill>
                  <a:srgbClr val="7030A0"/>
                </a:solidFill>
              </a:rPr>
              <a:t>,H</a:t>
            </a:r>
            <a:r>
              <a:rPr lang="en-US" sz="3600" b="1" dirty="0">
                <a:solidFill>
                  <a:srgbClr val="7030A0"/>
                </a:solidFill>
              </a:rPr>
              <a:t>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Insert(</a:t>
                </a:r>
                <a:r>
                  <a:rPr lang="en-US" sz="2000" b="1" dirty="0" err="1" smtClean="0">
                    <a:solidFill>
                      <a:srgbClr val="0070C0"/>
                    </a:solidFill>
                  </a:rPr>
                  <a:t>x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,</a:t>
                </a:r>
                <a:r>
                  <a:rPr lang="en-US" sz="2000" b="1" dirty="0" err="1" smtClean="0"/>
                  <a:t>H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)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{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size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ym typeface="Wingdings" pitchFamily="2" charset="2"/>
                  </a:rPr>
                  <a:t>H</a:t>
                </a:r>
                <a:r>
                  <a:rPr lang="en-US" sz="20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</a:t>
                </a:r>
                <a:r>
                  <a:rPr lang="en-US" sz="2000" b="1" dirty="0" smtClean="0">
                    <a:sym typeface="Wingdings" pitchFamily="2" charset="2"/>
                  </a:rPr>
                  <a:t>H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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x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  size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ym typeface="Wingdings" pitchFamily="2" charset="2"/>
                  </a:rPr>
                  <a:t>H</a:t>
                </a:r>
                <a:r>
                  <a:rPr lang="en-US" sz="2000" dirty="0">
                    <a:sym typeface="Wingdings" pitchFamily="2" charset="2"/>
                  </a:rPr>
                  <a:t>)</a:t>
                </a:r>
                <a:r>
                  <a:rPr lang="en-US" sz="2000" dirty="0" smtClean="0">
                    <a:sym typeface="Wingdings" pitchFamily="2" charset="2"/>
                  </a:rPr>
                  <a:t> 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size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ym typeface="Wingdings" pitchFamily="2" charset="2"/>
                  </a:rPr>
                  <a:t>H</a:t>
                </a:r>
                <a:r>
                  <a:rPr lang="en-US" sz="2000" dirty="0">
                    <a:sym typeface="Wingdings" pitchFamily="2" charset="2"/>
                  </a:rPr>
                  <a:t>)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+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b="1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While(  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            </a:t>
                </a:r>
                <a:r>
                  <a:rPr lang="en-US" sz="2000" b="1" dirty="0" smtClean="0"/>
                  <a:t>    </a:t>
                </a:r>
                <a:r>
                  <a:rPr lang="en-US" sz="2000" b="1" dirty="0"/>
                  <a:t>a</a:t>
                </a:r>
                <a:r>
                  <a:rPr lang="en-US" sz="2000" b="1" dirty="0" smtClean="0"/>
                  <a:t>nd                  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??</a:t>
                </a:r>
                <a:r>
                  <a:rPr lang="en-US" sz="2000" b="1" dirty="0" smtClean="0"/>
                  <a:t>               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{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</a:t>
                </a:r>
                <a:r>
                  <a:rPr lang="en-US" sz="2000" b="1" dirty="0" smtClean="0"/>
                  <a:t>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}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}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                             Time complexity: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 smtClean="0"/>
                  <a:t>(log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000" b="1" dirty="0" smtClean="0"/>
                  <a:t>)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943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178179" y="3059668"/>
                <a:ext cx="214642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H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/>
                  <a:t>) &lt;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b="1" dirty="0" smtClean="0"/>
                  <a:t>H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)/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179" y="3059668"/>
                <a:ext cx="214642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266" t="-8197" r="-45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34104" y="3821668"/>
                <a:ext cx="239969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H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/>
                  <a:t>)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↔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b="1" dirty="0" smtClean="0"/>
                  <a:t>H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)/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 smtClean="0"/>
                  <a:t>);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104" y="3821668"/>
                <a:ext cx="239969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284" t="-8197" r="-35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38400" y="3135868"/>
                <a:ext cx="60625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&gt;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0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135868"/>
                <a:ext cx="60625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1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69027" y="4202668"/>
                <a:ext cx="190757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  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)/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 smtClean="0"/>
                  <a:t> ;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027" y="4202668"/>
                <a:ext cx="190757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9836" r="-44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13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9" grpId="0" animBg="1"/>
      <p:bldP spid="10" grpId="0" uiExpand="1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The remaining operations on Binary heap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r>
                  <a:rPr lang="en-US" sz="2000" b="1" dirty="0" smtClean="0">
                    <a:solidFill>
                      <a:srgbClr val="C00000"/>
                    </a:solidFill>
                  </a:rPr>
                  <a:t>Decrease-key</a:t>
                </a:r>
                <a:r>
                  <a:rPr lang="en-US" sz="2000" dirty="0" smtClean="0"/>
                  <a:t>(</a:t>
                </a:r>
                <a:r>
                  <a:rPr lang="en-US" sz="2000" b="1" i="1" dirty="0" smtClean="0">
                    <a:solidFill>
                      <a:srgbClr val="0070C0"/>
                    </a:solidFill>
                  </a:rPr>
                  <a:t>p</a:t>
                </a:r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0070C0"/>
                    </a:solidFill>
                  </a:rPr>
                  <a:t>∆</a:t>
                </a:r>
                <a:r>
                  <a:rPr lang="en-US" sz="2000" dirty="0"/>
                  <a:t>,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H</a:t>
                </a:r>
                <a:r>
                  <a:rPr lang="en-US" sz="2000" dirty="0"/>
                  <a:t>): decrease the value of the key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p</a:t>
                </a:r>
                <a:r>
                  <a:rPr lang="en-US" sz="2000" dirty="0"/>
                  <a:t> by amount </a:t>
                </a:r>
                <a:r>
                  <a:rPr lang="en-US" sz="2000" dirty="0">
                    <a:solidFill>
                      <a:srgbClr val="0070C0"/>
                    </a:solidFill>
                  </a:rPr>
                  <a:t>∆</a:t>
                </a:r>
                <a:r>
                  <a:rPr lang="en-US" sz="2000" b="1" dirty="0"/>
                  <a:t>.  </a:t>
                </a:r>
              </a:p>
              <a:p>
                <a:pPr lvl="1"/>
                <a:r>
                  <a:rPr lang="en-US" sz="1600" dirty="0" smtClean="0"/>
                  <a:t>Similar to</a:t>
                </a:r>
                <a:r>
                  <a:rPr lang="en-US" sz="1600" b="1" dirty="0" smtClean="0"/>
                  <a:t> </a:t>
                </a:r>
                <a:r>
                  <a:rPr lang="en-US" sz="1600" b="1" dirty="0" smtClean="0">
                    <a:solidFill>
                      <a:srgbClr val="C00000"/>
                    </a:solidFill>
                  </a:rPr>
                  <a:t>Insert</a:t>
                </a:r>
                <a:r>
                  <a:rPr lang="en-US" sz="1600" b="1" dirty="0" smtClean="0"/>
                  <a:t>(</a:t>
                </a:r>
                <a:r>
                  <a:rPr lang="en-US" sz="1600" b="1" dirty="0" err="1" smtClean="0">
                    <a:solidFill>
                      <a:srgbClr val="0070C0"/>
                    </a:solidFill>
                  </a:rPr>
                  <a:t>x</a:t>
                </a:r>
                <a:r>
                  <a:rPr lang="en-US" sz="1600" b="1" dirty="0" err="1" smtClean="0"/>
                  <a:t>,</a:t>
                </a:r>
                <a:r>
                  <a:rPr lang="en-US" sz="1600" b="1" dirty="0" err="1" smtClean="0">
                    <a:solidFill>
                      <a:srgbClr val="0070C0"/>
                    </a:solidFill>
                  </a:rPr>
                  <a:t>H</a:t>
                </a:r>
                <a:r>
                  <a:rPr lang="en-US" sz="1600" b="1" dirty="0" smtClean="0"/>
                  <a:t>).</a:t>
                </a:r>
              </a:p>
              <a:p>
                <a:pPr lvl="1"/>
                <a:r>
                  <a:rPr lang="en-US" sz="16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600" b="1" dirty="0" smtClean="0"/>
                  <a:t>(</a:t>
                </a:r>
                <a:r>
                  <a:rPr lang="en-US" sz="1600" dirty="0" smtClean="0"/>
                  <a:t>log</a:t>
                </a:r>
                <a:r>
                  <a:rPr lang="en-US" sz="16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b="1" dirty="0" smtClean="0"/>
                  <a:t>) time </a:t>
                </a:r>
              </a:p>
              <a:p>
                <a:pPr lvl="1"/>
                <a:r>
                  <a:rPr lang="en-US" sz="1600" dirty="0" smtClean="0"/>
                  <a:t>Do it as an exercise</a:t>
                </a:r>
              </a:p>
              <a:p>
                <a:pPr marL="457200" lvl="1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r>
                  <a:rPr lang="en-US" sz="2000" b="1" dirty="0" smtClean="0">
                    <a:solidFill>
                      <a:srgbClr val="C00000"/>
                    </a:solidFill>
                  </a:rPr>
                  <a:t>Merge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H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,H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): Merge two heaps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H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b="1" dirty="0"/>
                  <a:t> and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H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 smtClean="0"/>
                  <a:t>.</a:t>
                </a:r>
              </a:p>
              <a:p>
                <a:pPr lvl="1"/>
                <a:r>
                  <a:rPr lang="en-US" sz="16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6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b="1" dirty="0"/>
                  <a:t>) time </a:t>
                </a:r>
                <a:r>
                  <a:rPr lang="en-US" sz="16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600" dirty="0" smtClean="0"/>
                  <a:t>= total number of elements in 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H</a:t>
                </a:r>
                <a:r>
                  <a:rPr lang="en-US" sz="12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600" dirty="0" smtClean="0"/>
                  <a:t>and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 H</a:t>
                </a:r>
                <a:r>
                  <a:rPr lang="en-US" sz="1200" b="1" dirty="0" smtClean="0">
                    <a:solidFill>
                      <a:srgbClr val="0070C0"/>
                    </a:solidFill>
                  </a:rPr>
                  <a:t>2</a:t>
                </a:r>
              </a:p>
              <a:p>
                <a:pPr marL="457200" lvl="1" indent="0">
                  <a:buNone/>
                </a:pPr>
                <a:r>
                  <a:rPr lang="en-US" sz="1600" b="1" dirty="0" smtClean="0"/>
                  <a:t>                    (This is because of the array implementation)</a:t>
                </a:r>
                <a:endParaRPr lang="en-US" sz="1600" b="1" dirty="0"/>
              </a:p>
              <a:p>
                <a:pPr lvl="1"/>
                <a:endParaRPr lang="en-US" sz="16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82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Other heaps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Fibonacci</a:t>
            </a:r>
            <a:r>
              <a:rPr lang="en-US" sz="2000" b="1" dirty="0" smtClean="0"/>
              <a:t> heap</a:t>
            </a:r>
            <a:r>
              <a:rPr lang="en-US" sz="2000" b="1" dirty="0"/>
              <a:t> </a:t>
            </a:r>
            <a:r>
              <a:rPr lang="en-US" sz="2000" dirty="0" smtClean="0"/>
              <a:t>: </a:t>
            </a:r>
            <a:r>
              <a:rPr lang="en-US" sz="2000" dirty="0" smtClean="0"/>
              <a:t>a </a:t>
            </a:r>
            <a:r>
              <a:rPr lang="en-US" sz="2000" b="1" dirty="0" smtClean="0"/>
              <a:t>link</a:t>
            </a:r>
            <a:r>
              <a:rPr lang="en-US" sz="2000" dirty="0" smtClean="0"/>
              <a:t> based data structure.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793137"/>
                  </p:ext>
                </p:extLst>
              </p:nvPr>
            </p:nvGraphicFramePr>
            <p:xfrm>
              <a:off x="1524000" y="3048000"/>
              <a:ext cx="6096000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62200"/>
                    <a:gridCol w="1981200"/>
                    <a:gridCol w="1752600"/>
                  </a:tblGrid>
                  <a:tr h="4318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Binary heap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Fibonacci</a:t>
                          </a:r>
                          <a:r>
                            <a:rPr lang="en-US" dirty="0" smtClean="0"/>
                            <a:t> heap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Find-min</a:t>
                          </a:r>
                          <a:r>
                            <a:rPr lang="en-US" sz="1800" dirty="0" smtClean="0"/>
                            <a:t>(</a:t>
                          </a:r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</a:rPr>
                            <a:t>H</a:t>
                          </a:r>
                          <a:r>
                            <a:rPr lang="en-US" sz="180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Insert</a:t>
                          </a:r>
                          <a:r>
                            <a:rPr lang="en-US" sz="1800" dirty="0" smtClean="0"/>
                            <a:t>(</a:t>
                          </a:r>
                          <a:r>
                            <a:rPr lang="en-US" sz="1800" b="1" dirty="0" err="1" smtClean="0">
                              <a:solidFill>
                                <a:srgbClr val="0070C0"/>
                              </a:solidFill>
                            </a:rPr>
                            <a:t>x</a:t>
                          </a:r>
                          <a:r>
                            <a:rPr lang="en-US" sz="1800" dirty="0" err="1" smtClean="0"/>
                            <a:t>,</a:t>
                          </a:r>
                          <a:r>
                            <a:rPr lang="en-US" sz="1800" b="1" dirty="0" err="1" smtClean="0">
                              <a:solidFill>
                                <a:srgbClr val="0070C0"/>
                              </a:solidFill>
                            </a:rPr>
                            <a:t>H</a:t>
                          </a:r>
                          <a:r>
                            <a:rPr lang="en-US" sz="180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dirty="0" smtClean="0"/>
                            <a:t>(log</a:t>
                          </a:r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  <a:r>
                            <a:rPr lang="en-US" sz="1800" dirty="0" smtClean="0"/>
                            <a:t>(</a:t>
                          </a:r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</a:rPr>
                            <a:t>H</a:t>
                          </a:r>
                          <a:r>
                            <a:rPr lang="en-US" sz="180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dirty="0" smtClean="0"/>
                            <a:t>(log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Decrease-key</a:t>
                          </a:r>
                          <a:r>
                            <a:rPr lang="en-US" sz="1800" dirty="0" smtClean="0"/>
                            <a:t>(</a:t>
                          </a:r>
                          <a:r>
                            <a:rPr lang="en-US" sz="1800" b="1" i="1" dirty="0" smtClean="0">
                              <a:solidFill>
                                <a:srgbClr val="0070C0"/>
                              </a:solidFill>
                            </a:rPr>
                            <a:t>p</a:t>
                          </a:r>
                          <a:r>
                            <a:rPr lang="en-US" sz="1800" dirty="0" smtClean="0"/>
                            <a:t>, </a:t>
                          </a:r>
                          <a:r>
                            <a:rPr lang="en-US" sz="1800" dirty="0" smtClean="0">
                              <a:solidFill>
                                <a:srgbClr val="0070C0"/>
                              </a:solidFill>
                            </a:rPr>
                            <a:t>∆</a:t>
                          </a:r>
                          <a:r>
                            <a:rPr lang="en-US" sz="1800" dirty="0" smtClean="0"/>
                            <a:t>, </a:t>
                          </a:r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</a:rPr>
                            <a:t>H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dirty="0" smtClean="0"/>
                            <a:t>(log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Merge</a:t>
                          </a:r>
                          <a:r>
                            <a:rPr lang="en-US" sz="1800" dirty="0" smtClean="0"/>
                            <a:t>(</a:t>
                          </a:r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</a:rPr>
                            <a:t>H</a:t>
                          </a:r>
                          <a:r>
                            <a:rPr lang="en-US" sz="1400" b="1" dirty="0" smtClean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</a:rPr>
                            <a:t>,H</a:t>
                          </a:r>
                          <a:r>
                            <a:rPr lang="en-US" sz="1400" b="1" dirty="0" smtClean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  <a:r>
                            <a:rPr lang="en-US" sz="180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793137"/>
                  </p:ext>
                </p:extLst>
              </p:nvPr>
            </p:nvGraphicFramePr>
            <p:xfrm>
              <a:off x="1524000" y="3048000"/>
              <a:ext cx="6096000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62200"/>
                    <a:gridCol w="1981200"/>
                    <a:gridCol w="1752600"/>
                  </a:tblGrid>
                  <a:tr h="4318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Binary heap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Fibonacci</a:t>
                          </a:r>
                          <a:r>
                            <a:rPr lang="en-US" dirty="0" smtClean="0"/>
                            <a:t> heap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Find-min</a:t>
                          </a:r>
                          <a:r>
                            <a:rPr lang="en-US" sz="1800" dirty="0" smtClean="0"/>
                            <a:t>(</a:t>
                          </a:r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</a:rPr>
                            <a:t>H</a:t>
                          </a:r>
                          <a:r>
                            <a:rPr lang="en-US" sz="180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Insert</a:t>
                          </a:r>
                          <a:r>
                            <a:rPr lang="en-US" sz="1800" dirty="0" smtClean="0"/>
                            <a:t>(</a:t>
                          </a:r>
                          <a:r>
                            <a:rPr lang="en-US" sz="1800" b="1" dirty="0" err="1" smtClean="0">
                              <a:solidFill>
                                <a:srgbClr val="0070C0"/>
                              </a:solidFill>
                            </a:rPr>
                            <a:t>x</a:t>
                          </a:r>
                          <a:r>
                            <a:rPr lang="en-US" sz="1800" dirty="0" err="1" smtClean="0"/>
                            <a:t>,</a:t>
                          </a:r>
                          <a:r>
                            <a:rPr lang="en-US" sz="1800" b="1" dirty="0" err="1" smtClean="0">
                              <a:solidFill>
                                <a:srgbClr val="0070C0"/>
                              </a:solidFill>
                            </a:rPr>
                            <a:t>H</a:t>
                          </a:r>
                          <a:r>
                            <a:rPr lang="en-US" sz="180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19385" t="-224590" r="-88308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  <a:r>
                            <a:rPr lang="en-US" sz="1800" dirty="0" smtClean="0"/>
                            <a:t>(</a:t>
                          </a:r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</a:rPr>
                            <a:t>H</a:t>
                          </a:r>
                          <a:r>
                            <a:rPr lang="en-US" sz="180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19385" t="-330000" r="-88308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Decrease-key</a:t>
                          </a:r>
                          <a:r>
                            <a:rPr lang="en-US" sz="1800" dirty="0" smtClean="0"/>
                            <a:t>(</a:t>
                          </a:r>
                          <a:r>
                            <a:rPr lang="en-US" sz="1800" b="1" i="1" dirty="0" smtClean="0">
                              <a:solidFill>
                                <a:srgbClr val="0070C0"/>
                              </a:solidFill>
                            </a:rPr>
                            <a:t>p</a:t>
                          </a:r>
                          <a:r>
                            <a:rPr lang="en-US" sz="1800" dirty="0" smtClean="0"/>
                            <a:t>, </a:t>
                          </a:r>
                          <a:r>
                            <a:rPr lang="en-US" sz="1800" dirty="0" smtClean="0">
                              <a:solidFill>
                                <a:srgbClr val="0070C0"/>
                              </a:solidFill>
                            </a:rPr>
                            <a:t>∆</a:t>
                          </a:r>
                          <a:r>
                            <a:rPr lang="en-US" sz="1800" dirty="0" smtClean="0"/>
                            <a:t>, </a:t>
                          </a:r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</a:rPr>
                            <a:t>H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19385" t="-422951" r="-8830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Merge</a:t>
                          </a:r>
                          <a:r>
                            <a:rPr lang="en-US" sz="1800" dirty="0" smtClean="0"/>
                            <a:t>(</a:t>
                          </a:r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</a:rPr>
                            <a:t>H</a:t>
                          </a:r>
                          <a:r>
                            <a:rPr lang="en-US" sz="1400" b="1" dirty="0" smtClean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</a:rPr>
                            <a:t>,H</a:t>
                          </a:r>
                          <a:r>
                            <a:rPr lang="en-US" sz="1400" b="1" dirty="0" smtClean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  <a:r>
                            <a:rPr lang="en-US" sz="180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19385" t="-522951" r="-8830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Down Ribbon 2"/>
          <p:cNvSpPr/>
          <p:nvPr/>
        </p:nvSpPr>
        <p:spPr>
          <a:xfrm>
            <a:off x="1066800" y="5562600"/>
            <a:ext cx="7010400" cy="838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Excited </a:t>
            </a:r>
            <a:r>
              <a:rPr lang="en-US" dirty="0" smtClean="0">
                <a:solidFill>
                  <a:schemeClr val="tx1"/>
                </a:solidFill>
              </a:rPr>
              <a:t>to study </a:t>
            </a:r>
            <a:r>
              <a:rPr lang="en-US" b="1" dirty="0" err="1" smtClean="0">
                <a:solidFill>
                  <a:schemeClr val="tx1"/>
                </a:solidFill>
              </a:rPr>
              <a:t>Fibonaccci</a:t>
            </a:r>
            <a:r>
              <a:rPr lang="en-US" b="1" dirty="0" smtClean="0">
                <a:solidFill>
                  <a:schemeClr val="tx1"/>
                </a:solidFill>
              </a:rPr>
              <a:t> heap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We shall study it during </a:t>
            </a:r>
            <a:r>
              <a:rPr lang="en-US" b="1" dirty="0" smtClean="0">
                <a:solidFill>
                  <a:schemeClr val="tx1"/>
                </a:solidFill>
              </a:rPr>
              <a:t>CS345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77000" y="350520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284123" y="4202668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(log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23" y="4202668"/>
                <a:ext cx="95487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732" t="-8197" r="-95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477000" y="38216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77000" y="45836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77000" y="49646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51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3" grpId="0" animBg="1"/>
      <p:bldP spid="7" grpId="0"/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Heap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67" name="Content Placeholder 66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Definition</a:t>
            </a:r>
            <a:r>
              <a:rPr lang="en-US" sz="1800" b="1" dirty="0" smtClean="0">
                <a:solidFill>
                  <a:srgbClr val="002060"/>
                </a:solidFill>
              </a:rPr>
              <a:t>:</a:t>
            </a:r>
            <a:r>
              <a:rPr lang="en-US" sz="1800" dirty="0" smtClean="0"/>
              <a:t> a tree data structure </a:t>
            </a:r>
            <a:r>
              <a:rPr lang="en-US" sz="1800" dirty="0" smtClean="0"/>
              <a:t>where </a:t>
            </a:r>
            <a:r>
              <a:rPr lang="en-US" sz="1800" dirty="0" smtClean="0"/>
              <a:t>:</a:t>
            </a:r>
          </a:p>
          <a:p>
            <a:pPr marL="0" indent="0" algn="ctr">
              <a:buNone/>
            </a:pPr>
            <a:r>
              <a:rPr lang="en-US" sz="1800" dirty="0"/>
              <a:t>value stored in  a </a:t>
            </a:r>
            <a:r>
              <a:rPr lang="en-US" sz="1800" dirty="0" smtClean="0"/>
              <a:t>node     </a:t>
            </a:r>
            <a:r>
              <a:rPr lang="en-US" sz="1800" dirty="0" smtClean="0">
                <a:solidFill>
                  <a:srgbClr val="C00000"/>
                </a:solidFill>
              </a:rPr>
              <a:t>?</a:t>
            </a:r>
            <a:r>
              <a:rPr lang="en-US" sz="1800" dirty="0" smtClean="0"/>
              <a:t>      value </a:t>
            </a:r>
            <a:r>
              <a:rPr lang="en-US" sz="1800" dirty="0"/>
              <a:t>stored in </a:t>
            </a:r>
            <a:r>
              <a:rPr lang="en-US" sz="1800" dirty="0" smtClean="0"/>
              <a:t>each of its </a:t>
            </a:r>
            <a:r>
              <a:rPr lang="en-US" sz="1800" dirty="0"/>
              <a:t>children.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1828800" y="1905000"/>
            <a:ext cx="5029200" cy="4267200"/>
            <a:chOff x="1828800" y="1295400"/>
            <a:chExt cx="5029200" cy="4267200"/>
          </a:xfrm>
        </p:grpSpPr>
        <p:sp>
          <p:nvSpPr>
            <p:cNvPr id="6" name="Oval 5"/>
            <p:cNvSpPr/>
            <p:nvPr/>
          </p:nvSpPr>
          <p:spPr>
            <a:xfrm>
              <a:off x="4419600" y="1295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715107" y="1524000"/>
              <a:ext cx="1304693" cy="7118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3155796" y="1524000"/>
              <a:ext cx="1263804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286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867400" y="22358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2286000" y="2546163"/>
              <a:ext cx="1665248" cy="1035237"/>
              <a:chOff x="2286000" y="3231963"/>
              <a:chExt cx="1665248" cy="1035237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stCxn id="14" idx="3"/>
                <a:endCxn id="16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5192752" y="2514600"/>
              <a:ext cx="1665248" cy="1035237"/>
              <a:chOff x="2286000" y="3231963"/>
              <a:chExt cx="1665248" cy="103523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/>
              <p:cNvCxnSpPr>
                <a:endCxn id="28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828800" y="3536763"/>
              <a:ext cx="1143000" cy="1035237"/>
              <a:chOff x="2503448" y="3231963"/>
              <a:chExt cx="1143000" cy="103523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503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3416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 flipH="1">
                <a:off x="2687412" y="3231963"/>
                <a:ext cx="317873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endCxn id="34" idx="0"/>
              </p:cNvCxnSpPr>
              <p:nvPr/>
            </p:nvCxnSpPr>
            <p:spPr>
              <a:xfrm>
                <a:off x="3231963" y="3231963"/>
                <a:ext cx="262085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3657600" y="3581400"/>
              <a:ext cx="304800" cy="1066800"/>
              <a:chOff x="2960648" y="3200400"/>
              <a:chExt cx="304800" cy="1066800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29606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stCxn id="17" idx="4"/>
                <a:endCxn id="49" idx="0"/>
              </p:cNvCxnSpPr>
              <p:nvPr/>
            </p:nvCxnSpPr>
            <p:spPr>
              <a:xfrm>
                <a:off x="3101896" y="3200400"/>
                <a:ext cx="11152" cy="762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2971800" y="2590800"/>
              <a:ext cx="304800" cy="990600"/>
              <a:chOff x="2427248" y="3276600"/>
              <a:chExt cx="304800" cy="99060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14" idx="4"/>
                <a:endCxn id="55" idx="0"/>
              </p:cNvCxnSpPr>
              <p:nvPr/>
            </p:nvCxnSpPr>
            <p:spPr>
              <a:xfrm>
                <a:off x="2579648" y="3276600"/>
                <a:ext cx="0" cy="685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1828800" y="4572000"/>
              <a:ext cx="304800" cy="990600"/>
              <a:chOff x="2427248" y="3276600"/>
              <a:chExt cx="304800" cy="9906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Arrow Connector 59"/>
              <p:cNvCxnSpPr>
                <a:endCxn id="59" idx="0"/>
              </p:cNvCxnSpPr>
              <p:nvPr/>
            </p:nvCxnSpPr>
            <p:spPr>
              <a:xfrm>
                <a:off x="2579648" y="3276600"/>
                <a:ext cx="0" cy="685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6553200" y="3546088"/>
              <a:ext cx="304800" cy="990600"/>
              <a:chOff x="2427248" y="3276600"/>
              <a:chExt cx="304800" cy="990600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Arrow Connector 63"/>
              <p:cNvCxnSpPr>
                <a:endCxn id="63" idx="0"/>
              </p:cNvCxnSpPr>
              <p:nvPr/>
            </p:nvCxnSpPr>
            <p:spPr>
              <a:xfrm>
                <a:off x="2579648" y="3276600"/>
                <a:ext cx="0" cy="685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Group 83"/>
          <p:cNvGrpSpPr/>
          <p:nvPr/>
        </p:nvGrpSpPr>
        <p:grpSpPr>
          <a:xfrm>
            <a:off x="1752600" y="1916668"/>
            <a:ext cx="5143104" cy="4331732"/>
            <a:chOff x="1752600" y="1295400"/>
            <a:chExt cx="5143104" cy="4331732"/>
          </a:xfrm>
        </p:grpSpPr>
        <p:sp>
          <p:nvSpPr>
            <p:cNvPr id="69" name="TextBox 68"/>
            <p:cNvSpPr txBox="1"/>
            <p:nvPr/>
          </p:nvSpPr>
          <p:spPr>
            <a:xfrm>
              <a:off x="5791200" y="22214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419600" y="129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1438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77000" y="3200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23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477000" y="4202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47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00648" y="431113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21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34096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34096" y="3276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71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619896" y="3276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09800" y="3276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752600" y="42788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37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752600" y="5257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43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621361" y="423493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19</a:t>
              </a:r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733800" y="1383268"/>
                <a:ext cx="41068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&lt;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1383268"/>
                <a:ext cx="410689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9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447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uiExpand="1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Building a Binary heap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311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Building a Binary heap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Problem:</a:t>
                </a:r>
                <a:r>
                  <a:rPr lang="en-US" sz="2400" b="1" dirty="0" smtClean="0"/>
                  <a:t> </a:t>
                </a:r>
                <a:r>
                  <a:rPr lang="en-US" sz="2000" dirty="0" smtClean="0"/>
                  <a:t>Given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elements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 smtClean="0"/>
                  <a:t>}, build a binary </a:t>
                </a:r>
                <a:r>
                  <a:rPr lang="en-US" sz="2000" b="1" dirty="0" smtClean="0"/>
                  <a:t>heap H</a:t>
                </a:r>
                <a:r>
                  <a:rPr lang="en-US" sz="2000" dirty="0" smtClean="0"/>
                  <a:t> storing them.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Trivial solution: </a:t>
                </a:r>
                <a:endParaRPr lang="en-US" sz="20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 smtClean="0">
                    <a:solidFill>
                      <a:srgbClr val="7030A0"/>
                    </a:solidFill>
                  </a:rPr>
                  <a:t>CreateHeap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H</a:t>
                </a:r>
                <a:r>
                  <a:rPr lang="en-US" sz="2000" dirty="0" smtClean="0"/>
                  <a:t>);</a:t>
                </a:r>
                <a:endParaRPr lang="en-US" sz="20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          </a:t>
                </a:r>
                <a:r>
                  <a:rPr lang="en-US" sz="2000" b="1" dirty="0" smtClean="0"/>
                  <a:t>For(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=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 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Insert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H);</a:t>
                </a: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458200" cy="4525963"/>
              </a:xfrm>
              <a:blipFill rotWithShape="1">
                <a:blip r:embed="rId2"/>
                <a:stretch>
                  <a:fillRect l="-1154" t="-1078" r="-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4200" y="3593068"/>
            <a:ext cx="395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(</a:t>
            </a:r>
            <a:r>
              <a:rPr lang="en-US" dirty="0"/>
              <a:t>Building the Binary heap incrementally</a:t>
            </a:r>
            <a:r>
              <a:rPr lang="en-US" b="1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186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Building a Binary heap incrementally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1562496" y="1295400"/>
            <a:ext cx="5752704" cy="4407932"/>
            <a:chOff x="1562496" y="1295400"/>
            <a:chExt cx="5752704" cy="4407932"/>
          </a:xfrm>
        </p:grpSpPr>
        <p:grpSp>
          <p:nvGrpSpPr>
            <p:cNvPr id="27" name="Group 26"/>
            <p:cNvGrpSpPr/>
            <p:nvPr/>
          </p:nvGrpSpPr>
          <p:grpSpPr>
            <a:xfrm>
              <a:off x="1600200" y="1295400"/>
              <a:ext cx="5638800" cy="4343400"/>
              <a:chOff x="1600200" y="1295400"/>
              <a:chExt cx="5638800" cy="434340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1600200" y="1295400"/>
                <a:ext cx="5638800" cy="4343400"/>
                <a:chOff x="1600200" y="1295400"/>
                <a:chExt cx="5638800" cy="434340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419600" y="1295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" name="Group 4"/>
                <p:cNvGrpSpPr/>
                <p:nvPr/>
              </p:nvGrpSpPr>
              <p:grpSpPr>
                <a:xfrm>
                  <a:off x="2971800" y="1524000"/>
                  <a:ext cx="1447800" cy="1066800"/>
                  <a:chOff x="2971800" y="2209800"/>
                  <a:chExt cx="1447800" cy="1066800"/>
                </a:xfrm>
              </p:grpSpPr>
              <p:cxnSp>
                <p:nvCxnSpPr>
                  <p:cNvPr id="12" name="Straight Arrow Connector 11"/>
                  <p:cNvCxnSpPr/>
                  <p:nvPr/>
                </p:nvCxnSpPr>
                <p:spPr>
                  <a:xfrm flipH="1">
                    <a:off x="3155796" y="2209800"/>
                    <a:ext cx="1263804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Oval 13"/>
                  <p:cNvSpPr/>
                  <p:nvPr/>
                </p:nvSpPr>
                <p:spPr>
                  <a:xfrm>
                    <a:off x="2971800" y="2971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4715107" y="1524000"/>
                  <a:ext cx="1457093" cy="1016652"/>
                  <a:chOff x="4715107" y="2209800"/>
                  <a:chExt cx="1457093" cy="1016652"/>
                </a:xfrm>
              </p:grpSpPr>
              <p:cxnSp>
                <p:nvCxnSpPr>
                  <p:cNvPr id="8" name="Straight Arrow Connector 7"/>
                  <p:cNvCxnSpPr/>
                  <p:nvPr/>
                </p:nvCxnSpPr>
                <p:spPr>
                  <a:xfrm>
                    <a:off x="4715107" y="2209800"/>
                    <a:ext cx="1304693" cy="711852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Oval 14"/>
                  <p:cNvSpPr/>
                  <p:nvPr/>
                </p:nvSpPr>
                <p:spPr>
                  <a:xfrm>
                    <a:off x="5867400" y="2921652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" name="Group 8"/>
                <p:cNvGrpSpPr/>
                <p:nvPr/>
              </p:nvGrpSpPr>
              <p:grpSpPr>
                <a:xfrm>
                  <a:off x="2286000" y="2546163"/>
                  <a:ext cx="730437" cy="1035237"/>
                  <a:chOff x="2286000" y="3231963"/>
                  <a:chExt cx="730437" cy="1035237"/>
                </a:xfrm>
              </p:grpSpPr>
              <p:sp>
                <p:nvSpPr>
                  <p:cNvPr id="16" name="Oval 15"/>
                  <p:cNvSpPr/>
                  <p:nvPr/>
                </p:nvSpPr>
                <p:spPr>
                  <a:xfrm>
                    <a:off x="2286000" y="39624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" name="Straight Arrow Connector 17"/>
                  <p:cNvCxnSpPr>
                    <a:stCxn id="14" idx="3"/>
                    <a:endCxn id="16" idx="0"/>
                  </p:cNvCxnSpPr>
                  <p:nvPr/>
                </p:nvCxnSpPr>
                <p:spPr>
                  <a:xfrm flipH="1">
                    <a:off x="2438400" y="3231963"/>
                    <a:ext cx="578037" cy="7304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3231963" y="2546163"/>
                  <a:ext cx="719285" cy="1035237"/>
                  <a:chOff x="3231963" y="3231963"/>
                  <a:chExt cx="719285" cy="1035237"/>
                </a:xfrm>
              </p:grpSpPr>
              <p:sp>
                <p:nvSpPr>
                  <p:cNvPr id="17" name="Oval 16"/>
                  <p:cNvSpPr/>
                  <p:nvPr/>
                </p:nvSpPr>
                <p:spPr>
                  <a:xfrm>
                    <a:off x="3646448" y="39624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" name="Straight Arrow Connector 20"/>
                  <p:cNvCxnSpPr>
                    <a:stCxn id="14" idx="5"/>
                  </p:cNvCxnSpPr>
                  <p:nvPr/>
                </p:nvCxnSpPr>
                <p:spPr>
                  <a:xfrm>
                    <a:off x="3231963" y="3231963"/>
                    <a:ext cx="566885" cy="730437"/>
                  </a:xfrm>
                  <a:prstGeom prst="straightConnector1">
                    <a:avLst/>
                  </a:prstGeom>
                  <a:ln w="28575">
                    <a:solidFill>
                      <a:srgbClr val="0070C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5192752" y="2514600"/>
                  <a:ext cx="730437" cy="1035237"/>
                  <a:chOff x="5192752" y="3200400"/>
                  <a:chExt cx="730437" cy="1035237"/>
                </a:xfrm>
              </p:grpSpPr>
              <p:sp>
                <p:nvSpPr>
                  <p:cNvPr id="28" name="Oval 27"/>
                  <p:cNvSpPr/>
                  <p:nvPr/>
                </p:nvSpPr>
                <p:spPr>
                  <a:xfrm>
                    <a:off x="5192752" y="3930837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" name="Straight Arrow Connector 29"/>
                  <p:cNvCxnSpPr>
                    <a:endCxn id="28" idx="0"/>
                  </p:cNvCxnSpPr>
                  <p:nvPr/>
                </p:nvCxnSpPr>
                <p:spPr>
                  <a:xfrm flipH="1">
                    <a:off x="5345152" y="3200400"/>
                    <a:ext cx="578037" cy="7304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6138715" y="2514600"/>
                  <a:ext cx="719285" cy="1035237"/>
                  <a:chOff x="6138715" y="3200400"/>
                  <a:chExt cx="719285" cy="1035237"/>
                </a:xfrm>
              </p:grpSpPr>
              <p:sp>
                <p:nvSpPr>
                  <p:cNvPr id="29" name="Oval 28"/>
                  <p:cNvSpPr/>
                  <p:nvPr/>
                </p:nvSpPr>
                <p:spPr>
                  <a:xfrm>
                    <a:off x="6553200" y="3930837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6138715" y="3200400"/>
                    <a:ext cx="566885" cy="7304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1828800" y="3536763"/>
                  <a:ext cx="501837" cy="1035237"/>
                  <a:chOff x="1828800" y="4222563"/>
                  <a:chExt cx="501837" cy="1035237"/>
                </a:xfrm>
              </p:grpSpPr>
              <p:sp>
                <p:nvSpPr>
                  <p:cNvPr id="33" name="Oval 32"/>
                  <p:cNvSpPr/>
                  <p:nvPr/>
                </p:nvSpPr>
                <p:spPr>
                  <a:xfrm>
                    <a:off x="1828800" y="49530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" name="Straight Arrow Connector 34"/>
                  <p:cNvCxnSpPr>
                    <a:stCxn id="16" idx="3"/>
                  </p:cNvCxnSpPr>
                  <p:nvPr/>
                </p:nvCxnSpPr>
                <p:spPr>
                  <a:xfrm flipH="1">
                    <a:off x="2012764" y="4222563"/>
                    <a:ext cx="317873" cy="7304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2557315" y="3536763"/>
                  <a:ext cx="414485" cy="1035237"/>
                  <a:chOff x="2557315" y="4222563"/>
                  <a:chExt cx="414485" cy="1035237"/>
                </a:xfrm>
              </p:grpSpPr>
              <p:sp>
                <p:nvSpPr>
                  <p:cNvPr id="34" name="Oval 33"/>
                  <p:cNvSpPr/>
                  <p:nvPr/>
                </p:nvSpPr>
                <p:spPr>
                  <a:xfrm>
                    <a:off x="2667000" y="49530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6" name="Straight Arrow Connector 35"/>
                  <p:cNvCxnSpPr>
                    <a:endCxn id="34" idx="0"/>
                  </p:cNvCxnSpPr>
                  <p:nvPr/>
                </p:nvCxnSpPr>
                <p:spPr>
                  <a:xfrm>
                    <a:off x="2557315" y="4222563"/>
                    <a:ext cx="262085" cy="7304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3352800" y="3549837"/>
                  <a:ext cx="381000" cy="1022163"/>
                  <a:chOff x="3245037" y="4235637"/>
                  <a:chExt cx="381000" cy="1022163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3245037" y="49530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0" name="Straight Arrow Connector 49"/>
                  <p:cNvCxnSpPr/>
                  <p:nvPr/>
                </p:nvCxnSpPr>
                <p:spPr>
                  <a:xfrm flipH="1">
                    <a:off x="3384365" y="4235637"/>
                    <a:ext cx="241672" cy="717363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3928915" y="3536763"/>
                  <a:ext cx="414485" cy="1035237"/>
                  <a:chOff x="3928915" y="4222563"/>
                  <a:chExt cx="414485" cy="1035237"/>
                </a:xfrm>
              </p:grpSpPr>
              <p:sp>
                <p:nvSpPr>
                  <p:cNvPr id="49" name="Oval 48"/>
                  <p:cNvSpPr/>
                  <p:nvPr/>
                </p:nvSpPr>
                <p:spPr>
                  <a:xfrm>
                    <a:off x="4038600" y="49530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1" name="Straight Arrow Connector 50"/>
                  <p:cNvCxnSpPr>
                    <a:endCxn id="49" idx="0"/>
                  </p:cNvCxnSpPr>
                  <p:nvPr/>
                </p:nvCxnSpPr>
                <p:spPr>
                  <a:xfrm>
                    <a:off x="3928915" y="4222563"/>
                    <a:ext cx="262085" cy="7304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4755963" y="3536763"/>
                  <a:ext cx="501837" cy="1035237"/>
                  <a:chOff x="3200400" y="4222563"/>
                  <a:chExt cx="501837" cy="1035237"/>
                </a:xfrm>
              </p:grpSpPr>
              <p:sp>
                <p:nvSpPr>
                  <p:cNvPr id="75" name="Oval 74"/>
                  <p:cNvSpPr/>
                  <p:nvPr/>
                </p:nvSpPr>
                <p:spPr>
                  <a:xfrm>
                    <a:off x="3200400" y="49530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6" name="Straight Arrow Connector 75"/>
                  <p:cNvCxnSpPr/>
                  <p:nvPr/>
                </p:nvCxnSpPr>
                <p:spPr>
                  <a:xfrm flipH="1">
                    <a:off x="3384364" y="4222563"/>
                    <a:ext cx="317873" cy="7304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7" name="Group 76"/>
                <p:cNvGrpSpPr/>
                <p:nvPr/>
              </p:nvGrpSpPr>
              <p:grpSpPr>
                <a:xfrm>
                  <a:off x="6127563" y="3536763"/>
                  <a:ext cx="501837" cy="1035237"/>
                  <a:chOff x="3200400" y="4222563"/>
                  <a:chExt cx="501837" cy="1035237"/>
                </a:xfrm>
              </p:grpSpPr>
              <p:sp>
                <p:nvSpPr>
                  <p:cNvPr id="78" name="Oval 77"/>
                  <p:cNvSpPr/>
                  <p:nvPr/>
                </p:nvSpPr>
                <p:spPr>
                  <a:xfrm>
                    <a:off x="3200400" y="49530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9" name="Straight Arrow Connector 78"/>
                  <p:cNvCxnSpPr/>
                  <p:nvPr/>
                </p:nvCxnSpPr>
                <p:spPr>
                  <a:xfrm flipH="1">
                    <a:off x="3384364" y="4222563"/>
                    <a:ext cx="317873" cy="7304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" name="Group 79"/>
                <p:cNvGrpSpPr/>
                <p:nvPr/>
              </p:nvGrpSpPr>
              <p:grpSpPr>
                <a:xfrm>
                  <a:off x="5452915" y="3505200"/>
                  <a:ext cx="414485" cy="1035237"/>
                  <a:chOff x="3928915" y="4222563"/>
                  <a:chExt cx="414485" cy="1035237"/>
                </a:xfrm>
              </p:grpSpPr>
              <p:sp>
                <p:nvSpPr>
                  <p:cNvPr id="81" name="Oval 80"/>
                  <p:cNvSpPr/>
                  <p:nvPr/>
                </p:nvSpPr>
                <p:spPr>
                  <a:xfrm>
                    <a:off x="4038600" y="49530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" name="Straight Arrow Connector 81"/>
                  <p:cNvCxnSpPr>
                    <a:endCxn id="81" idx="0"/>
                  </p:cNvCxnSpPr>
                  <p:nvPr/>
                </p:nvCxnSpPr>
                <p:spPr>
                  <a:xfrm>
                    <a:off x="3928915" y="4222563"/>
                    <a:ext cx="262085" cy="7304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 82"/>
                <p:cNvGrpSpPr/>
                <p:nvPr/>
              </p:nvGrpSpPr>
              <p:grpSpPr>
                <a:xfrm>
                  <a:off x="6824515" y="3505200"/>
                  <a:ext cx="414485" cy="1035237"/>
                  <a:chOff x="3928915" y="4222563"/>
                  <a:chExt cx="414485" cy="1035237"/>
                </a:xfrm>
              </p:grpSpPr>
              <p:sp>
                <p:nvSpPr>
                  <p:cNvPr id="84" name="Oval 83"/>
                  <p:cNvSpPr/>
                  <p:nvPr/>
                </p:nvSpPr>
                <p:spPr>
                  <a:xfrm>
                    <a:off x="4038600" y="49530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5" name="Straight Arrow Connector 84"/>
                  <p:cNvCxnSpPr>
                    <a:endCxn id="84" idx="0"/>
                  </p:cNvCxnSpPr>
                  <p:nvPr/>
                </p:nvCxnSpPr>
                <p:spPr>
                  <a:xfrm>
                    <a:off x="3928915" y="4222563"/>
                    <a:ext cx="262085" cy="7304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8" name="Group 97"/>
                <p:cNvGrpSpPr/>
                <p:nvPr/>
              </p:nvGrpSpPr>
              <p:grpSpPr>
                <a:xfrm>
                  <a:off x="1600200" y="4540437"/>
                  <a:ext cx="685800" cy="1098363"/>
                  <a:chOff x="1600200" y="4540437"/>
                  <a:chExt cx="685800" cy="1098363"/>
                </a:xfrm>
              </p:grpSpPr>
              <p:grpSp>
                <p:nvGrpSpPr>
                  <p:cNvPr id="86" name="Group 85"/>
                  <p:cNvGrpSpPr/>
                  <p:nvPr/>
                </p:nvGrpSpPr>
                <p:grpSpPr>
                  <a:xfrm>
                    <a:off x="1981200" y="4572000"/>
                    <a:ext cx="304800" cy="1066800"/>
                    <a:chOff x="3852715" y="4222563"/>
                    <a:chExt cx="304800" cy="1066800"/>
                  </a:xfrm>
                </p:grpSpPr>
                <p:sp>
                  <p:nvSpPr>
                    <p:cNvPr id="87" name="Oval 86"/>
                    <p:cNvSpPr/>
                    <p:nvPr/>
                  </p:nvSpPr>
                  <p:spPr>
                    <a:xfrm>
                      <a:off x="3852715" y="4984563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8" name="Straight Arrow Connector 87"/>
                    <p:cNvCxnSpPr/>
                    <p:nvPr/>
                  </p:nvCxnSpPr>
                  <p:spPr>
                    <a:xfrm>
                      <a:off x="3884279" y="4222563"/>
                      <a:ext cx="120836" cy="76200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" name="Group 88"/>
                  <p:cNvGrpSpPr/>
                  <p:nvPr/>
                </p:nvGrpSpPr>
                <p:grpSpPr>
                  <a:xfrm>
                    <a:off x="1600200" y="4540437"/>
                    <a:ext cx="304800" cy="1098363"/>
                    <a:chOff x="3429000" y="4235637"/>
                    <a:chExt cx="304800" cy="1098363"/>
                  </a:xfrm>
                </p:grpSpPr>
                <p:sp>
                  <p:nvSpPr>
                    <p:cNvPr id="90" name="Oval 89"/>
                    <p:cNvSpPr/>
                    <p:nvPr/>
                  </p:nvSpPr>
                  <p:spPr>
                    <a:xfrm>
                      <a:off x="3429000" y="50292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1" name="Straight Arrow Connector 90"/>
                    <p:cNvCxnSpPr/>
                    <p:nvPr/>
                  </p:nvCxnSpPr>
                  <p:spPr>
                    <a:xfrm flipH="1">
                      <a:off x="3600647" y="4235637"/>
                      <a:ext cx="133153" cy="805934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2438400" y="4540437"/>
                  <a:ext cx="685800" cy="1098363"/>
                  <a:chOff x="1600200" y="4540437"/>
                  <a:chExt cx="685800" cy="1098363"/>
                </a:xfrm>
              </p:grpSpPr>
              <p:grpSp>
                <p:nvGrpSpPr>
                  <p:cNvPr id="100" name="Group 99"/>
                  <p:cNvGrpSpPr/>
                  <p:nvPr/>
                </p:nvGrpSpPr>
                <p:grpSpPr>
                  <a:xfrm>
                    <a:off x="1981200" y="4572000"/>
                    <a:ext cx="304800" cy="1066800"/>
                    <a:chOff x="3852715" y="4222563"/>
                    <a:chExt cx="304800" cy="1066800"/>
                  </a:xfrm>
                </p:grpSpPr>
                <p:sp>
                  <p:nvSpPr>
                    <p:cNvPr id="104" name="Oval 103"/>
                    <p:cNvSpPr/>
                    <p:nvPr/>
                  </p:nvSpPr>
                  <p:spPr>
                    <a:xfrm>
                      <a:off x="3852715" y="4984563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5" name="Straight Arrow Connector 104"/>
                    <p:cNvCxnSpPr/>
                    <p:nvPr/>
                  </p:nvCxnSpPr>
                  <p:spPr>
                    <a:xfrm>
                      <a:off x="3884279" y="4222563"/>
                      <a:ext cx="120836" cy="76200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1" name="Group 100"/>
                  <p:cNvGrpSpPr/>
                  <p:nvPr/>
                </p:nvGrpSpPr>
                <p:grpSpPr>
                  <a:xfrm>
                    <a:off x="1600200" y="4540437"/>
                    <a:ext cx="304800" cy="1098363"/>
                    <a:chOff x="3429000" y="4235637"/>
                    <a:chExt cx="304800" cy="1098363"/>
                  </a:xfrm>
                </p:grpSpPr>
                <p:sp>
                  <p:nvSpPr>
                    <p:cNvPr id="102" name="Oval 101"/>
                    <p:cNvSpPr/>
                    <p:nvPr/>
                  </p:nvSpPr>
                  <p:spPr>
                    <a:xfrm>
                      <a:off x="3429000" y="50292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3" name="Straight Arrow Connector 102"/>
                    <p:cNvCxnSpPr/>
                    <p:nvPr/>
                  </p:nvCxnSpPr>
                  <p:spPr>
                    <a:xfrm flipH="1">
                      <a:off x="3600647" y="4235637"/>
                      <a:ext cx="133153" cy="805934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5" name="Straight Arrow Connector 114"/>
                <p:cNvCxnSpPr/>
                <p:nvPr/>
              </p:nvCxnSpPr>
              <p:spPr>
                <a:xfrm flipH="1">
                  <a:off x="3314304" y="4572703"/>
                  <a:ext cx="210144" cy="76129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Oval 115"/>
              <p:cNvSpPr/>
              <p:nvPr/>
            </p:nvSpPr>
            <p:spPr>
              <a:xfrm>
                <a:off x="3200400" y="5334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562496" y="1295400"/>
              <a:ext cx="5752704" cy="4407932"/>
              <a:chOff x="1562496" y="1295400"/>
              <a:chExt cx="5752704" cy="4407932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1562496" y="1295400"/>
                <a:ext cx="5752704" cy="4407932"/>
                <a:chOff x="1562496" y="1295400"/>
                <a:chExt cx="5752704" cy="4407932"/>
              </a:xfrm>
            </p:grpSpPr>
            <p:sp>
              <p:nvSpPr>
                <p:cNvPr id="41" name="TextBox 40"/>
                <p:cNvSpPr txBox="1"/>
                <p:nvPr/>
              </p:nvSpPr>
              <p:spPr>
                <a:xfrm>
                  <a:off x="4381896" y="12954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9</a:t>
                  </a: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2895600" y="2286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11</a:t>
                  </a:r>
                  <a:endParaRPr lang="en-US" dirty="0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2209800" y="32766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17</a:t>
                  </a:r>
                  <a:endParaRPr lang="en-US" dirty="0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1752600" y="42672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7</a:t>
                  </a:r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5791200" y="2209800"/>
                  <a:ext cx="4716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 21</a:t>
                  </a:r>
                  <a:endParaRPr lang="en-US" dirty="0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181600" y="321206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33</a:t>
                  </a:r>
                  <a:endParaRPr lang="en-US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3619896" y="321206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14</a:t>
                  </a:r>
                  <a:endParaRPr lang="en-US" dirty="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6515496" y="321206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29</a:t>
                  </a:r>
                  <a:endParaRPr lang="en-US" dirty="0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2590800" y="42672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37</a:t>
                  </a:r>
                  <a:endParaRPr lang="en-US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3315096" y="42672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23</a:t>
                  </a:r>
                  <a:endParaRPr lang="en-US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4000896" y="42672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88</a:t>
                  </a:r>
                  <a:endParaRPr lang="en-US" dirty="0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4724400" y="420266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41</a:t>
                  </a:r>
                  <a:endParaRPr lang="en-US" dirty="0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5524896" y="4191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52</a:t>
                  </a:r>
                  <a:endParaRPr lang="en-US" dirty="0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6058296" y="42672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32</a:t>
                  </a:r>
                  <a:endParaRPr lang="en-US" dirty="0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6896496" y="4191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76</a:t>
                  </a:r>
                  <a:endParaRPr lang="en-US" dirty="0"/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1562496" y="5334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9</a:t>
                  </a:r>
                  <a:r>
                    <a:rPr lang="en-US" dirty="0" smtClean="0"/>
                    <a:t>8</a:t>
                  </a:r>
                  <a:endParaRPr lang="en-US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1943496" y="5334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85</a:t>
                  </a:r>
                  <a:endParaRPr lang="en-US" dirty="0"/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2400696" y="5334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4</a:t>
                  </a:r>
                  <a:r>
                    <a:rPr lang="en-US" dirty="0" smtClean="0"/>
                    <a:t>7</a:t>
                  </a:r>
                  <a:endParaRPr lang="en-US" dirty="0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2781696" y="5334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57</a:t>
                  </a:r>
                  <a:endParaRPr lang="en-US" dirty="0"/>
                </a:p>
              </p:txBody>
            </p:sp>
          </p:grpSp>
          <p:sp>
            <p:nvSpPr>
              <p:cNvPr id="131" name="TextBox 130"/>
              <p:cNvSpPr txBox="1"/>
              <p:nvPr/>
            </p:nvSpPr>
            <p:spPr>
              <a:xfrm>
                <a:off x="3162696" y="5334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25</a:t>
                </a:r>
                <a:endParaRPr lang="en-US" dirty="0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381000" y="5791200"/>
            <a:ext cx="8103845" cy="523220"/>
            <a:chOff x="381000" y="5791200"/>
            <a:chExt cx="8103845" cy="523220"/>
          </a:xfrm>
        </p:grpSpPr>
        <p:grpSp>
          <p:nvGrpSpPr>
            <p:cNvPr id="157" name="Group 156"/>
            <p:cNvGrpSpPr/>
            <p:nvPr/>
          </p:nvGrpSpPr>
          <p:grpSpPr>
            <a:xfrm>
              <a:off x="762000" y="5867400"/>
              <a:ext cx="7722845" cy="381000"/>
              <a:chOff x="762000" y="5867400"/>
              <a:chExt cx="7722845" cy="381000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762000" y="5867400"/>
                <a:ext cx="7620000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7" name="Straight Connector 136"/>
              <p:cNvCxnSpPr/>
              <p:nvPr/>
            </p:nvCxnSpPr>
            <p:spPr>
              <a:xfrm>
                <a:off x="114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152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190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228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266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04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342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57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95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533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571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609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647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685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1"/>
              <p:nvPr/>
            </p:nvSpPr>
            <p:spPr>
              <a:xfrm>
                <a:off x="838200" y="5867400"/>
                <a:ext cx="7646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9   11  21   17   14   33   29  71   37   23   88   41  52   32   76   98   85   47  57      </a:t>
                </a:r>
                <a:endParaRPr lang="en-US" dirty="0"/>
              </a:p>
            </p:txBody>
          </p:sp>
          <p:cxnSp>
            <p:nvCxnSpPr>
              <p:cNvPr id="151" name="Straight Connector 150"/>
              <p:cNvCxnSpPr/>
              <p:nvPr/>
            </p:nvCxnSpPr>
            <p:spPr>
              <a:xfrm>
                <a:off x="381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419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723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762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800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838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TextBox 157"/>
            <p:cNvSpPr txBox="1"/>
            <p:nvPr/>
          </p:nvSpPr>
          <p:spPr>
            <a:xfrm>
              <a:off x="7963296" y="5879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</a:t>
              </a:r>
              <a:endParaRPr 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81000" y="5791200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H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29630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839200" cy="11430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Time complexity of incrementally building </a:t>
            </a:r>
            <a:r>
              <a:rPr lang="en-US" sz="2800" b="1" dirty="0">
                <a:solidFill>
                  <a:srgbClr val="7030A0"/>
                </a:solidFill>
              </a:rPr>
              <a:t>a Binary </a:t>
            </a:r>
            <a:r>
              <a:rPr lang="en-US" sz="2800" b="1" dirty="0" smtClean="0">
                <a:solidFill>
                  <a:srgbClr val="7030A0"/>
                </a:solidFill>
              </a:rPr>
              <a:t>heap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</a:t>
                </a:r>
                <a:r>
                  <a:rPr lang="en-US" sz="2000" b="1" dirty="0" smtClean="0"/>
                  <a:t>: </a:t>
                </a:r>
                <a:r>
                  <a:rPr lang="en-US" sz="2000" dirty="0" smtClean="0"/>
                  <a:t>Time complexity of building a binary heap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incrementally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 smtClean="0"/>
                  <a:t>is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log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2060"/>
                    </a:solidFill>
                  </a:rPr>
                  <a:t>Those who love algorithm  should ponder over it</a:t>
                </a:r>
                <a:r>
                  <a:rPr lang="en-US" sz="2000" dirty="0">
                    <a:solidFill>
                      <a:srgbClr val="002060"/>
                    </a:solidFill>
                    <a:sym typeface="Wingdings" pitchFamily="2" charset="2"/>
                  </a:rPr>
                  <a:t></a:t>
                </a:r>
                <a:endParaRPr lang="en-US" sz="20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10600" cy="4525963"/>
              </a:xfrm>
              <a:blipFill rotWithShape="1">
                <a:blip r:embed="rId2"/>
                <a:stretch>
                  <a:fillRect l="-708" t="-674" r="-71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Down Ribbon 4"/>
              <p:cNvSpPr/>
              <p:nvPr/>
            </p:nvSpPr>
            <p:spPr>
              <a:xfrm>
                <a:off x="609600" y="3886200"/>
                <a:ext cx="82296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2060"/>
                    </a:solidFill>
                  </a:rPr>
                  <a:t>A </a:t>
                </a:r>
                <a:r>
                  <a:rPr lang="en-US" dirty="0">
                    <a:solidFill>
                      <a:srgbClr val="002060"/>
                    </a:solidFill>
                  </a:rPr>
                  <a:t>binary heap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can be built in</a:t>
                </a:r>
                <a:r>
                  <a:rPr lang="en-US" dirty="0" smtClean="0"/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).</a:t>
                </a:r>
              </a:p>
            </p:txBody>
          </p:sp>
        </mc:Choice>
        <mc:Fallback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886200"/>
                <a:ext cx="82296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097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Operations </a:t>
            </a:r>
            <a:r>
              <a:rPr lang="en-US" sz="4000" b="1" dirty="0" smtClean="0"/>
              <a:t>on a heap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Query Operations</a:t>
            </a:r>
          </a:p>
          <a:p>
            <a:r>
              <a:rPr lang="en-US" sz="2000" b="1" dirty="0" smtClean="0">
                <a:solidFill>
                  <a:srgbClr val="7030A0"/>
                </a:solidFill>
              </a:rPr>
              <a:t>Find-min</a:t>
            </a:r>
            <a:r>
              <a:rPr lang="en-US" sz="2000" dirty="0" smtClean="0"/>
              <a:t>: report the smallest key stored in the heap.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Update Operations</a:t>
            </a:r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sz="2000" b="1" dirty="0" err="1" smtClean="0">
                <a:solidFill>
                  <a:srgbClr val="C00000"/>
                </a:solidFill>
              </a:rPr>
              <a:t>CreateHeap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H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r>
              <a:rPr lang="en-US" sz="2000" b="1" dirty="0" smtClean="0">
                <a:solidFill>
                  <a:srgbClr val="C00000"/>
                </a:solidFill>
              </a:rPr>
              <a:t>Insert</a:t>
            </a:r>
            <a:r>
              <a:rPr lang="en-US" sz="2000" dirty="0" smtClean="0"/>
              <a:t>(</a:t>
            </a:r>
            <a:r>
              <a:rPr lang="en-US" sz="2000" b="1" dirty="0" err="1" smtClean="0">
                <a:solidFill>
                  <a:srgbClr val="0070C0"/>
                </a:solidFill>
              </a:rPr>
              <a:t>x</a:t>
            </a:r>
            <a:r>
              <a:rPr lang="en-US" sz="2000" dirty="0" err="1" smtClean="0"/>
              <a:t>,</a:t>
            </a:r>
            <a:r>
              <a:rPr lang="en-US" sz="2000" b="1" dirty="0" err="1" smtClean="0">
                <a:solidFill>
                  <a:srgbClr val="0070C0"/>
                </a:solidFill>
              </a:rPr>
              <a:t>H</a:t>
            </a:r>
            <a:r>
              <a:rPr lang="en-US" sz="2000" dirty="0" smtClean="0"/>
              <a:t>) 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Extract-min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H</a:t>
            </a:r>
            <a:r>
              <a:rPr lang="en-US" sz="2000" dirty="0" smtClean="0"/>
              <a:t>) 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Decrease-key</a:t>
            </a:r>
            <a:r>
              <a:rPr lang="en-US" sz="2000" dirty="0" smtClean="0"/>
              <a:t>(</a:t>
            </a:r>
            <a:r>
              <a:rPr lang="en-US" sz="2000" b="1" i="1" dirty="0" smtClean="0">
                <a:solidFill>
                  <a:srgbClr val="0070C0"/>
                </a:solidFill>
              </a:rPr>
              <a:t>p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70C0"/>
                </a:solidFill>
              </a:rPr>
              <a:t>∆</a:t>
            </a:r>
            <a:r>
              <a:rPr lang="en-US" sz="2000" dirty="0" smtClean="0"/>
              <a:t>, </a:t>
            </a:r>
            <a:r>
              <a:rPr lang="en-US" sz="2000" b="1" dirty="0" smtClean="0">
                <a:solidFill>
                  <a:srgbClr val="0070C0"/>
                </a:solidFill>
              </a:rPr>
              <a:t>H</a:t>
            </a:r>
            <a:r>
              <a:rPr lang="en-US" sz="2000" dirty="0" smtClean="0"/>
              <a:t>) </a:t>
            </a:r>
            <a:endParaRPr lang="en-US" sz="2000" b="1" dirty="0" smtClean="0"/>
          </a:p>
          <a:p>
            <a:r>
              <a:rPr lang="en-US" sz="2000" b="1" dirty="0" smtClean="0">
                <a:solidFill>
                  <a:srgbClr val="C00000"/>
                </a:solidFill>
              </a:rPr>
              <a:t>Merge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H</a:t>
            </a:r>
            <a:r>
              <a:rPr lang="en-US" sz="1600" b="1" dirty="0" smtClean="0">
                <a:solidFill>
                  <a:srgbClr val="0070C0"/>
                </a:solidFill>
              </a:rPr>
              <a:t>1</a:t>
            </a:r>
            <a:r>
              <a:rPr lang="en-US" sz="2000" b="1" dirty="0" smtClean="0">
                <a:solidFill>
                  <a:srgbClr val="0070C0"/>
                </a:solidFill>
              </a:rPr>
              <a:t>,H</a:t>
            </a:r>
            <a:r>
              <a:rPr lang="en-US" sz="1600" b="1" dirty="0" smtClean="0">
                <a:solidFill>
                  <a:srgbClr val="0070C0"/>
                </a:solidFill>
              </a:rPr>
              <a:t>2</a:t>
            </a:r>
            <a:r>
              <a:rPr lang="en-US" sz="2000" dirty="0" smtClean="0"/>
              <a:t>)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 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0111" y="3276600"/>
            <a:ext cx="2900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: Create an empty heap 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20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4573" y="3657600"/>
            <a:ext cx="5062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: Insert a </a:t>
            </a:r>
            <a:r>
              <a:rPr lang="en-US" sz="2000" u="sng" dirty="0"/>
              <a:t>new key</a:t>
            </a:r>
            <a:r>
              <a:rPr lang="en-US" sz="2000" dirty="0"/>
              <a:t> with value </a:t>
            </a:r>
            <a:r>
              <a:rPr lang="en-US" sz="2000" b="1" dirty="0">
                <a:solidFill>
                  <a:srgbClr val="0070C0"/>
                </a:solidFill>
              </a:rPr>
              <a:t>x</a:t>
            </a:r>
            <a:r>
              <a:rPr lang="en-US" sz="2000" b="1" dirty="0"/>
              <a:t> </a:t>
            </a:r>
            <a:r>
              <a:rPr lang="en-US" sz="2000" dirty="0"/>
              <a:t>into the heap 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2000" b="1" dirty="0" smtClean="0"/>
              <a:t>.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4019490"/>
            <a:ext cx="3557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: delete the </a:t>
            </a:r>
            <a:r>
              <a:rPr lang="en-US" sz="2000" u="sng" dirty="0"/>
              <a:t>smallest</a:t>
            </a:r>
            <a:r>
              <a:rPr lang="en-US" sz="2000" dirty="0"/>
              <a:t> key from 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2000" b="1" dirty="0" smtClean="0"/>
              <a:t>.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149979" y="4343400"/>
            <a:ext cx="5003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: decrease the value of the key </a:t>
            </a:r>
            <a:r>
              <a:rPr lang="en-US" sz="2000" b="1" i="1" dirty="0">
                <a:solidFill>
                  <a:srgbClr val="0070C0"/>
                </a:solidFill>
              </a:rPr>
              <a:t>p</a:t>
            </a:r>
            <a:r>
              <a:rPr lang="en-US" sz="2000" dirty="0"/>
              <a:t> by amount </a:t>
            </a:r>
            <a:r>
              <a:rPr lang="en-US" sz="2000" dirty="0">
                <a:solidFill>
                  <a:srgbClr val="0070C0"/>
                </a:solidFill>
              </a:rPr>
              <a:t>∆</a:t>
            </a:r>
            <a:r>
              <a:rPr lang="en-US" sz="2000" b="1" dirty="0"/>
              <a:t>.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362200" y="4724400"/>
            <a:ext cx="3281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: Merge two heaps 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1600" b="1" dirty="0">
                <a:solidFill>
                  <a:srgbClr val="0070C0"/>
                </a:solidFill>
              </a:rPr>
              <a:t>1</a:t>
            </a:r>
            <a:r>
              <a:rPr lang="en-US" sz="2000" b="1" dirty="0"/>
              <a:t> and 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1600" b="1" dirty="0">
                <a:solidFill>
                  <a:srgbClr val="0070C0"/>
                </a:solidFill>
              </a:rPr>
              <a:t>2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8617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Why</a:t>
            </a:r>
            <a:r>
              <a:rPr lang="en-US" sz="2800" b="1" dirty="0" smtClean="0">
                <a:solidFill>
                  <a:srgbClr val="7030A0"/>
                </a:solidFill>
              </a:rPr>
              <a:t> heaps </a:t>
            </a:r>
            <a:r>
              <a:rPr lang="en-US" sz="2800" b="1" dirty="0" smtClean="0"/>
              <a:t>when we can use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a  binary search tree ?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Compared to binary </a:t>
            </a:r>
            <a:r>
              <a:rPr lang="en-US" sz="2400" dirty="0"/>
              <a:t>search </a:t>
            </a:r>
            <a:r>
              <a:rPr lang="en-US" sz="2400" dirty="0" smtClean="0"/>
              <a:t>trees, a heap is usually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000" dirty="0" smtClean="0"/>
              <a:t>      -- much </a:t>
            </a:r>
            <a:r>
              <a:rPr lang="en-US" sz="2000" b="1" u="sng" dirty="0" smtClean="0">
                <a:solidFill>
                  <a:srgbClr val="7030A0"/>
                </a:solidFill>
              </a:rPr>
              <a:t>simpler</a:t>
            </a:r>
            <a:r>
              <a:rPr lang="en-US" sz="2000" dirty="0" smtClean="0"/>
              <a:t> </a:t>
            </a:r>
            <a:r>
              <a:rPr lang="en-US" sz="2000" dirty="0" smtClean="0"/>
              <a:t>and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-- more </a:t>
            </a:r>
            <a:r>
              <a:rPr lang="en-US" sz="2000" b="1" u="sng" dirty="0" smtClean="0">
                <a:solidFill>
                  <a:srgbClr val="7030A0"/>
                </a:solidFill>
              </a:rPr>
              <a:t>efficient</a:t>
            </a:r>
            <a:r>
              <a:rPr lang="en-US" sz="2000" dirty="0" smtClean="0"/>
              <a:t>    </a:t>
            </a:r>
          </a:p>
          <a:p>
            <a:pPr marL="0" indent="0">
              <a:buNone/>
            </a:pPr>
            <a:r>
              <a:rPr lang="en-US" sz="2400" dirty="0" smtClean="0"/>
              <a:t>        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3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Existing heap data structures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b="1" dirty="0" smtClean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heap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</a:rPr>
              <a:t>Binomial heap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</a:rPr>
              <a:t>Fibonacci heap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</a:rPr>
              <a:t>Soft heap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38200" y="1981200"/>
            <a:ext cx="1600200" cy="609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96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C</a:t>
            </a:r>
            <a:r>
              <a:rPr lang="en-US" sz="3200" b="1" dirty="0" smtClean="0"/>
              <a:t>an  we </a:t>
            </a:r>
            <a:r>
              <a:rPr lang="en-US" sz="3200" b="1" dirty="0" smtClean="0">
                <a:solidFill>
                  <a:srgbClr val="7030A0"/>
                </a:solidFill>
              </a:rPr>
              <a:t>implement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a </a:t>
            </a:r>
            <a:r>
              <a:rPr lang="en-US" sz="3200" b="1" dirty="0">
                <a:solidFill>
                  <a:srgbClr val="0070C0"/>
                </a:solidFill>
              </a:rPr>
              <a:t>b</a:t>
            </a:r>
            <a:r>
              <a:rPr lang="en-US" sz="3200" b="1" dirty="0" smtClean="0">
                <a:solidFill>
                  <a:srgbClr val="0070C0"/>
                </a:solidFill>
              </a:rPr>
              <a:t>inary tree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smtClean="0"/>
              <a:t>using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an </a:t>
            </a:r>
            <a:r>
              <a:rPr lang="en-US" sz="3200" b="1" dirty="0" smtClean="0">
                <a:solidFill>
                  <a:srgbClr val="0070C0"/>
                </a:solidFill>
              </a:rPr>
              <a:t>array </a:t>
            </a:r>
            <a:r>
              <a:rPr lang="en-US" sz="3200" b="1" dirty="0" smtClean="0"/>
              <a:t>?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 smtClean="0">
              <a:solidFill>
                <a:srgbClr val="7030A0"/>
              </a:solidFill>
            </a:endParaRPr>
          </a:p>
        </p:txBody>
      </p:sp>
      <p:sp>
        <p:nvSpPr>
          <p:cNvPr id="2" name="Down Ribbon 1"/>
          <p:cNvSpPr/>
          <p:nvPr/>
        </p:nvSpPr>
        <p:spPr>
          <a:xfrm>
            <a:off x="2514600" y="4495800"/>
            <a:ext cx="3733800" cy="765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Yes.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 </a:t>
            </a:r>
            <a:r>
              <a:rPr lang="en-US" b="1" dirty="0">
                <a:solidFill>
                  <a:schemeClr val="tx1"/>
                </a:solidFill>
              </a:rPr>
              <a:t>some </a:t>
            </a:r>
            <a:r>
              <a:rPr lang="en-US" b="1" dirty="0">
                <a:solidFill>
                  <a:srgbClr val="C00000"/>
                </a:solidFill>
              </a:rPr>
              <a:t>special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cases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027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  <a:sym typeface="Wingdings" pitchFamily="2" charset="2"/>
              </a:rPr>
              <a:t>    </a:t>
            </a:r>
            <a:r>
              <a:rPr lang="en-US" sz="3600" b="1" dirty="0">
                <a:solidFill>
                  <a:srgbClr val="7030A0"/>
                </a:solidFill>
                <a:sym typeface="Wingdings" pitchFamily="2" charset="2"/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  <a:sym typeface="Wingdings" pitchFamily="2" charset="2"/>
              </a:rPr>
              <a:t>                        </a:t>
            </a:r>
            <a:r>
              <a:rPr lang="en-US" sz="3600" b="1" dirty="0" smtClean="0">
                <a:solidFill>
                  <a:srgbClr val="7030A0"/>
                </a:solidFill>
              </a:rPr>
              <a:t>fundamental </a:t>
            </a:r>
            <a:r>
              <a:rPr lang="en-US" sz="3600" b="1" dirty="0" smtClean="0">
                <a:solidFill>
                  <a:srgbClr val="7030A0"/>
                </a:solidFill>
              </a:rPr>
              <a:t>question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Question: 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What does </a:t>
            </a:r>
            <a:r>
              <a:rPr lang="en-US" sz="2000" u="sng" dirty="0" smtClean="0">
                <a:solidFill>
                  <a:srgbClr val="002060"/>
                </a:solidFill>
              </a:rPr>
              <a:t>the </a:t>
            </a:r>
            <a:r>
              <a:rPr lang="en-US" sz="2000" u="sng" dirty="0" smtClean="0">
                <a:solidFill>
                  <a:srgbClr val="002060"/>
                </a:solidFill>
              </a:rPr>
              <a:t>implementation</a:t>
            </a:r>
            <a:r>
              <a:rPr lang="en-US" sz="2000" dirty="0" smtClean="0"/>
              <a:t> of </a:t>
            </a:r>
            <a:r>
              <a:rPr lang="en-US" sz="2000" dirty="0" smtClean="0"/>
              <a:t>a tree data structure </a:t>
            </a:r>
            <a:r>
              <a:rPr lang="en-US" sz="2000" u="sng" dirty="0" smtClean="0"/>
              <a:t>require</a:t>
            </a:r>
            <a:r>
              <a:rPr lang="en-US" sz="2000" dirty="0" smtClean="0"/>
              <a:t> ?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Answer</a:t>
            </a:r>
            <a:r>
              <a:rPr lang="en-US" sz="2000" b="1" dirty="0" smtClean="0"/>
              <a:t>: </a:t>
            </a:r>
            <a:r>
              <a:rPr lang="en-US" sz="2000" dirty="0" smtClean="0"/>
              <a:t>a mechanism </a:t>
            </a:r>
            <a:r>
              <a:rPr lang="en-US" sz="2000" dirty="0" smtClean="0"/>
              <a:t>to 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ccess  </a:t>
            </a:r>
            <a:r>
              <a:rPr lang="en-US" sz="2000" b="1" dirty="0" smtClean="0">
                <a:solidFill>
                  <a:srgbClr val="C00000"/>
                </a:solidFill>
              </a:rPr>
              <a:t>parent</a:t>
            </a:r>
            <a:r>
              <a:rPr lang="en-US" sz="2000" b="1" dirty="0" smtClean="0"/>
              <a:t> </a:t>
            </a:r>
            <a:r>
              <a:rPr lang="en-US" sz="2000" dirty="0" smtClean="0"/>
              <a:t>of a node</a:t>
            </a:r>
          </a:p>
          <a:p>
            <a:r>
              <a:rPr lang="en-US" sz="2000" dirty="0" smtClean="0"/>
              <a:t>access</a:t>
            </a:r>
            <a:r>
              <a:rPr lang="en-US" sz="2000" b="1" dirty="0" smtClean="0"/>
              <a:t>  </a:t>
            </a:r>
            <a:r>
              <a:rPr lang="en-US" sz="2000" b="1" dirty="0" smtClean="0">
                <a:solidFill>
                  <a:srgbClr val="C00000"/>
                </a:solidFill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/>
              <a:t>of </a:t>
            </a:r>
            <a:r>
              <a:rPr lang="en-US" sz="2000" dirty="0" smtClean="0"/>
              <a:t>a </a:t>
            </a:r>
            <a:r>
              <a:rPr lang="en-US" sz="2000" dirty="0" smtClean="0"/>
              <a:t>node.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057400" y="381000"/>
            <a:ext cx="167640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743200" y="1905000"/>
            <a:ext cx="3048000" cy="2514600"/>
            <a:chOff x="1828800" y="1295400"/>
            <a:chExt cx="5029200" cy="4267200"/>
          </a:xfrm>
        </p:grpSpPr>
        <p:sp>
          <p:nvSpPr>
            <p:cNvPr id="21" name="Oval 20"/>
            <p:cNvSpPr/>
            <p:nvPr/>
          </p:nvSpPr>
          <p:spPr>
            <a:xfrm>
              <a:off x="4419600" y="1295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715107" y="1524000"/>
              <a:ext cx="1304693" cy="7118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3155796" y="1524000"/>
              <a:ext cx="1263804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2971800" y="2286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867400" y="22358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2286000" y="2546163"/>
              <a:ext cx="1665248" cy="1035237"/>
              <a:chOff x="2286000" y="3231963"/>
              <a:chExt cx="1665248" cy="1035237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stCxn id="24" idx="3"/>
                <a:endCxn id="49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5192752" y="2514600"/>
              <a:ext cx="1665248" cy="1035237"/>
              <a:chOff x="2286000" y="3231963"/>
              <a:chExt cx="1665248" cy="1035237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/>
              <p:cNvCxnSpPr>
                <a:endCxn id="45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1828800" y="3536763"/>
              <a:ext cx="1143000" cy="1035237"/>
              <a:chOff x="2503448" y="3231963"/>
              <a:chExt cx="1143000" cy="1035237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2503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3416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 flipH="1">
                <a:off x="2687412" y="3231963"/>
                <a:ext cx="317873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endCxn id="42" idx="0"/>
              </p:cNvCxnSpPr>
              <p:nvPr/>
            </p:nvCxnSpPr>
            <p:spPr>
              <a:xfrm>
                <a:off x="3231963" y="3231963"/>
                <a:ext cx="262085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657600" y="3581400"/>
              <a:ext cx="304800" cy="1066800"/>
              <a:chOff x="2960648" y="3200400"/>
              <a:chExt cx="304800" cy="1066800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9606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Arrow Connector 39"/>
              <p:cNvCxnSpPr>
                <a:stCxn id="50" idx="4"/>
                <a:endCxn id="39" idx="0"/>
              </p:cNvCxnSpPr>
              <p:nvPr/>
            </p:nvCxnSpPr>
            <p:spPr>
              <a:xfrm>
                <a:off x="3101896" y="3200400"/>
                <a:ext cx="11152" cy="762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2971800" y="2590800"/>
              <a:ext cx="304800" cy="990600"/>
              <a:chOff x="2427248" y="3276600"/>
              <a:chExt cx="304800" cy="990600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Arrow Connector 37"/>
              <p:cNvCxnSpPr>
                <a:stCxn id="24" idx="4"/>
                <a:endCxn id="37" idx="0"/>
              </p:cNvCxnSpPr>
              <p:nvPr/>
            </p:nvCxnSpPr>
            <p:spPr>
              <a:xfrm>
                <a:off x="2579648" y="3276600"/>
                <a:ext cx="0" cy="685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1828800" y="4572000"/>
              <a:ext cx="304800" cy="990600"/>
              <a:chOff x="2427248" y="3276600"/>
              <a:chExt cx="304800" cy="9906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endCxn id="35" idx="0"/>
              </p:cNvCxnSpPr>
              <p:nvPr/>
            </p:nvCxnSpPr>
            <p:spPr>
              <a:xfrm>
                <a:off x="2579648" y="3276600"/>
                <a:ext cx="0" cy="685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6553200" y="3546088"/>
              <a:ext cx="304800" cy="990600"/>
              <a:chOff x="2427248" y="3276600"/>
              <a:chExt cx="304800" cy="99060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/>
              <p:cNvCxnSpPr>
                <a:endCxn id="33" idx="0"/>
              </p:cNvCxnSpPr>
              <p:nvPr/>
            </p:nvCxnSpPr>
            <p:spPr>
              <a:xfrm>
                <a:off x="2579648" y="3276600"/>
                <a:ext cx="0" cy="685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74902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 </a:t>
            </a:r>
            <a:r>
              <a:rPr lang="en-US" sz="3600" b="1" dirty="0" smtClean="0">
                <a:solidFill>
                  <a:srgbClr val="7030A0"/>
                </a:solidFill>
              </a:rPr>
              <a:t>complete </a:t>
            </a:r>
            <a:r>
              <a:rPr lang="en-US" sz="3600" b="1" dirty="0" smtClean="0"/>
              <a:t>binary tree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  A complete binary of 12 nodes.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1981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22098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22098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32319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32319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32004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32004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42225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42225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800600" y="4222563"/>
            <a:ext cx="459122" cy="1003674"/>
            <a:chOff x="2427248" y="3263526"/>
            <a:chExt cx="459122" cy="1003674"/>
          </a:xfrm>
        </p:grpSpPr>
        <p:sp>
          <p:nvSpPr>
            <p:cNvPr id="40" name="Oval 39"/>
            <p:cNvSpPr/>
            <p:nvPr/>
          </p:nvSpPr>
          <p:spPr>
            <a:xfrm>
              <a:off x="24272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17" idx="3"/>
              <a:endCxn id="40" idx="0"/>
            </p:cNvCxnSpPr>
            <p:nvPr/>
          </p:nvCxnSpPr>
          <p:spPr>
            <a:xfrm flipH="1">
              <a:off x="2579648" y="3263526"/>
              <a:ext cx="306722" cy="69887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200400" y="4222563"/>
            <a:ext cx="501837" cy="1035237"/>
            <a:chOff x="3200400" y="4222563"/>
            <a:chExt cx="501837" cy="1035237"/>
          </a:xfrm>
        </p:grpSpPr>
        <p:sp>
          <p:nvSpPr>
            <p:cNvPr id="48" name="Oval 4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42225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5356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11119</TotalTime>
  <Words>1506</Words>
  <Application>Microsoft Office PowerPoint</Application>
  <PresentationFormat>On-screen Show (4:3)</PresentationFormat>
  <Paragraphs>548</Paragraphs>
  <Slides>33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Data Structures and Algorithms (CS210A) Semester I – 2014-15</vt:lpstr>
      <vt:lpstr>Data Structures </vt:lpstr>
      <vt:lpstr>Heap </vt:lpstr>
      <vt:lpstr>Operations on a heap</vt:lpstr>
      <vt:lpstr>Why heaps when we can use a  binary search tree ?</vt:lpstr>
      <vt:lpstr>Existing heap data structures</vt:lpstr>
      <vt:lpstr>Can  we implement  a binary tree using an array ?</vt:lpstr>
      <vt:lpstr>                             fundamental question </vt:lpstr>
      <vt:lpstr>A complete binary tree</vt:lpstr>
      <vt:lpstr>A complete binary tree</vt:lpstr>
      <vt:lpstr>A complete binary tree</vt:lpstr>
      <vt:lpstr>A complete binary tree and array </vt:lpstr>
      <vt:lpstr>Binary heap</vt:lpstr>
      <vt:lpstr>Binary heap</vt:lpstr>
      <vt:lpstr>Implementation of a Binary heap</vt:lpstr>
      <vt:lpstr>Find_min(H)</vt:lpstr>
      <vt:lpstr>Extract_min(H)</vt:lpstr>
      <vt:lpstr>Extract_min(H)</vt:lpstr>
      <vt:lpstr>Extract_min(H)</vt:lpstr>
      <vt:lpstr>Extract_min(H)</vt:lpstr>
      <vt:lpstr>Extract_min(H)</vt:lpstr>
      <vt:lpstr>Insert(x,H)</vt:lpstr>
      <vt:lpstr>Insert(x,H)</vt:lpstr>
      <vt:lpstr>Insert(x,H)</vt:lpstr>
      <vt:lpstr>Insert(x,H)</vt:lpstr>
      <vt:lpstr>Insert(x,H)</vt:lpstr>
      <vt:lpstr>Insert(x,H)</vt:lpstr>
      <vt:lpstr>The remaining operations on Binary heap</vt:lpstr>
      <vt:lpstr>Other heaps</vt:lpstr>
      <vt:lpstr>Building a Binary heap</vt:lpstr>
      <vt:lpstr>Building a Binary heap</vt:lpstr>
      <vt:lpstr>Building a Binary heap incrementally</vt:lpstr>
      <vt:lpstr>Time complexity of incrementally building a Binary heap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1108</cp:revision>
  <dcterms:created xsi:type="dcterms:W3CDTF">2011-12-03T04:13:03Z</dcterms:created>
  <dcterms:modified xsi:type="dcterms:W3CDTF">2014-10-14T06:01:23Z</dcterms:modified>
</cp:coreProperties>
</file>