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20" r:id="rId2"/>
    <p:sldId id="391" r:id="rId3"/>
    <p:sldId id="452" r:id="rId4"/>
    <p:sldId id="453" r:id="rId5"/>
    <p:sldId id="454" r:id="rId6"/>
    <p:sldId id="455" r:id="rId7"/>
    <p:sldId id="379" r:id="rId8"/>
    <p:sldId id="414" r:id="rId9"/>
    <p:sldId id="401" r:id="rId10"/>
    <p:sldId id="402" r:id="rId11"/>
    <p:sldId id="404" r:id="rId12"/>
    <p:sldId id="460" r:id="rId13"/>
    <p:sldId id="456" r:id="rId14"/>
    <p:sldId id="417" r:id="rId15"/>
    <p:sldId id="405" r:id="rId16"/>
    <p:sldId id="408" r:id="rId17"/>
    <p:sldId id="409" r:id="rId18"/>
    <p:sldId id="461" r:id="rId19"/>
    <p:sldId id="411" r:id="rId20"/>
    <p:sldId id="399" r:id="rId21"/>
    <p:sldId id="413" r:id="rId22"/>
    <p:sldId id="462" r:id="rId23"/>
    <p:sldId id="398" r:id="rId24"/>
    <p:sldId id="418" r:id="rId25"/>
    <p:sldId id="388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57" r:id="rId35"/>
    <p:sldId id="45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378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29: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Building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a Binary heap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elements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time.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Applications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Binary heap : sorting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Binary trees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: beyond searching and sorting</a:t>
                </a:r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a Binary heap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 smtClean="0"/>
                  <a:t> </a:t>
                </a:r>
                <a:r>
                  <a:rPr lang="en-US" sz="2000" dirty="0" smtClean="0"/>
                  <a:t>Given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}, build a binary </a:t>
                </a:r>
                <a:r>
                  <a:rPr lang="en-US" sz="2000" b="1" dirty="0" smtClean="0"/>
                  <a:t>heap H</a:t>
                </a:r>
                <a:r>
                  <a:rPr lang="en-US" sz="2000" dirty="0" smtClean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 smtClean="0"/>
                  <a:t>Building the </a:t>
                </a:r>
                <a:r>
                  <a:rPr lang="en-US" sz="2000" dirty="0"/>
                  <a:t>Binary heap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 smtClean="0"/>
                  <a:t>);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For(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H</a:t>
                </a:r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953000" y="43403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time complexity of thi</a:t>
            </a:r>
            <a:r>
              <a:rPr lang="en-US" dirty="0" smtClean="0">
                <a:solidFill>
                  <a:schemeClr val="tx1"/>
                </a:solidFill>
              </a:rPr>
              <a:t>s algorithm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Building a</a:t>
            </a:r>
            <a:r>
              <a:rPr lang="en-US" sz="3200" b="1" dirty="0" smtClean="0">
                <a:solidFill>
                  <a:srgbClr val="7030A0"/>
                </a:solidFill>
              </a:rPr>
              <a:t> Binary heap </a:t>
            </a:r>
            <a:r>
              <a:rPr lang="en-US" sz="3200" b="1" dirty="0" smtClean="0">
                <a:solidFill>
                  <a:srgbClr val="0070C0"/>
                </a:solidFill>
              </a:rPr>
              <a:t>incrementally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</a:t>
                </a:r>
                <a:r>
                  <a:rPr lang="en-US" sz="1800" dirty="0" smtClean="0"/>
                  <a:t>he </a:t>
                </a:r>
                <a:r>
                  <a:rPr lang="en-US" sz="1800" dirty="0"/>
                  <a:t>time complexity for inserting </a:t>
                </a:r>
                <a:r>
                  <a:rPr lang="en-US" sz="1800" dirty="0" smtClean="0"/>
                  <a:t>a leaf node = 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# </a:t>
                </a:r>
                <a:r>
                  <a:rPr lang="en-US" sz="1800" dirty="0"/>
                  <a:t>leaf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Time complexity of building a binary heap incrementally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log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0" y="1752600"/>
            <a:ext cx="2209800" cy="3581401"/>
            <a:chOff x="2362200" y="1752600"/>
            <a:chExt cx="2209800" cy="3581401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276600" y="1752600"/>
              <a:ext cx="1295400" cy="8382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362200" y="2590800"/>
              <a:ext cx="869763" cy="123498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62200" y="3825781"/>
              <a:ext cx="228600" cy="593819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38400" y="4451866"/>
              <a:ext cx="152400" cy="88213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2330636" y="51816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4572000" y="1752600"/>
            <a:ext cx="1143000" cy="1455690"/>
            <a:chOff x="4572000" y="1752600"/>
            <a:chExt cx="1143000" cy="1455690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5098863" y="2438400"/>
              <a:ext cx="616137" cy="769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4572000" y="1752600"/>
              <a:ext cx="1143000" cy="63565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>
            <a:off x="5073837" y="31242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Cloud Callout 93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 smtClean="0">
                <a:solidFill>
                  <a:srgbClr val="7030A0"/>
                </a:solidFill>
              </a:rPr>
              <a:t>Theorem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Top-down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8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7" grpId="0" animBg="1"/>
      <p:bldP spid="67" grpId="1" animBg="1"/>
      <p:bldP spid="163" grpId="0" animBg="1"/>
      <p:bldP spid="163" grpId="1" animBg="1"/>
      <p:bldP spid="92" grpId="0" animBg="1"/>
      <p:bldP spid="93" grpId="0" animBg="1"/>
      <p:bldP spid="164" grpId="0" animBg="1"/>
      <p:bldP spid="165" grpId="0" animBg="1"/>
      <p:bldP spid="94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Building a</a:t>
            </a:r>
            <a:r>
              <a:rPr lang="en-US" sz="3200" b="1" dirty="0" smtClean="0">
                <a:solidFill>
                  <a:srgbClr val="7030A0"/>
                </a:solidFill>
              </a:rPr>
              <a:t> Binary heap </a:t>
            </a:r>
            <a:r>
              <a:rPr lang="en-US" sz="3200" b="1" dirty="0" smtClean="0">
                <a:solidFill>
                  <a:srgbClr val="0070C0"/>
                </a:solidFill>
              </a:rPr>
              <a:t>incrementally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Down Ribbon 23"/>
              <p:cNvSpPr/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algorithm must take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time for each of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leaves.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Top-down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95" name="Cloud Callout 94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 smtClean="0">
                <a:solidFill>
                  <a:srgbClr val="7030A0"/>
                </a:solidFill>
              </a:rPr>
              <a:t>Theorem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Think of </a:t>
            </a:r>
            <a:r>
              <a:rPr lang="en-US" sz="2800" b="1" dirty="0" smtClean="0">
                <a:solidFill>
                  <a:srgbClr val="7030A0"/>
                </a:solidFill>
              </a:rPr>
              <a:t>alternate</a:t>
            </a:r>
            <a:r>
              <a:rPr lang="en-US" sz="2800" b="1" dirty="0" smtClean="0">
                <a:solidFill>
                  <a:srgbClr val="002060"/>
                </a:solidFill>
              </a:rPr>
              <a:t> approach for building a binary heap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heap property</a:t>
            </a:r>
            <a:r>
              <a:rPr lang="en-US" sz="1800" b="1" dirty="0"/>
              <a:t>:</a:t>
            </a:r>
            <a:r>
              <a:rPr lang="en-US" sz="1800" i="1" dirty="0"/>
              <a:t> </a:t>
            </a:r>
            <a:r>
              <a:rPr lang="en-US" sz="1800" i="1" dirty="0" smtClean="0"/>
              <a:t>          ? </a:t>
            </a:r>
            <a:endParaRPr lang="en-US" sz="1800" i="1" dirty="0" smtClean="0"/>
          </a:p>
          <a:p>
            <a:pPr marL="0" indent="0" algn="ctr">
              <a:buNone/>
            </a:pPr>
            <a:r>
              <a:rPr lang="en-US" sz="1800" dirty="0" smtClean="0"/>
              <a:t>We just need to ensure this property at each node.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47800" y="4122690"/>
            <a:ext cx="6019800" cy="1592310"/>
            <a:chOff x="1447800" y="4122690"/>
            <a:chExt cx="6019800" cy="1592310"/>
          </a:xfrm>
        </p:grpSpPr>
        <p:sp>
          <p:nvSpPr>
            <p:cNvPr id="93" name="Rounded Rectangle 92"/>
            <p:cNvSpPr/>
            <p:nvPr/>
          </p:nvSpPr>
          <p:spPr>
            <a:xfrm>
              <a:off x="1447800" y="5257800"/>
              <a:ext cx="2209800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86200" y="4122690"/>
              <a:ext cx="3581400" cy="52551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33600" y="6019800"/>
            <a:ext cx="48639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“Every </a:t>
            </a:r>
            <a:r>
              <a:rPr lang="en-US" b="1" i="1" dirty="0"/>
              <a:t>node</a:t>
            </a:r>
            <a:r>
              <a:rPr lang="en-US" i="1" dirty="0"/>
              <a:t> stores value </a:t>
            </a:r>
            <a:r>
              <a:rPr lang="en-US" i="1" u="sng" dirty="0"/>
              <a:t>smaller</a:t>
            </a:r>
            <a:r>
              <a:rPr lang="en-US" i="1" dirty="0"/>
              <a:t> than its </a:t>
            </a:r>
            <a:r>
              <a:rPr lang="en-US" b="1" i="1" dirty="0"/>
              <a:t>children</a:t>
            </a:r>
            <a:r>
              <a:rPr lang="en-US" i="1" dirty="0" smtClean="0"/>
              <a:t>”</a:t>
            </a:r>
            <a:endParaRPr lang="en-IN" dirty="0"/>
          </a:p>
        </p:txBody>
      </p:sp>
      <p:sp>
        <p:nvSpPr>
          <p:cNvPr id="25" name="Cloud Callout 24"/>
          <p:cNvSpPr/>
          <p:nvPr/>
        </p:nvSpPr>
        <p:spPr>
          <a:xfrm>
            <a:off x="0" y="1143000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any </a:t>
            </a:r>
            <a:r>
              <a:rPr lang="en-US" b="1" dirty="0">
                <a:solidFill>
                  <a:schemeClr val="tx1"/>
                </a:solidFill>
              </a:rPr>
              <a:t>complete binary </a:t>
            </a:r>
            <a:r>
              <a:rPr lang="en-US" b="1" dirty="0" smtClean="0">
                <a:solidFill>
                  <a:schemeClr val="tx1"/>
                </a:solidFill>
              </a:rPr>
              <a:t>tree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how many nodes satisfy heap property ?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562496" y="1307068"/>
            <a:ext cx="5752704" cy="4407932"/>
            <a:chOff x="1562496" y="1295400"/>
            <a:chExt cx="5752704" cy="4407932"/>
          </a:xfrm>
        </p:grpSpPr>
        <p:sp>
          <p:nvSpPr>
            <p:cNvPr id="95" name="TextBox 94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</p:grpSp>
      <p:sp>
        <p:nvSpPr>
          <p:cNvPr id="32" name="Down Ribbon 31"/>
          <p:cNvSpPr/>
          <p:nvPr/>
        </p:nvSpPr>
        <p:spPr>
          <a:xfrm>
            <a:off x="381000" y="3048000"/>
            <a:ext cx="1749552" cy="78838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leaf nodes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8" name="Up Arrow 127"/>
          <p:cNvSpPr/>
          <p:nvPr/>
        </p:nvSpPr>
        <p:spPr>
          <a:xfrm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7848600" y="4535269"/>
            <a:ext cx="1200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ottom-up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120" name="Cloud Callout 119"/>
          <p:cNvSpPr/>
          <p:nvPr/>
        </p:nvSpPr>
        <p:spPr>
          <a:xfrm>
            <a:off x="152400" y="1295400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suggest a </a:t>
            </a:r>
            <a:r>
              <a:rPr lang="en-US" b="1" dirty="0" smtClean="0">
                <a:solidFill>
                  <a:srgbClr val="7030A0"/>
                </a:solidFill>
              </a:rPr>
              <a:t>new approach </a:t>
            </a:r>
            <a:r>
              <a:rPr lang="en-US" dirty="0" smtClean="0">
                <a:solidFill>
                  <a:schemeClr val="tx1"/>
                </a:solidFill>
              </a:rPr>
              <a:t>to build binary heap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4" grpId="0" animBg="1"/>
      <p:bldP spid="25" grpId="0" animBg="1"/>
      <p:bldP spid="25" grpId="1" animBg="1"/>
      <p:bldP spid="32" grpId="0" animBg="1"/>
      <p:bldP spid="32" grpId="1" animBg="1"/>
      <p:bldP spid="128" grpId="0" animBg="1"/>
      <p:bldP spid="119" grpId="0"/>
      <p:bldP spid="120" grpId="0" animBg="1"/>
      <p:bldP spid="1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new approach </a:t>
            </a:r>
            <a:r>
              <a:rPr lang="en-US" sz="3200" b="1" dirty="0" smtClean="0"/>
              <a:t>to build binary heap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Just copy the given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  <a:r>
                  <a:rPr lang="en-US" sz="2000" dirty="0" smtClean="0"/>
                  <a:t> into an array 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heap property </a:t>
                </a:r>
                <a:r>
                  <a:rPr lang="en-US" sz="2000" dirty="0" smtClean="0"/>
                  <a:t>holds for all the leaf nodes in the corresponding complete binary tree.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Leaving all the leaf nodes, process the elements in the  decreasing order of their numbering and set the heap property for each of them.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3492128" y="4419600"/>
            <a:ext cx="165471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4419600" y="5867400"/>
            <a:ext cx="3810000" cy="447020"/>
            <a:chOff x="1195038" y="6280389"/>
            <a:chExt cx="3810000" cy="447020"/>
          </a:xfrm>
        </p:grpSpPr>
        <p:sp>
          <p:nvSpPr>
            <p:cNvPr id="119" name="Freeform 118"/>
            <p:cNvSpPr/>
            <p:nvPr/>
          </p:nvSpPr>
          <p:spPr>
            <a:xfrm>
              <a:off x="1195038" y="6616295"/>
              <a:ext cx="3810000" cy="11111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005038" y="6280389"/>
              <a:ext cx="0" cy="35159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1195038" y="6280389"/>
              <a:ext cx="0" cy="36727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457855" cy="523220"/>
            <a:chOff x="381000" y="5791200"/>
            <a:chExt cx="84578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03500" cy="381000"/>
              <a:chOff x="735355" y="5867400"/>
              <a:chExt cx="81035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0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98   14  33   </a:t>
                </a:r>
                <a:r>
                  <a:rPr lang="en-US" dirty="0"/>
                  <a:t>3</a:t>
                </a:r>
                <a:r>
                  <a:rPr lang="en-US" dirty="0" smtClean="0"/>
                  <a:t>7   11   52   32  </a:t>
                </a:r>
                <a:r>
                  <a:rPr lang="en-US" dirty="0" smtClean="0"/>
                  <a:t>85    </a:t>
                </a:r>
                <a:r>
                  <a:rPr lang="en-US" dirty="0" smtClean="0"/>
                  <a:t>17   </a:t>
                </a:r>
                <a:r>
                  <a:rPr lang="en-US" dirty="0" smtClean="0"/>
                  <a:t>25   </a:t>
                </a:r>
                <a:r>
                  <a:rPr lang="en-US" dirty="0" smtClean="0"/>
                  <a:t>88   41  21   29   76   </a:t>
                </a:r>
                <a:r>
                  <a:rPr lang="en-US" dirty="0" smtClean="0"/>
                  <a:t>47   </a:t>
                </a:r>
                <a:r>
                  <a:rPr lang="en-US" dirty="0" smtClean="0"/>
                  <a:t>75   9    57    </a:t>
                </a:r>
                <a:r>
                  <a:rPr lang="en-US" dirty="0" smtClean="0"/>
                  <a:t>23  </a:t>
                </a:r>
                <a:endParaRPr lang="en-US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32" name="Line Callout 1 31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76797"/>
              <a:gd name="adj4" fmla="val -924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first node to be processed.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2438401" y="4343400"/>
            <a:ext cx="165470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962400" y="5867400"/>
            <a:ext cx="3429000" cy="458688"/>
            <a:chOff x="1195038" y="6280389"/>
            <a:chExt cx="3810000" cy="447020"/>
          </a:xfrm>
        </p:grpSpPr>
        <p:sp>
          <p:nvSpPr>
            <p:cNvPr id="119" name="Freeform 118"/>
            <p:cNvSpPr/>
            <p:nvPr/>
          </p:nvSpPr>
          <p:spPr>
            <a:xfrm>
              <a:off x="1195038" y="6616295"/>
              <a:ext cx="3810000" cy="11111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005038" y="6280389"/>
              <a:ext cx="0" cy="35159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1195038" y="6280389"/>
              <a:ext cx="0" cy="36727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457855" cy="523220"/>
            <a:chOff x="381000" y="5791200"/>
            <a:chExt cx="84578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03500" cy="381000"/>
              <a:chOff x="735355" y="5867400"/>
              <a:chExt cx="81035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0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98   14  33   </a:t>
                </a:r>
                <a:r>
                  <a:rPr lang="en-US" dirty="0"/>
                  <a:t>3</a:t>
                </a:r>
                <a:r>
                  <a:rPr lang="en-US" dirty="0" smtClean="0"/>
                  <a:t>7   11   52   32  </a:t>
                </a:r>
                <a:r>
                  <a:rPr lang="en-US" dirty="0" smtClean="0"/>
                  <a:t>85    </a:t>
                </a:r>
                <a:r>
                  <a:rPr lang="en-US" dirty="0" smtClean="0"/>
                  <a:t>17   23   88   41  21   29   76   </a:t>
                </a:r>
                <a:r>
                  <a:rPr lang="en-US" dirty="0" smtClean="0"/>
                  <a:t>47   </a:t>
                </a:r>
                <a:r>
                  <a:rPr lang="en-US" dirty="0" smtClean="0"/>
                  <a:t>75   9    57    25  </a:t>
                </a:r>
                <a:endParaRPr lang="en-US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78" name="Line Callout 1 177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73157"/>
              <a:gd name="adj4" fmla="val -1295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second node to be processed.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1600200" y="4343400"/>
            <a:ext cx="165470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581400" y="5867400"/>
            <a:ext cx="3048000" cy="458688"/>
            <a:chOff x="1195038" y="6280389"/>
            <a:chExt cx="3810000" cy="447020"/>
          </a:xfrm>
        </p:grpSpPr>
        <p:sp>
          <p:nvSpPr>
            <p:cNvPr id="119" name="Freeform 118"/>
            <p:cNvSpPr/>
            <p:nvPr/>
          </p:nvSpPr>
          <p:spPr>
            <a:xfrm>
              <a:off x="1195038" y="6616295"/>
              <a:ext cx="3810000" cy="11111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005038" y="6280389"/>
              <a:ext cx="0" cy="35159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1195038" y="6280389"/>
              <a:ext cx="0" cy="36727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510755" cy="523220"/>
            <a:chOff x="381000" y="5791200"/>
            <a:chExt cx="85107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56400" cy="381000"/>
              <a:chOff x="735355" y="5867400"/>
              <a:chExt cx="81564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56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98   14  33   </a:t>
                </a:r>
                <a:r>
                  <a:rPr lang="en-US" dirty="0"/>
                  <a:t>3</a:t>
                </a:r>
                <a:r>
                  <a:rPr lang="en-US" dirty="0" smtClean="0"/>
                  <a:t>7   11   52   32  </a:t>
                </a:r>
                <a:r>
                  <a:rPr lang="en-US" dirty="0" smtClean="0"/>
                  <a:t>85    </a:t>
                </a:r>
                <a:r>
                  <a:rPr lang="en-US" dirty="0" smtClean="0"/>
                  <a:t>  </a:t>
                </a:r>
                <a:r>
                  <a:rPr lang="en-US" dirty="0" smtClean="0"/>
                  <a:t>9   </a:t>
                </a:r>
                <a:r>
                  <a:rPr lang="en-US" dirty="0" smtClean="0"/>
                  <a:t>23   88   41  21   29   76   </a:t>
                </a:r>
                <a:r>
                  <a:rPr lang="en-US" dirty="0" smtClean="0"/>
                  <a:t>47   </a:t>
                </a:r>
                <a:r>
                  <a:rPr lang="en-US" dirty="0" smtClean="0"/>
                  <a:t>75   </a:t>
                </a:r>
                <a:r>
                  <a:rPr lang="en-US" dirty="0" smtClean="0"/>
                  <a:t>17   57    </a:t>
                </a:r>
                <a:r>
                  <a:rPr lang="en-US" dirty="0" smtClean="0"/>
                  <a:t>25  </a:t>
                </a:r>
                <a:endParaRPr lang="en-US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78" name="Line Callout 1 177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87718"/>
              <a:gd name="adj4" fmla="val -1670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third node to be processed.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510755" cy="523220"/>
            <a:chOff x="381000" y="5791200"/>
            <a:chExt cx="85107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56400" cy="381000"/>
              <a:chOff x="735355" y="5867400"/>
              <a:chExt cx="81564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56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98   14  33   </a:t>
                </a:r>
                <a:r>
                  <a:rPr lang="en-US" dirty="0"/>
                  <a:t>3</a:t>
                </a:r>
                <a:r>
                  <a:rPr lang="en-US" dirty="0" smtClean="0"/>
                  <a:t>7   11   52   32  </a:t>
                </a:r>
                <a:r>
                  <a:rPr lang="en-US" dirty="0" smtClean="0"/>
                  <a:t>47    </a:t>
                </a:r>
                <a:r>
                  <a:rPr lang="en-US" dirty="0" smtClean="0"/>
                  <a:t>  </a:t>
                </a:r>
                <a:r>
                  <a:rPr lang="en-US" dirty="0" smtClean="0"/>
                  <a:t>9   </a:t>
                </a:r>
                <a:r>
                  <a:rPr lang="en-US" dirty="0" smtClean="0"/>
                  <a:t>23   88   41  21   29   76   </a:t>
                </a:r>
                <a:r>
                  <a:rPr lang="en-US" dirty="0" smtClean="0"/>
                  <a:t>85   </a:t>
                </a:r>
                <a:r>
                  <a:rPr lang="en-US" dirty="0" smtClean="0"/>
                  <a:t>75   </a:t>
                </a:r>
                <a:r>
                  <a:rPr lang="en-US" dirty="0" smtClean="0"/>
                  <a:t>17   57    </a:t>
                </a:r>
                <a:r>
                  <a:rPr lang="en-US" dirty="0" smtClean="0"/>
                  <a:t>25  </a:t>
                </a:r>
                <a:endParaRPr lang="en-US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171" name="Oval 17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30" idx="3"/>
                <a:endCxn id="22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30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endCxn id="221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25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5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endCxn id="21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endCxn id="205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endCxn id="203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01430" y="198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sp>
        <p:nvSpPr>
          <p:cNvPr id="114" name="Down Ribbon 113"/>
          <p:cNvSpPr/>
          <p:nvPr/>
        </p:nvSpPr>
        <p:spPr>
          <a:xfrm>
            <a:off x="381000" y="6016752"/>
            <a:ext cx="81534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 Let </a:t>
            </a:r>
            <a:r>
              <a:rPr lang="en-US" b="1" dirty="0">
                <a:solidFill>
                  <a:srgbClr val="0070C0"/>
                </a:solidFill>
              </a:rPr>
              <a:t>v </a:t>
            </a:r>
            <a:r>
              <a:rPr lang="en-US" dirty="0" smtClean="0">
                <a:solidFill>
                  <a:srgbClr val="002060"/>
                </a:solidFill>
              </a:rPr>
              <a:t>be a node corresponding to index 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in </a:t>
            </a:r>
            <a:r>
              <a:rPr lang="en-US" b="1" dirty="0" smtClean="0">
                <a:solidFill>
                  <a:schemeClr val="tx1"/>
                </a:solidFill>
              </a:rPr>
              <a:t>H.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The process of restoring heap property at 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called </a:t>
            </a:r>
            <a:r>
              <a:rPr lang="en-US" b="1" dirty="0" err="1" smtClean="0">
                <a:solidFill>
                  <a:srgbClr val="7030A0"/>
                </a:solidFill>
              </a:rPr>
              <a:t>Heapify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dirty="0" err="1" smtClean="0">
                <a:solidFill>
                  <a:srgbClr val="002060"/>
                </a:solidFill>
              </a:rPr>
              <a:t>,</a:t>
            </a:r>
            <a:r>
              <a:rPr lang="en-US" b="1" dirty="0" err="1" smtClean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562496" y="1066800"/>
            <a:ext cx="5752704" cy="4407932"/>
            <a:chOff x="1562496" y="1295400"/>
            <a:chExt cx="5752704" cy="4407932"/>
          </a:xfrm>
        </p:grpSpPr>
        <p:sp>
          <p:nvSpPr>
            <p:cNvPr id="119" name="TextBox 118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09800" y="32766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17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81000" y="5410200"/>
            <a:ext cx="8329615" cy="523220"/>
            <a:chOff x="381000" y="5791200"/>
            <a:chExt cx="8329615" cy="523220"/>
          </a:xfrm>
        </p:grpSpPr>
        <p:grpSp>
          <p:nvGrpSpPr>
            <p:cNvPr id="232" name="Group 231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98   54  21    9    11   33   29   </a:t>
                </a:r>
                <a:r>
                  <a:rPr lang="en-US" dirty="0" smtClean="0"/>
                  <a:t>47   </a:t>
                </a:r>
                <a:r>
                  <a:rPr lang="en-US" dirty="0" smtClean="0"/>
                  <a:t>17   23   88   41  52   32   76   85   75   37  57   25  </a:t>
                </a:r>
                <a:endParaRPr lang="en-US" dirty="0"/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TextBox 232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>
            <a:off x="1295401" y="5933420"/>
            <a:ext cx="7086599" cy="10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Recap from the last lecture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4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>
                    <a:solidFill>
                      <a:srgbClr val="7030A0"/>
                    </a:solidFill>
                  </a:rPr>
                  <a:t>Heapify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,</a:t>
                </a:r>
                <a:r>
                  <a:rPr lang="en-US" sz="3600" b="1" dirty="0" err="1" smtClean="0"/>
                  <a:t>H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Heapify(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 smtClean="0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) -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While(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 smtClean="0"/>
                  <a:t>                             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</a:t>
                </a:r>
                <a:r>
                  <a:rPr lang="en-US" sz="2000" b="1" dirty="0" smtClean="0"/>
                  <a:t>If(H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]&gt;H[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])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</a:t>
                </a:r>
                <a:r>
                  <a:rPr lang="en-US" sz="2000" b="1" dirty="0"/>
                  <a:t>If(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 and H[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2000" b="1" dirty="0" smtClean="0"/>
                  <a:t>]&gt;</a:t>
                </a:r>
                <a:r>
                  <a:rPr lang="en-US" sz="2000" b="1" dirty="0"/>
                  <a:t>H[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 smtClean="0"/>
                  <a:t>])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</a:t>
                </a:r>
                <a:r>
                  <a:rPr lang="en-US" sz="2000" b="1" dirty="0" smtClean="0">
                    <a:sym typeface="Wingdings" pitchFamily="2" charset="2"/>
                  </a:rPr>
                  <a:t>{      </a:t>
                </a:r>
                <a:r>
                  <a:rPr lang="en-US" sz="2000" b="1" dirty="0" smtClean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↔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2000" dirty="0" smtClean="0"/>
                  <a:t>;   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else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Flag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 false;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}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3"/>
                <a:stretch>
                  <a:fillRect l="-741" t="-836" b="-173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2373868"/>
            <a:ext cx="160492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nd </a:t>
            </a:r>
            <a:r>
              <a:rPr lang="en-US" b="1" dirty="0" smtClean="0">
                <a:solidFill>
                  <a:srgbClr val="C00000"/>
                </a:solidFill>
              </a:rPr>
              <a:t>Flag</a:t>
            </a:r>
            <a:r>
              <a:rPr lang="en-US" b="1" dirty="0" smtClean="0"/>
              <a:t> = true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7923" y="2362200"/>
                <a:ext cx="1488677" cy="41575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itchFamily="2" charset="2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23" y="2362200"/>
                <a:ext cx="1488677" cy="415755"/>
              </a:xfrm>
              <a:prstGeom prst="rect">
                <a:avLst/>
              </a:prstGeom>
              <a:blipFill rotWithShape="1">
                <a:blip r:embed="rId4"/>
                <a:stretch>
                  <a:fillRect r="-6122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2069068"/>
            <a:ext cx="13660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Flag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</a:t>
            </a:r>
            <a:r>
              <a:rPr lang="en-US" b="1" dirty="0" smtClean="0"/>
              <a:t> true;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648362" y="3440668"/>
                <a:ext cx="53061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node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, compare its value with those of its children</a:t>
                </a:r>
                <a:endParaRPr lang="en-IN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62" y="3440668"/>
                <a:ext cx="53061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18" t="-8197" r="-12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76400" y="3886200"/>
            <a:ext cx="3631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it is smaller than any of its children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494339" y="3886200"/>
            <a:ext cx="296683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en-US" dirty="0" smtClean="0"/>
              <a:t>Swap it with </a:t>
            </a:r>
            <a:r>
              <a:rPr lang="en-US" b="1" dirty="0" smtClean="0"/>
              <a:t>smallest </a:t>
            </a:r>
            <a:r>
              <a:rPr lang="en-US" dirty="0" smtClean="0"/>
              <a:t>child</a:t>
            </a:r>
          </a:p>
          <a:p>
            <a:r>
              <a:rPr lang="en-US" dirty="0"/>
              <a:t> </a:t>
            </a:r>
            <a:r>
              <a:rPr lang="en-US" dirty="0" smtClean="0"/>
              <a:t>    and move down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3941" y="4724400"/>
            <a:ext cx="11416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Else</a:t>
            </a:r>
            <a:r>
              <a:rPr lang="en-US" dirty="0" smtClean="0">
                <a:sym typeface="Wingdings" pitchFamily="2" charset="2"/>
              </a:rPr>
              <a:t> stop !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25595" y="2754868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/>
                  <a:t>;</a:t>
                </a:r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95" y="2754868"/>
                <a:ext cx="11128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7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  <p:bldP spid="12" grpId="0" animBg="1"/>
      <p:bldP spid="2" grpId="0" animBg="1"/>
      <p:bldP spid="2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Binary heap in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>
                <a:solidFill>
                  <a:srgbClr val="7030A0"/>
                </a:solidFill>
              </a:rPr>
              <a:t>) </a:t>
            </a:r>
            <a:r>
              <a:rPr lang="en-US" sz="3600" b="1" dirty="0" smtClean="0">
                <a:solidFill>
                  <a:srgbClr val="7030A0"/>
                </a:solidFill>
              </a:rPr>
              <a:t>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800" b="1" dirty="0" smtClean="0"/>
              <a:t>Time complexity of algorithm 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7030A0"/>
                </a:solidFill>
              </a:rPr>
              <a:t>     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295400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17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000" y="5725180"/>
            <a:ext cx="8329615" cy="523220"/>
            <a:chOff x="381000" y="5791200"/>
            <a:chExt cx="8329615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98   54  21    9    11   33   29   47    17   23   88   41  52   32   76   85   75   37  57   25  </a:t>
                </a:r>
                <a:endParaRPr lang="en-US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32" name="Down Ribbon 31"/>
          <p:cNvSpPr/>
          <p:nvPr/>
        </p:nvSpPr>
        <p:spPr>
          <a:xfrm>
            <a:off x="5452915" y="1371600"/>
            <a:ext cx="3614885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</a:t>
            </a:r>
            <a:r>
              <a:rPr lang="en-US" b="1" dirty="0" err="1" smtClean="0">
                <a:solidFill>
                  <a:schemeClr val="tx1"/>
                </a:solidFill>
              </a:rPr>
              <a:t>heapify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node </a:t>
            </a:r>
            <a:r>
              <a:rPr lang="en-US" b="1" dirty="0" smtClean="0">
                <a:solidFill>
                  <a:srgbClr val="0070C0"/>
                </a:solidFill>
              </a:rPr>
              <a:t>v </a:t>
            </a:r>
            <a:r>
              <a:rPr lang="en-US" dirty="0" smtClean="0">
                <a:solidFill>
                  <a:schemeClr val="tx1"/>
                </a:solidFill>
              </a:rPr>
              <a:t>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1430" y="2221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" y="2438400"/>
            <a:ext cx="1052981" cy="3200400"/>
            <a:chOff x="76200" y="2438400"/>
            <a:chExt cx="1052981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066800" y="2438400"/>
              <a:ext cx="0" cy="32004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200" y="3440668"/>
              <a:ext cx="1052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Height(</a:t>
              </a:r>
              <a:r>
                <a:rPr lang="en-US" b="1" dirty="0">
                  <a:solidFill>
                    <a:srgbClr val="0070C0"/>
                  </a:solidFill>
                </a:rPr>
                <a:t>v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0" name="Freeform 59"/>
          <p:cNvSpPr/>
          <p:nvPr/>
        </p:nvSpPr>
        <p:spPr>
          <a:xfrm>
            <a:off x="2520177" y="2653990"/>
            <a:ext cx="557561" cy="2609386"/>
          </a:xfrm>
          <a:custGeom>
            <a:avLst/>
            <a:gdLst>
              <a:gd name="connsiteX0" fmla="*/ 479503 w 479503"/>
              <a:gd name="connsiteY0" fmla="*/ 0 h 2653991"/>
              <a:gd name="connsiteX1" fmla="*/ 22303 w 479503"/>
              <a:gd name="connsiteY1" fmla="*/ 568713 h 2653991"/>
              <a:gd name="connsiteX2" fmla="*/ 0 w 479503"/>
              <a:gd name="connsiteY2" fmla="*/ 613318 h 2653991"/>
              <a:gd name="connsiteX3" fmla="*/ 379142 w 479503"/>
              <a:gd name="connsiteY3" fmla="*/ 1694986 h 2653991"/>
              <a:gd name="connsiteX4" fmla="*/ 167269 w 479503"/>
              <a:gd name="connsiteY4" fmla="*/ 2653991 h 2653991"/>
              <a:gd name="connsiteX0" fmla="*/ 457200 w 457200"/>
              <a:gd name="connsiteY0" fmla="*/ 0 h 2653991"/>
              <a:gd name="connsiteX1" fmla="*/ 0 w 457200"/>
              <a:gd name="connsiteY1" fmla="*/ 568713 h 2653991"/>
              <a:gd name="connsiteX2" fmla="*/ 457200 w 457200"/>
              <a:gd name="connsiteY2" fmla="*/ 546411 h 2653991"/>
              <a:gd name="connsiteX3" fmla="*/ 356839 w 457200"/>
              <a:gd name="connsiteY3" fmla="*/ 1694986 h 2653991"/>
              <a:gd name="connsiteX4" fmla="*/ 144966 w 457200"/>
              <a:gd name="connsiteY4" fmla="*/ 2653991 h 2653991"/>
              <a:gd name="connsiteX0" fmla="*/ 312234 w 312234"/>
              <a:gd name="connsiteY0" fmla="*/ 0 h 2653991"/>
              <a:gd name="connsiteX1" fmla="*/ 223024 w 312234"/>
              <a:gd name="connsiteY1" fmla="*/ 446050 h 2653991"/>
              <a:gd name="connsiteX2" fmla="*/ 312234 w 312234"/>
              <a:gd name="connsiteY2" fmla="*/ 546411 h 2653991"/>
              <a:gd name="connsiteX3" fmla="*/ 211873 w 312234"/>
              <a:gd name="connsiteY3" fmla="*/ 1694986 h 2653991"/>
              <a:gd name="connsiteX4" fmla="*/ 0 w 312234"/>
              <a:gd name="connsiteY4" fmla="*/ 2653991 h 2653991"/>
              <a:gd name="connsiteX0" fmla="*/ 624468 w 624468"/>
              <a:gd name="connsiteY0" fmla="*/ 0 h 2743201"/>
              <a:gd name="connsiteX1" fmla="*/ 223024 w 624468"/>
              <a:gd name="connsiteY1" fmla="*/ 535260 h 2743201"/>
              <a:gd name="connsiteX2" fmla="*/ 312234 w 624468"/>
              <a:gd name="connsiteY2" fmla="*/ 635621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12234 w 624468"/>
              <a:gd name="connsiteY2" fmla="*/ 635621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79142 w 624468"/>
              <a:gd name="connsiteY2" fmla="*/ 1438508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45688 w 624468"/>
              <a:gd name="connsiteY2" fmla="*/ 1405055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45688 w 624468"/>
              <a:gd name="connsiteY2" fmla="*/ 1405055 h 2743201"/>
              <a:gd name="connsiteX3" fmla="*/ 234175 w 624468"/>
              <a:gd name="connsiteY3" fmla="*/ 1795347 h 2743201"/>
              <a:gd name="connsiteX4" fmla="*/ 0 w 624468"/>
              <a:gd name="connsiteY4" fmla="*/ 2743201 h 2743201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278781 w 557561"/>
              <a:gd name="connsiteY2" fmla="*/ 140505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245327 w 557561"/>
              <a:gd name="connsiteY2" fmla="*/ 1371601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345688 w 557561"/>
              <a:gd name="connsiteY2" fmla="*/ 131584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122663 w 557561"/>
              <a:gd name="connsiteY1" fmla="*/ 691376 h 2609386"/>
              <a:gd name="connsiteX2" fmla="*/ 345688 w 557561"/>
              <a:gd name="connsiteY2" fmla="*/ 131584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122663 w 557561"/>
              <a:gd name="connsiteY1" fmla="*/ 691376 h 2609386"/>
              <a:gd name="connsiteX2" fmla="*/ 323385 w 557561"/>
              <a:gd name="connsiteY2" fmla="*/ 1293542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61" h="2609386">
                <a:moveTo>
                  <a:pt x="557561" y="0"/>
                </a:moveTo>
                <a:lnTo>
                  <a:pt x="122663" y="691376"/>
                </a:lnTo>
                <a:lnTo>
                  <a:pt x="323385" y="1293542"/>
                </a:lnTo>
                <a:lnTo>
                  <a:pt x="167268" y="1795347"/>
                </a:lnTo>
                <a:lnTo>
                  <a:pt x="0" y="2609386"/>
                </a:lnTo>
              </a:path>
            </a:pathLst>
          </a:cu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624390" y="6168196"/>
                <a:ext cx="1605376" cy="689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 ∙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90" y="6168196"/>
                <a:ext cx="1605376" cy="689804"/>
              </a:xfrm>
              <a:prstGeom prst="rect">
                <a:avLst/>
              </a:prstGeom>
              <a:blipFill rotWithShape="1">
                <a:blip r:embed="rId2"/>
                <a:stretch>
                  <a:fillRect r="-2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e 39"/>
          <p:cNvSpPr/>
          <p:nvPr/>
        </p:nvSpPr>
        <p:spPr>
          <a:xfrm rot="5400000">
            <a:off x="4836949" y="6364451"/>
            <a:ext cx="243212" cy="62071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4958555" y="6477000"/>
            <a:ext cx="3804445" cy="369332"/>
            <a:chOff x="4958555" y="6477000"/>
            <a:chExt cx="3804445" cy="369332"/>
          </a:xfrm>
        </p:grpSpPr>
        <p:cxnSp>
          <p:nvCxnSpPr>
            <p:cNvPr id="58" name="Straight Connector 57"/>
            <p:cNvCxnSpPr>
              <a:stCxn id="40" idx="1"/>
            </p:cNvCxnSpPr>
            <p:nvPr/>
          </p:nvCxnSpPr>
          <p:spPr>
            <a:xfrm>
              <a:off x="4958555" y="6796412"/>
              <a:ext cx="13214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48914" y="6477000"/>
                  <a:ext cx="251408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No. of nodes of height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IN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914" y="6477000"/>
                  <a:ext cx="25140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687" t="-6452" r="-289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Cloud Callout 131"/>
              <p:cNvSpPr/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can there be in a complete Binary tree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Cloud Callout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8" grpId="0"/>
      <p:bldP spid="60" grpId="0" animBg="1"/>
      <p:bldP spid="37" grpId="0" animBg="1"/>
      <p:bldP spid="40" grpId="0" animBg="1"/>
      <p:bldP spid="1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 smtClean="0"/>
                  <a:t>Each </a:t>
                </a:r>
                <a:r>
                  <a:rPr lang="en-US" sz="1800" dirty="0" err="1" smtClean="0"/>
                  <a:t>subtree</a:t>
                </a:r>
                <a:r>
                  <a:rPr lang="en-US" sz="1800" dirty="0" smtClean="0"/>
                  <a:t> is also a </a:t>
                </a:r>
                <a:r>
                  <a:rPr lang="en-US" sz="1800" u="sng" dirty="0" smtClean="0"/>
                  <a:t>complete</a:t>
                </a:r>
                <a:r>
                  <a:rPr lang="en-US" sz="1800" dirty="0" smtClean="0"/>
                  <a:t> binary tree.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A </a:t>
                </a:r>
                <a:r>
                  <a:rPr lang="en-US" sz="1800" dirty="0" err="1" smtClean="0">
                    <a:sym typeface="Wingdings" pitchFamily="2" charset="2"/>
                  </a:rPr>
                  <a:t>subtree</a:t>
                </a:r>
                <a:r>
                  <a:rPr lang="en-US" sz="1800" dirty="0" smtClean="0">
                    <a:sym typeface="Wingdings" pitchFamily="2" charset="2"/>
                  </a:rPr>
                  <a:t> of </a:t>
                </a:r>
                <a:r>
                  <a:rPr lang="en-US" sz="1800" dirty="0" smtClean="0"/>
                  <a:t> height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h</m:t>
                    </m:r>
                  </m:oMath>
                </a14:m>
                <a:r>
                  <a:rPr lang="en-US" sz="1800" dirty="0" smtClean="0"/>
                  <a:t> has </a:t>
                </a:r>
                <a:r>
                  <a:rPr lang="en-US" sz="1800" u="sng" dirty="0" smtClean="0"/>
                  <a:t>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0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 dirty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 smtClean="0"/>
                  <a:t> nodes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Moreover, </a:t>
                </a:r>
                <a:r>
                  <a:rPr lang="en-US" sz="1800" u="sng" dirty="0" smtClean="0"/>
                  <a:t>no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two </a:t>
                </a:r>
                <a:r>
                  <a:rPr lang="en-US" sz="1800" dirty="0" err="1"/>
                  <a:t>subtrees</a:t>
                </a:r>
                <a:r>
                  <a:rPr lang="en-US" sz="1800" dirty="0"/>
                  <a:t> of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h</m:t>
                    </m:r>
                  </m:oMath>
                </a14:m>
                <a:r>
                  <a:rPr lang="en-IN" sz="1800" dirty="0"/>
                  <a:t> in the given tree have </a:t>
                </a:r>
                <a:r>
                  <a:rPr lang="en-IN" sz="1800" u="sng" dirty="0"/>
                  <a:t>any element in common</a:t>
                </a:r>
                <a:endParaRPr lang="en-IN" sz="1800" u="sng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593" t="-597" r="-222" b="-8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loud Callout 65"/>
              <p:cNvSpPr/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can there be in a complete Binary tree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/>
              <p:cNvSpPr/>
              <p:nvPr/>
            </p:nvSpPr>
            <p:spPr>
              <a:xfrm>
                <a:off x="5791200" y="1371600"/>
                <a:ext cx="3005285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Hence the number of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𝒉</m:t>
                            </m:r>
                          </m:sup>
                        </m:sSup>
                      </m:den>
                    </m:f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ounded 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371600"/>
                <a:ext cx="3005285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5983" b="-6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sp>
          <p:nvSpPr>
            <p:cNvPr id="70" name="Oval 69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/>
              <p:cNvCxnSpPr>
                <a:stCxn id="129" idx="3"/>
                <a:endCxn id="124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29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>
                <a:endCxn id="120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24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Arrow Connector 114"/>
              <p:cNvCxnSpPr>
                <a:endCxn id="11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/>
              <p:cNvCxnSpPr>
                <a:endCxn id="11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>
                <a:endCxn id="10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endCxn id="102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0" name="Oval 129"/>
          <p:cNvSpPr/>
          <p:nvPr/>
        </p:nvSpPr>
        <p:spPr>
          <a:xfrm>
            <a:off x="2133600" y="31688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val 130"/>
          <p:cNvSpPr/>
          <p:nvPr/>
        </p:nvSpPr>
        <p:spPr>
          <a:xfrm>
            <a:off x="3505200" y="31688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/>
          <p:cNvSpPr/>
          <p:nvPr/>
        </p:nvSpPr>
        <p:spPr>
          <a:xfrm>
            <a:off x="5715000" y="21020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 animBg="1"/>
      <p:bldP spid="68" grpId="0" animBg="1"/>
      <p:bldP spid="130" grpId="0" animBg="1"/>
      <p:bldP spid="131" grpId="0" animBg="1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Binary heap in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>
                <a:solidFill>
                  <a:srgbClr val="7030A0"/>
                </a:solidFill>
              </a:rPr>
              <a:t>) time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the number of </a:t>
                </a:r>
                <a:r>
                  <a:rPr lang="en-US" sz="1800" dirty="0" smtClean="0"/>
                  <a:t>nodes </a:t>
                </a:r>
                <a:r>
                  <a:rPr lang="en-US" sz="1800" dirty="0"/>
                  <a:t>of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bounded by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Hence Time </a:t>
                </a:r>
                <a:r>
                  <a:rPr lang="en-US" sz="1800" dirty="0" smtClean="0"/>
                  <a:t>complexity to build the heap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𝑶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box>
                      </m:e>
                    </m:nary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 </a:t>
                </a:r>
                <a:r>
                  <a:rPr lang="en-US" sz="1800" dirty="0" smtClean="0"/>
                  <a:t>                  </a:t>
                </a:r>
                <a:r>
                  <a:rPr lang="en-US" sz="1800" dirty="0" smtClean="0"/>
                  <a:t>=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</a:t>
                </a:r>
                <a:r>
                  <a:rPr lang="en-US" sz="1800" dirty="0" smtClean="0"/>
                  <a:t>                   </a:t>
                </a:r>
                <a:r>
                  <a:rPr lang="en-US" sz="1800" dirty="0" smtClean="0"/>
                  <a:t>=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) 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914400" y="4953000"/>
                <a:ext cx="74676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 an exercise (using knowledge from your JEE preparation days),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sz="1600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bounded by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74676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64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1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Sorting using a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Sorting using heap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Build heap </a:t>
                </a:r>
                <a:r>
                  <a:rPr lang="en-US" sz="2000" b="1" dirty="0" smtClean="0"/>
                  <a:t>H </a:t>
                </a:r>
                <a:r>
                  <a:rPr lang="en-US" sz="2000" dirty="0" smtClean="0"/>
                  <a:t>on the given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elements;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 is not empty)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{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Extract-min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print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                                  </a:t>
                </a:r>
                <a:r>
                  <a:rPr lang="en-US" sz="2000" dirty="0" smtClean="0"/>
                  <a:t>This 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HEAP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SORT </a:t>
                </a:r>
                <a:r>
                  <a:rPr lang="en-US" sz="2000" dirty="0" smtClean="0"/>
                  <a:t>algorithm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 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Which is the best sorting algorithm : 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Merge </a:t>
                </a:r>
                <a:r>
                  <a:rPr lang="en-US" sz="2000" dirty="0" smtClean="0"/>
                  <a:t>sort,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Heap</a:t>
                </a:r>
                <a:r>
                  <a:rPr lang="en-US" sz="2000" dirty="0" smtClean="0"/>
                  <a:t> sort,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Quick</a:t>
                </a:r>
                <a:r>
                  <a:rPr lang="en-US" sz="2000" dirty="0" smtClean="0"/>
                  <a:t> sort)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Next programming assignment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r>
                  <a:rPr lang="en-US" sz="2000" dirty="0" smtClean="0"/>
                  <a:t> </a:t>
                </a:r>
              </a:p>
              <a:p>
                <a:endParaRPr lang="en-US" sz="2000" dirty="0" smtClean="0"/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40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7030A0"/>
                </a:solidFill>
              </a:rPr>
              <a:t>Binary trees</a:t>
            </a:r>
            <a:r>
              <a:rPr lang="en-US" sz="3200" b="1" dirty="0">
                <a:solidFill>
                  <a:srgbClr val="002060"/>
                </a:solidFill>
              </a:rPr>
              <a:t>: </a:t>
            </a:r>
            <a:r>
              <a:rPr lang="en-US" sz="3200" b="1" dirty="0" smtClean="0">
                <a:solidFill>
                  <a:srgbClr val="002060"/>
                </a:solidFill>
              </a:rPr>
              <a:t/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beyond </a:t>
            </a:r>
            <a:r>
              <a:rPr lang="en-US" sz="3200" b="1" dirty="0">
                <a:solidFill>
                  <a:srgbClr val="002060"/>
                </a:solidFill>
              </a:rPr>
              <a:t>searching and sorting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Elegant solution for two interesting problem</a:t>
            </a:r>
          </a:p>
          <a:p>
            <a:endParaRPr lang="en-US" sz="2400" b="1" dirty="0"/>
          </a:p>
          <a:p>
            <a:r>
              <a:rPr lang="en-US" sz="2400" b="1" dirty="0" smtClean="0"/>
              <a:t>An important </a:t>
            </a:r>
            <a:r>
              <a:rPr lang="en-US" sz="2400" b="1" dirty="0" smtClean="0">
                <a:solidFill>
                  <a:srgbClr val="C00000"/>
                </a:solidFill>
              </a:rPr>
              <a:t>lesson</a:t>
            </a:r>
            <a:r>
              <a:rPr lang="en-US" sz="2400" b="1" dirty="0" smtClean="0"/>
              <a:t>: </a:t>
            </a:r>
          </a:p>
          <a:p>
            <a:endParaRPr lang="en-US" sz="2400" b="1" dirty="0" smtClean="0"/>
          </a:p>
          <a:p>
            <a:pPr marL="0" indent="0">
              <a:buNone/>
            </a:pPr>
            <a:r>
              <a:rPr lang="en-US" sz="1800" dirty="0" smtClean="0"/>
              <a:t>Lack of </a:t>
            </a:r>
            <a:r>
              <a:rPr lang="en-US" sz="1800" b="1" dirty="0" smtClean="0"/>
              <a:t>proper understanding </a:t>
            </a:r>
            <a:r>
              <a:rPr lang="en-US" sz="1800" dirty="0" smtClean="0"/>
              <a:t>of a problem is a big hurdle to solve the problem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interesting problems on sequences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What is a sequence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 sequence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400" dirty="0"/>
                  <a:t> </a:t>
                </a:r>
                <a:r>
                  <a:rPr lang="en-US" sz="2400" b="1" dirty="0"/>
                  <a:t>=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≺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≻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Can be viewed as a mapping from [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].</a:t>
                </a:r>
              </a:p>
              <a:p>
                <a:r>
                  <a:rPr lang="en-US" sz="2400" dirty="0" smtClean="0"/>
                  <a:t>Order </a:t>
                </a:r>
                <a:r>
                  <a:rPr lang="en-US" sz="2400" u="sng" dirty="0" smtClean="0"/>
                  <a:t>does</a:t>
                </a:r>
                <a:r>
                  <a:rPr lang="en-US" sz="2400" dirty="0" smtClean="0"/>
                  <a:t> matter.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Multi-increment</a:t>
            </a:r>
          </a:p>
        </p:txBody>
      </p:sp>
    </p:spTree>
    <p:extLst>
      <p:ext uri="{BB962C8B-B14F-4D97-AF65-F5344CB8AC3E}">
        <p14:creationId xmlns:p14="http://schemas.microsoft.com/office/powerpoint/2010/main" val="10642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complete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Theorem</a:t>
            </a:r>
            <a:r>
              <a:rPr lang="en-US" sz="2000" dirty="0"/>
              <a:t>: A complete binary tree can be </a:t>
            </a:r>
            <a:r>
              <a:rPr lang="en-US" sz="2000" b="1" dirty="0"/>
              <a:t>implemented</a:t>
            </a:r>
            <a:r>
              <a:rPr lang="en-US" sz="2000" dirty="0"/>
              <a:t> by an array. </a:t>
            </a:r>
            <a:r>
              <a:rPr lang="en-US" sz="2400" dirty="0" smtClean="0"/>
              <a:t>                            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971800" y="2209800"/>
            <a:ext cx="3200400" cy="1066800"/>
            <a:chOff x="2971800" y="2209800"/>
            <a:chExt cx="3200400" cy="1066800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286000" y="3200400"/>
            <a:ext cx="4572000" cy="1066800"/>
            <a:chOff x="2286000" y="3200400"/>
            <a:chExt cx="4572000" cy="1066800"/>
          </a:xfrm>
        </p:grpSpPr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1828800" y="4222563"/>
            <a:ext cx="3430922" cy="1035237"/>
            <a:chOff x="1828800" y="4222563"/>
            <a:chExt cx="3430922" cy="1035237"/>
          </a:xfrm>
        </p:grpSpPr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1                                                      2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3                        4                           5                        6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              8        9           10            11    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1535668"/>
            <a:ext cx="31617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complete binary on </a:t>
            </a:r>
            <a:r>
              <a:rPr lang="en-US" dirty="0">
                <a:solidFill>
                  <a:srgbClr val="0070C0"/>
                </a:solidFill>
              </a:rPr>
              <a:t>12</a:t>
            </a:r>
            <a:r>
              <a:rPr lang="en-US" dirty="0"/>
              <a:t> nodes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3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1" grpId="0"/>
      <p:bldP spid="43" grpId="0"/>
      <p:bldP spid="44" grpId="0"/>
      <p:bldP spid="45" grpId="0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operations:</a:t>
                </a: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initial sequence be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After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 smtClean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 smtClean="0"/>
                  <a:t>),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 smtClean="0"/>
                  <a:t>becomes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25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9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37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58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7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146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31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39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37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89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78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177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9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operations:</a:t>
                </a: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Trivial solution :</a:t>
                </a: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dirty="0" smtClean="0"/>
                  <a:t>Store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in an array </a:t>
                </a:r>
                <a:r>
                  <a:rPr lang="en-US" sz="1800" b="1" dirty="0" smtClean="0"/>
                  <a:t>A[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 smtClean="0"/>
                  <a:t>..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1800" b="1" dirty="0" smtClean="0"/>
                  <a:t>] </a:t>
                </a:r>
                <a:r>
                  <a:rPr lang="en-US" sz="1800" dirty="0" smtClean="0"/>
                  <a:t>such that </a:t>
                </a:r>
                <a:r>
                  <a:rPr lang="en-US" sz="18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] </a:t>
                </a:r>
                <a:r>
                  <a:rPr lang="en-US" sz="1800" dirty="0" smtClean="0"/>
                  <a:t>stores </a:t>
                </a:r>
                <a:r>
                  <a:rPr lang="en-US" sz="1800" b="1" dirty="0" smtClean="0"/>
                  <a:t>the current value </a:t>
                </a:r>
                <a:r>
                  <a:rPr lang="en-US" sz="1800" dirty="0" smtClean="0"/>
                  <a:t>of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{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For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smtClean="0"/>
                  <a:t>)          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smtClean="0"/>
                  <a:t>]</a:t>
                </a:r>
                <a:r>
                  <a:rPr lang="en-US" sz="1800" b="1" dirty="0" smtClean="0">
                    <a:sym typeface="Wingdings" pitchFamily="2" charset="2"/>
                  </a:rPr>
                  <a:t> 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smtClean="0"/>
                  <a:t>]+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b="1" dirty="0" smtClean="0"/>
                  <a:t>{</a:t>
                </a:r>
                <a:r>
                  <a:rPr lang="en-US" sz="1800" dirty="0" smtClean="0"/>
                  <a:t>         </a:t>
                </a:r>
                <a:r>
                  <a:rPr lang="en-US" sz="1800" b="1" dirty="0" smtClean="0"/>
                  <a:t>return</a:t>
                </a:r>
                <a:r>
                  <a:rPr lang="en-US" sz="1800" dirty="0" smtClean="0"/>
                  <a:t>  A[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     </a:t>
                </a:r>
                <a:r>
                  <a:rPr lang="en-US" sz="1800" b="1" dirty="0" smtClean="0"/>
                  <a:t>}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334000" y="4648200"/>
            <a:ext cx="1855951" cy="1143000"/>
            <a:chOff x="5334000" y="4648200"/>
            <a:chExt cx="1855951" cy="1143000"/>
          </a:xfrm>
        </p:grpSpPr>
        <p:sp>
          <p:nvSpPr>
            <p:cNvPr id="5" name="Right Brace 4"/>
            <p:cNvSpPr/>
            <p:nvPr/>
          </p:nvSpPr>
          <p:spPr>
            <a:xfrm>
              <a:off x="5334000" y="4648200"/>
              <a:ext cx="231648" cy="1143000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558542" y="5029200"/>
                  <a:ext cx="16314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 = 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42" y="5029200"/>
                  <a:ext cx="163140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371" t="-8197" r="-412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34000" y="5911334"/>
            <a:ext cx="757804" cy="565666"/>
            <a:chOff x="5410200" y="5225534"/>
            <a:chExt cx="757804" cy="565666"/>
          </a:xfrm>
        </p:grpSpPr>
        <p:sp>
          <p:nvSpPr>
            <p:cNvPr id="10" name="Right Brace 9"/>
            <p:cNvSpPr/>
            <p:nvPr/>
          </p:nvSpPr>
          <p:spPr>
            <a:xfrm>
              <a:off x="5410200" y="5225534"/>
              <a:ext cx="155448" cy="565666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58542" y="53340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42" y="5334000"/>
                  <a:ext cx="6094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64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operations:</a:t>
                </a: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Trivial solution :</a:t>
                </a: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dirty="0"/>
                  <a:t>Store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b="1" dirty="0"/>
                  <a:t> </a:t>
                </a:r>
                <a:r>
                  <a:rPr lang="en-US" sz="1800" dirty="0"/>
                  <a:t>in an array </a:t>
                </a:r>
                <a:r>
                  <a:rPr lang="en-US" sz="1800" b="1" dirty="0"/>
                  <a:t>A[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..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b="1" dirty="0"/>
                  <a:t>] </a:t>
                </a:r>
                <a:r>
                  <a:rPr lang="en-US" sz="1800" dirty="0"/>
                  <a:t>such that </a:t>
                </a:r>
                <a:r>
                  <a:rPr lang="en-US" sz="1800" b="1" dirty="0"/>
                  <a:t>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] </a:t>
                </a:r>
                <a:r>
                  <a:rPr lang="en-US" sz="1800" dirty="0"/>
                  <a:t>stores </a:t>
                </a:r>
                <a:r>
                  <a:rPr lang="en-US" sz="1800" b="1" dirty="0"/>
                  <a:t>the current value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the source of difficulty in breaking the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 </a:t>
                </a:r>
                <a:r>
                  <a:rPr lang="en-US" sz="1800" b="1" dirty="0" smtClean="0"/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barrier for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b="1" dirty="0" smtClean="0"/>
                  <a:t>()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we need to </a:t>
                </a:r>
                <a:r>
                  <a:rPr lang="en-US" sz="1800" b="1" dirty="0" smtClean="0"/>
                  <a:t>explicitly maintain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who asked/inspired us to maintain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 smtClean="0"/>
                  <a:t>explicitly.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1.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incomplete understanding </a:t>
                </a:r>
                <a:r>
                  <a:rPr lang="en-US" sz="1800" dirty="0" smtClean="0"/>
                  <a:t>of the problem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</a:t>
                </a:r>
                <a:r>
                  <a:rPr lang="en-US" sz="1800" b="1" dirty="0" smtClean="0"/>
                  <a:t>2.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conditioning</a:t>
                </a:r>
                <a:r>
                  <a:rPr lang="en-US" sz="1800" dirty="0" smtClean="0"/>
                  <a:t> based on incomplete understanding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  <a:blipFill rotWithShape="1">
                <a:blip r:embed="rId2"/>
                <a:stretch>
                  <a:fillRect l="-566" t="-571" b="-7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Towards efficient solution of Problem </a:t>
            </a:r>
            <a:r>
              <a:rPr lang="en-US" sz="3200" b="1" dirty="0">
                <a:solidFill>
                  <a:srgbClr val="7030A0"/>
                </a:solidFill>
              </a:rPr>
              <a:t>1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Assumption:</a:t>
                </a:r>
                <a:r>
                  <a:rPr lang="en-US" sz="2000" dirty="0" smtClean="0"/>
                  <a:t>  without loss of generality assume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power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Explore ways to maintain sequence S </a:t>
                </a:r>
                <a:r>
                  <a:rPr lang="en-US" sz="2000" b="1" dirty="0" smtClean="0"/>
                  <a:t>implicitly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 smtClean="0"/>
                  <a:t>) is efficient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is efficient too.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Main hurdle: </a:t>
                </a:r>
                <a:r>
                  <a:rPr lang="en-US" sz="2000" dirty="0" smtClean="0"/>
                  <a:t>To perform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efficiently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5516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 efficiently for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:r>
                  <a:rPr lang="en-US" sz="1800" dirty="0" smtClean="0"/>
                  <a:t>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AIM: </a:t>
                </a:r>
              </a:p>
              <a:p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26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3657600" y="5715000"/>
            <a:ext cx="5105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</a:t>
            </a:r>
            <a:r>
              <a:rPr lang="en-US" b="1" dirty="0" smtClean="0">
                <a:solidFill>
                  <a:srgbClr val="7030A0"/>
                </a:solidFill>
              </a:rPr>
              <a:t>data structure lovers </a:t>
            </a:r>
            <a:r>
              <a:rPr lang="en-US" dirty="0" smtClean="0">
                <a:solidFill>
                  <a:schemeClr val="tx1"/>
                </a:solidFill>
              </a:rPr>
              <a:t>must ponder over these two problems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We shall discuss them in the next class.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00200" y="1752600"/>
            <a:ext cx="5638800" cy="4343400"/>
            <a:chOff x="1600200" y="1295400"/>
            <a:chExt cx="56388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>
                  <a:stCxn id="65" idx="3"/>
                  <a:endCxn id="6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stCxn id="6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>
                  <a:endCxn id="5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5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>
                  <a:endCxn id="46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endCxn id="40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endCxn id="38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3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leaves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are there in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complete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600200" y="4997637"/>
            <a:ext cx="1924248" cy="1098363"/>
            <a:chOff x="1600200" y="4997637"/>
            <a:chExt cx="1924248" cy="1098363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b="1" dirty="0" smtClean="0"/>
              <a:t>Leaf nodes  </a:t>
            </a:r>
            <a:r>
              <a:rPr lang="en-US" dirty="0" smtClean="0"/>
              <a:t>= No. of </a:t>
            </a:r>
            <a:r>
              <a:rPr lang="en-US" b="1" dirty="0" smtClean="0"/>
              <a:t>Internal nodes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leaves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81200" y="5029200"/>
            <a:ext cx="304800" cy="1066800"/>
            <a:chOff x="1981200" y="5029200"/>
            <a:chExt cx="304800" cy="1066800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600200" y="4997637"/>
            <a:ext cx="304800" cy="1098363"/>
            <a:chOff x="1600200" y="4997637"/>
            <a:chExt cx="304800" cy="1098363"/>
          </a:xfrm>
        </p:grpSpPr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38400" y="4997637"/>
            <a:ext cx="1086048" cy="1098363"/>
            <a:chOff x="2438400" y="4997637"/>
            <a:chExt cx="1086048" cy="1098363"/>
          </a:xfrm>
        </p:grpSpPr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42672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b="1" dirty="0" smtClean="0"/>
              <a:t>Leaf nodes  </a:t>
            </a:r>
            <a:r>
              <a:rPr lang="en-US" dirty="0" smtClean="0"/>
              <a:t>= No. of </a:t>
            </a:r>
            <a:r>
              <a:rPr lang="en-US" b="1" dirty="0" smtClean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b="1" dirty="0" smtClean="0"/>
              <a:t>Leaf nodes  </a:t>
            </a:r>
            <a:r>
              <a:rPr lang="en-US" dirty="0" smtClean="0"/>
              <a:t>= No. of </a:t>
            </a:r>
            <a:r>
              <a:rPr lang="en-US" b="1" dirty="0" smtClean="0"/>
              <a:t>Internal nodes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10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b="1" dirty="0" smtClean="0"/>
              <a:t>Leaf nodes  </a:t>
            </a:r>
            <a:r>
              <a:rPr lang="en-US" dirty="0" smtClean="0"/>
              <a:t>= No. of </a:t>
            </a:r>
            <a:r>
              <a:rPr lang="en-US" b="1" dirty="0" smtClean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 complete binary tree </a:t>
            </a:r>
            <a:r>
              <a:rPr lang="en-US" sz="2400" dirty="0" smtClean="0"/>
              <a:t>satisfying</a:t>
            </a:r>
            <a:r>
              <a:rPr lang="en-US" sz="2400" b="1" dirty="0" smtClean="0"/>
              <a:t> heap </a:t>
            </a:r>
            <a:r>
              <a:rPr lang="en-US" sz="2400" dirty="0" smtClean="0"/>
              <a:t>property at each node.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63" name="Group 6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4    14     9      17   23    21     29    91    37    25    88      33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87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188164"/>
                  </p:ext>
                </p:extLst>
              </p:nvPr>
            </p:nvGraphicFramePr>
            <p:xfrm>
              <a:off x="2667000" y="2743200"/>
              <a:ext cx="43434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/>
                    <a:gridCol w="1981200"/>
                  </a:tblGrid>
                  <a:tr h="4318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 heap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Find-min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err="1" smtClean="0">
                              <a:solidFill>
                                <a:srgbClr val="0070C0"/>
                              </a:solidFill>
                            </a:rPr>
                            <a:t>x</a:t>
                          </a:r>
                          <a:r>
                            <a:rPr lang="en-US" sz="1800" dirty="0" err="1" smtClean="0"/>
                            <a:t>,</a:t>
                          </a:r>
                          <a:r>
                            <a:rPr lang="en-US" sz="1800" b="1" dirty="0" err="1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(log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(log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Decrease-key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i="1" dirty="0" smtClean="0">
                              <a:solidFill>
                                <a:srgbClr val="0070C0"/>
                              </a:solidFill>
                            </a:rPr>
                            <a:t>p</a:t>
                          </a:r>
                          <a:r>
                            <a:rPr lang="en-US" sz="1800" dirty="0" smtClean="0"/>
                            <a:t>,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∆</a:t>
                          </a:r>
                          <a:r>
                            <a:rPr lang="en-US" sz="1800" dirty="0" smtClean="0"/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(log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Merge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,H</a:t>
                          </a: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188164"/>
                  </p:ext>
                </p:extLst>
              </p:nvPr>
            </p:nvGraphicFramePr>
            <p:xfrm>
              <a:off x="2667000" y="2743200"/>
              <a:ext cx="43434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/>
                    <a:gridCol w="1981200"/>
                  </a:tblGrid>
                  <a:tr h="4318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 heap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Find-min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err="1" smtClean="0">
                              <a:solidFill>
                                <a:srgbClr val="0070C0"/>
                              </a:solidFill>
                            </a:rPr>
                            <a:t>x</a:t>
                          </a:r>
                          <a:r>
                            <a:rPr lang="en-US" sz="1800" dirty="0" err="1" smtClean="0"/>
                            <a:t>,</a:t>
                          </a:r>
                          <a:r>
                            <a:rPr lang="en-US" sz="1800" b="1" dirty="0" err="1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385" t="-224590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385" t="-330000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Decrease-key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i="1" dirty="0" smtClean="0">
                              <a:solidFill>
                                <a:srgbClr val="0070C0"/>
                              </a:solidFill>
                            </a:rPr>
                            <a:t>p</a:t>
                          </a:r>
                          <a:r>
                            <a:rPr lang="en-US" sz="1800" dirty="0" smtClean="0"/>
                            <a:t>,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∆</a:t>
                          </a:r>
                          <a:r>
                            <a:rPr lang="en-US" sz="1800" dirty="0" smtClean="0"/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385" t="-42295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Merge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,H</a:t>
                          </a: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385" t="-522951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94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Building a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11705</TotalTime>
  <Words>2210</Words>
  <Application>Microsoft Office PowerPoint</Application>
  <PresentationFormat>On-screen Show (4:3)</PresentationFormat>
  <Paragraphs>543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Data Structures and Algorithms (CS210A) Semester I – 2014-15</vt:lpstr>
      <vt:lpstr>Recap from the last lecture</vt:lpstr>
      <vt:lpstr>A complete binary tree</vt:lpstr>
      <vt:lpstr>A complete binary tree</vt:lpstr>
      <vt:lpstr>A complete binary tree</vt:lpstr>
      <vt:lpstr>A complete binary tree</vt:lpstr>
      <vt:lpstr>Binary heap</vt:lpstr>
      <vt:lpstr>Binary heap</vt:lpstr>
      <vt:lpstr>Building a Binary heap</vt:lpstr>
      <vt:lpstr>Building a Binary heap</vt:lpstr>
      <vt:lpstr>Building a Binary heap incrementally</vt:lpstr>
      <vt:lpstr>Building a Binary heap incrementally</vt:lpstr>
      <vt:lpstr>Think of alternate approach for building a binary heap </vt:lpstr>
      <vt:lpstr>A new approach to build binary heap</vt:lpstr>
      <vt:lpstr>new approach to build binary heap</vt:lpstr>
      <vt:lpstr>new approach to build binary heap</vt:lpstr>
      <vt:lpstr>new approach to build binary heap</vt:lpstr>
      <vt:lpstr>new approach to build binary heap</vt:lpstr>
      <vt:lpstr>new approach to build binary heap</vt:lpstr>
      <vt:lpstr>Heapify(i,H)</vt:lpstr>
      <vt:lpstr>Building Binary heap in O(n) time</vt:lpstr>
      <vt:lpstr>A complete binary tree</vt:lpstr>
      <vt:lpstr>Building Binary heap in O(n) time</vt:lpstr>
      <vt:lpstr>Sorting using a Binary heap</vt:lpstr>
      <vt:lpstr>Sorting using heap</vt:lpstr>
      <vt:lpstr>Binary trees:  beyond searching and sorting</vt:lpstr>
      <vt:lpstr>Two interesting problems on sequences</vt:lpstr>
      <vt:lpstr>What is a sequence ?</vt:lpstr>
      <vt:lpstr>Problem 1</vt:lpstr>
      <vt:lpstr>Problem 1</vt:lpstr>
      <vt:lpstr>Problem 1</vt:lpstr>
      <vt:lpstr>Problem 1</vt:lpstr>
      <vt:lpstr>Towards efficient solution of Problem 1</vt:lpstr>
      <vt:lpstr>Problem 2</vt:lpstr>
      <vt:lpstr>Problem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1158</cp:revision>
  <dcterms:created xsi:type="dcterms:W3CDTF">2011-12-03T04:13:03Z</dcterms:created>
  <dcterms:modified xsi:type="dcterms:W3CDTF">2014-10-15T12:34:00Z</dcterms:modified>
</cp:coreProperties>
</file>