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25" r:id="rId2"/>
    <p:sldId id="426" r:id="rId3"/>
    <p:sldId id="427" r:id="rId4"/>
    <p:sldId id="402" r:id="rId5"/>
    <p:sldId id="404" r:id="rId6"/>
    <p:sldId id="428" r:id="rId7"/>
    <p:sldId id="429" r:id="rId8"/>
    <p:sldId id="399" r:id="rId9"/>
    <p:sldId id="403" r:id="rId10"/>
    <p:sldId id="416" r:id="rId11"/>
    <p:sldId id="408" r:id="rId12"/>
    <p:sldId id="411" r:id="rId13"/>
    <p:sldId id="417" r:id="rId14"/>
    <p:sldId id="418" r:id="rId15"/>
    <p:sldId id="412" r:id="rId16"/>
    <p:sldId id="410" r:id="rId17"/>
    <p:sldId id="413" r:id="rId18"/>
    <p:sldId id="414" r:id="rId19"/>
    <p:sldId id="430" r:id="rId20"/>
    <p:sldId id="423" r:id="rId21"/>
    <p:sldId id="419" r:id="rId22"/>
    <p:sldId id="420" r:id="rId23"/>
    <p:sldId id="43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770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3: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Time </a:t>
            </a:r>
            <a:r>
              <a:rPr lang="en-US" sz="2400" dirty="0" smtClean="0">
                <a:solidFill>
                  <a:schemeClr val="tx2"/>
                </a:solidFill>
              </a:rPr>
              <a:t>complexity, Big “O” </a:t>
            </a:r>
            <a:r>
              <a:rPr lang="en-US" sz="2400" dirty="0">
                <a:solidFill>
                  <a:schemeClr val="tx2"/>
                </a:solidFill>
              </a:rPr>
              <a:t>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Designing Efficient Algorithm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Maximum </a:t>
            </a:r>
            <a:r>
              <a:rPr lang="en-US" sz="2000" b="1" dirty="0">
                <a:solidFill>
                  <a:srgbClr val="7030A0"/>
                </a:solidFill>
              </a:rPr>
              <a:t>sum </a:t>
            </a:r>
            <a:r>
              <a:rPr lang="en-US" sz="2000" b="1" dirty="0" err="1" smtClean="0">
                <a:solidFill>
                  <a:srgbClr val="7030A0"/>
                </a:solidFill>
              </a:rPr>
              <a:t>subarray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Rule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/>
              <a:t>Compare the </a:t>
            </a:r>
            <a:r>
              <a:rPr lang="en-US" sz="2400" b="1" dirty="0" smtClean="0">
                <a:solidFill>
                  <a:srgbClr val="0070C0"/>
                </a:solidFill>
              </a:rPr>
              <a:t>time complexities </a:t>
            </a:r>
            <a:r>
              <a:rPr lang="en-US" sz="2400" dirty="0" smtClean="0"/>
              <a:t>of  two algorithms for </a:t>
            </a:r>
          </a:p>
          <a:p>
            <a:pPr marL="0" indent="0" algn="ctr">
              <a:buNone/>
            </a:pPr>
            <a:r>
              <a:rPr lang="en-US" sz="2400" b="1" u="sng" dirty="0" smtClean="0"/>
              <a:t>asymptotically large value</a:t>
            </a:r>
            <a:r>
              <a:rPr lang="en-US" sz="2400" dirty="0" smtClean="0"/>
              <a:t> of input size only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with time complexity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+   125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                             is certainly 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judgment question for you !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for a given problem has </a:t>
                </a:r>
                <a:r>
                  <a:rPr lang="en-US" sz="2000" dirty="0"/>
                  <a:t>time complexity  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b="1" dirty="0" smtClean="0"/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</a:t>
            </a:r>
            <a:r>
              <a:rPr lang="en-US" b="1" dirty="0" smtClean="0">
                <a:solidFill>
                  <a:schemeClr val="tx1"/>
                </a:solidFill>
              </a:rPr>
              <a:t>true sense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/>
                <a:stretch>
                  <a:fillRect l="-2413" r="-5630" b="-2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𝐡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01068" y="49530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true sense.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/>
      <p:bldP spid="10" grpId="0"/>
      <p:bldP spid="10" grpId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Rule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An algorithm </a:t>
            </a:r>
            <a:r>
              <a:rPr lang="en-US" sz="2400" b="1" dirty="0" smtClean="0"/>
              <a:t>X</a:t>
            </a:r>
            <a:r>
              <a:rPr lang="en-US" sz="2400" dirty="0" smtClean="0"/>
              <a:t> is superior to another algorithm </a:t>
            </a:r>
            <a:r>
              <a:rPr lang="en-US" sz="2400" b="1" dirty="0" smtClean="0"/>
              <a:t>Y</a:t>
            </a:r>
            <a:r>
              <a:rPr lang="en-US" sz="2400" dirty="0" smtClean="0"/>
              <a:t> if</a:t>
            </a:r>
          </a:p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ratio</a:t>
            </a:r>
            <a:r>
              <a:rPr lang="en-US" sz="2400" dirty="0" smtClean="0"/>
              <a:t> of time complexity of </a:t>
            </a:r>
            <a:r>
              <a:rPr lang="en-US" sz="2400" b="1" dirty="0" smtClean="0"/>
              <a:t>X</a:t>
            </a:r>
            <a:r>
              <a:rPr lang="en-US" sz="2400" dirty="0" smtClean="0"/>
              <a:t> and time complexity of </a:t>
            </a:r>
            <a:r>
              <a:rPr lang="en-US" sz="2400" b="1" dirty="0" smtClean="0"/>
              <a:t>Y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approaches 0</a:t>
            </a:r>
            <a:r>
              <a:rPr lang="en-US" sz="2400" dirty="0" smtClean="0"/>
              <a:t> for </a:t>
            </a:r>
            <a:r>
              <a:rPr lang="en-US" sz="2400" u="sng" dirty="0" smtClean="0"/>
              <a:t>asymptotically large input size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for a given problem has 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Observation 1: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multiplicative or additive </a:t>
                </a:r>
                <a:r>
                  <a:rPr lang="en-US" sz="2000" b="1" dirty="0" smtClean="0"/>
                  <a:t>Constants</a:t>
                </a:r>
                <a:r>
                  <a:rPr lang="en-US" sz="2000" dirty="0" smtClean="0"/>
                  <a:t> do </a:t>
                </a:r>
                <a:r>
                  <a:rPr lang="en-US" sz="2000" b="1" dirty="0" smtClean="0"/>
                  <a:t>not</a:t>
                </a:r>
                <a:r>
                  <a:rPr lang="en-US" sz="2000" dirty="0" smtClean="0"/>
                  <a:t> play any role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Observation 2:</a:t>
                </a:r>
                <a:r>
                  <a:rPr lang="en-US" sz="2000" b="1" dirty="0" smtClean="0"/>
                  <a:t> the highest order term </a:t>
                </a:r>
                <a:r>
                  <a:rPr lang="en-US" sz="2000" dirty="0" smtClean="0"/>
                  <a:t>govern the time complexity asymptotically.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0" y="15240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953000" y="26670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34000" y="3048000"/>
            <a:ext cx="5334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70850" y="3733800"/>
            <a:ext cx="3825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Algorithm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/>
              <a:t>is</a:t>
            </a:r>
            <a:r>
              <a:rPr lang="en-US" b="1" dirty="0" smtClean="0"/>
              <a:t> the most efficient </a:t>
            </a:r>
            <a:r>
              <a:rPr lang="en-US" dirty="0" smtClean="0"/>
              <a:t>of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Notations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4191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neat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precise</a:t>
            </a:r>
            <a:r>
              <a:rPr lang="en-US" sz="2400" dirty="0" smtClean="0"/>
              <a:t> way to describe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Time Complexity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73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Order notation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 </a:t>
                </a:r>
                <a:r>
                  <a:rPr lang="en-US" sz="2000" dirty="0" smtClean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08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u="sng" dirty="0">
                    <a:solidFill>
                      <a:schemeClr val="tx1"/>
                    </a:solidFill>
                  </a:rPr>
                  <a:t>the order of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we write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6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Order </a:t>
            </a:r>
            <a:r>
              <a:rPr lang="en-US" sz="3600" b="1" dirty="0" smtClean="0">
                <a:solidFill>
                  <a:srgbClr val="7030A0"/>
                </a:solidFill>
              </a:rPr>
              <a:t>notation :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Examples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            =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</m:oMath>
                </a14:m>
                <a:r>
                  <a:rPr lang="en-US" sz="2400" dirty="0" smtClean="0"/>
                  <a:t>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</a:rPr>
                      <m:t>100 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  <m:r>
                      <m:rPr>
                        <m:nor/>
                      </m:rPr>
                      <a:rPr lang="en-US" sz="2400" dirty="0"/>
                      <m:t>    = 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   </a:t>
                </a:r>
                <a:r>
                  <a:rPr lang="en-US" sz="2000" dirty="0" smtClean="0"/>
                  <a:t>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)), then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	</a:t>
                </a:r>
                <a:r>
                  <a:rPr lang="en-US" sz="2000" b="1" dirty="0" smtClean="0"/>
                  <a:t>			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)), </a:t>
                </a:r>
                <a:r>
                  <a:rPr lang="en-US" sz="2000" dirty="0"/>
                  <a:t>then 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</a:t>
                </a:r>
                <a:r>
                  <a:rPr lang="en-US" sz="2000" b="1" dirty="0"/>
                  <a:t> 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These observations can be helpful for simplifying time complexity.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22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))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006" t="-7576" r="-133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77000" y="49530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715000"/>
            <a:ext cx="39573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Prove these observation as </a:t>
            </a:r>
            <a:r>
              <a:rPr lang="en-US" b="1" dirty="0" err="1" smtClean="0">
                <a:solidFill>
                  <a:srgbClr val="C00000"/>
                </a:solidFill>
              </a:rPr>
              <a:t>Homeworks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20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160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160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70C0"/>
                    </a:solidFill>
                  </a:rPr>
                  <a:t>1</a:t>
                </a: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8" grpId="1"/>
      <p:bldP spid="5" grpId="0" animBg="1"/>
      <p:bldP spid="6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neat description of time complexity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</a:t>
                </a:r>
                <a:r>
                  <a:rPr lang="en-US" sz="2000" dirty="0" smtClean="0"/>
                  <a:t>for multiplying two </a:t>
                </a:r>
                <a:r>
                  <a:rPr lang="en-US" sz="2000" dirty="0" err="1" smtClean="0"/>
                  <a:t>n×n</a:t>
                </a:r>
                <a:r>
                  <a:rPr lang="en-US" sz="2000" dirty="0" smtClean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+ 1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C00000"/>
                    </a:solidFill>
                  </a:rPr>
                  <a:t>Homeworks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/>
                  <a:t>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 Is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=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)) ? Give proof. </a:t>
                </a:r>
              </a:p>
              <a:p>
                <a:r>
                  <a:rPr lang="en-US" sz="1800" dirty="0" smtClean="0"/>
                  <a:t>W</a:t>
                </a:r>
                <a:r>
                  <a:rPr lang="en-US" sz="1800" dirty="0" smtClean="0"/>
                  <a:t>hat </a:t>
                </a:r>
                <a:r>
                  <a:rPr lang="en-US" sz="1800" dirty="0" smtClean="0"/>
                  <a:t>is the time complexity of </a:t>
                </a:r>
                <a:r>
                  <a:rPr lang="en-US" sz="1800" b="1" dirty="0" smtClean="0"/>
                  <a:t>selection sort </a:t>
                </a:r>
                <a:r>
                  <a:rPr lang="en-US" sz="1800" dirty="0" smtClean="0"/>
                  <a:t>on an array storing n elements ?</a:t>
                </a: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in a sorted array of n elements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0575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How to Design Efficient Algorithm ?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(This sentence captures precisely the goal of theoretical computer science)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Which algorithm turned out to be the best </a:t>
            </a:r>
            <a:r>
              <a:rPr lang="en-US" sz="3200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Assignment 1 </a:t>
            </a:r>
            <a:r>
              <a:rPr lang="en-US" b="1" dirty="0" smtClean="0"/>
              <a:t>-  part 1 is over.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495725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27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03061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348996" y="3048000"/>
            <a:ext cx="1175004" cy="789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Designing </a:t>
            </a:r>
            <a:r>
              <a:rPr lang="en-US" sz="3600" b="1" dirty="0"/>
              <a:t>an efficient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Facts</a:t>
            </a:r>
            <a:r>
              <a:rPr lang="en-US" sz="2400" b="1" dirty="0" smtClean="0"/>
              <a:t> from the world of algorithms: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There is </a:t>
            </a:r>
            <a:r>
              <a:rPr lang="en-US" sz="2000" b="1" dirty="0" smtClean="0">
                <a:solidFill>
                  <a:srgbClr val="C00000"/>
                </a:solidFill>
              </a:rPr>
              <a:t>no formula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for designing efficient algorithms.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Almost every </a:t>
            </a:r>
            <a:r>
              <a:rPr lang="en-US" sz="2000" dirty="0" smtClean="0"/>
              <a:t>new</a:t>
            </a:r>
            <a:r>
              <a:rPr lang="en-US" sz="2000" dirty="0" smtClean="0"/>
              <a:t> </a:t>
            </a:r>
            <a:r>
              <a:rPr lang="en-US" sz="2000" dirty="0" smtClean="0"/>
              <a:t>problem demands a </a:t>
            </a:r>
            <a:r>
              <a:rPr lang="en-US" sz="2000" b="1" dirty="0" smtClean="0">
                <a:solidFill>
                  <a:srgbClr val="7030A0"/>
                </a:solidFill>
              </a:rPr>
              <a:t>fresh</a:t>
            </a:r>
            <a:r>
              <a:rPr lang="en-US" sz="2000" dirty="0" smtClean="0"/>
              <a:t> approach.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make </a:t>
            </a:r>
            <a:r>
              <a:rPr lang="en-US" sz="1800" b="1" dirty="0" smtClean="0">
                <a:solidFill>
                  <a:srgbClr val="00B050"/>
                </a:solidFill>
              </a:rPr>
              <a:t>key </a:t>
            </a:r>
            <a:r>
              <a:rPr lang="en-US" sz="1800" b="1" dirty="0" smtClean="0">
                <a:solidFill>
                  <a:srgbClr val="00B050"/>
                </a:solidFill>
              </a:rPr>
              <a:t>observations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ask </a:t>
            </a:r>
            <a:r>
              <a:rPr lang="en-US" sz="1800" b="1" dirty="0" smtClean="0">
                <a:solidFill>
                  <a:srgbClr val="00B050"/>
                </a:solidFill>
              </a:rPr>
              <a:t>right kind of questions</a:t>
            </a:r>
            <a:r>
              <a:rPr lang="en-US" sz="1800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00B050"/>
                </a:solidFill>
              </a:rPr>
              <a:t>positive attitude </a:t>
            </a:r>
            <a:r>
              <a:rPr lang="en-US" sz="1800" dirty="0" smtClean="0"/>
              <a:t>and …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lot of </a:t>
            </a:r>
            <a:r>
              <a:rPr lang="en-US" sz="1800" b="1" dirty="0" smtClean="0">
                <a:solidFill>
                  <a:srgbClr val="7030A0"/>
                </a:solidFill>
              </a:rPr>
              <a:t>perseverance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81200" y="54864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demonstrate the above facts during this course many times.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numbers, </a:t>
            </a:r>
          </a:p>
          <a:p>
            <a:pPr marL="0" indent="0">
              <a:buNone/>
            </a:pPr>
            <a:r>
              <a:rPr lang="en-US" sz="2000" dirty="0" smtClean="0"/>
              <a:t>find its </a:t>
            </a:r>
            <a:r>
              <a:rPr lang="en-US" sz="2000" b="1" dirty="0" err="1" smtClean="0"/>
              <a:t>subarray</a:t>
            </a:r>
            <a:r>
              <a:rPr lang="en-US" sz="2000" dirty="0" smtClean="0"/>
              <a:t> the sum of whose elements is maximum.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err="1" smtClean="0">
                <a:solidFill>
                  <a:srgbClr val="0070C0"/>
                </a:solidFill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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 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design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algorithm for Max-sum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problem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Yes.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3657600"/>
            <a:ext cx="4876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Think over it with a fresh mind ….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design it together in the next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class…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Lesson 1 </a:t>
            </a:r>
            <a:r>
              <a:rPr lang="en-US" sz="3200" b="1" dirty="0" smtClean="0"/>
              <a:t>learnt from </a:t>
            </a:r>
            <a:r>
              <a:rPr lang="en-US" sz="3200" b="1" dirty="0" smtClean="0">
                <a:solidFill>
                  <a:srgbClr val="C00000"/>
                </a:solidFill>
              </a:rPr>
              <a:t>Assignment 1 </a:t>
            </a:r>
            <a:r>
              <a:rPr lang="en-US" sz="3200" b="1" dirty="0" smtClean="0">
                <a:solidFill>
                  <a:srgbClr val="7030A0"/>
                </a:solidFill>
              </a:rPr>
              <a:t>?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Inferences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difference </a:t>
            </a:r>
            <a:r>
              <a:rPr lang="en-US" sz="2000" dirty="0" smtClean="0"/>
              <a:t>in </a:t>
            </a:r>
            <a:r>
              <a:rPr lang="en-US" sz="2000" dirty="0"/>
              <a:t>the time of individual instructions </a:t>
            </a:r>
            <a:r>
              <a:rPr lang="en-US" sz="2000" dirty="0" smtClean="0"/>
              <a:t>( </a:t>
            </a:r>
            <a:r>
              <a:rPr lang="en-US" sz="2000" b="1" dirty="0" smtClean="0">
                <a:solidFill>
                  <a:srgbClr val="0070C0"/>
                </a:solidFill>
              </a:rPr>
              <a:t>+,*,if,…</a:t>
            </a:r>
            <a:r>
              <a:rPr lang="en-US" sz="2000" dirty="0" smtClean="0"/>
              <a:t>) is </a:t>
            </a:r>
            <a:r>
              <a:rPr lang="en-US" sz="2000" dirty="0"/>
              <a:t>irrelevant.</a:t>
            </a:r>
            <a:endParaRPr lang="en-US" sz="2000" dirty="0" smtClean="0"/>
          </a:p>
          <a:p>
            <a:r>
              <a:rPr lang="en-US" sz="2000" b="1" dirty="0" smtClean="0"/>
              <a:t>RAM</a:t>
            </a:r>
            <a:r>
              <a:rPr lang="en-US" sz="2000" dirty="0" smtClean="0"/>
              <a:t> model of computation is a very </a:t>
            </a:r>
            <a:r>
              <a:rPr lang="en-US" sz="2000" b="1" u="sng" dirty="0" smtClean="0"/>
              <a:t>accurate</a:t>
            </a:r>
            <a:r>
              <a:rPr lang="en-US" sz="2000" dirty="0" smtClean="0"/>
              <a:t> model for measuring efficiency of algorithms.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38800" y="2895600"/>
            <a:ext cx="32004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instructions executed by algorithm in </a:t>
            </a:r>
            <a:r>
              <a:rPr lang="en-US" b="1" dirty="0" smtClean="0">
                <a:solidFill>
                  <a:schemeClr val="tx1"/>
                </a:solidFill>
              </a:rPr>
              <a:t>RAM</a:t>
            </a:r>
            <a:r>
              <a:rPr lang="en-US" dirty="0" smtClean="0">
                <a:solidFill>
                  <a:schemeClr val="tx1"/>
                </a:solidFill>
              </a:rPr>
              <a:t>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2895600"/>
            <a:ext cx="2667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taken by algorithm in real life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2244" y="29718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52800" y="3135868"/>
            <a:ext cx="2274286" cy="369332"/>
            <a:chOff x="3352800" y="3135868"/>
            <a:chExt cx="2274286" cy="369332"/>
          </a:xfrm>
        </p:grpSpPr>
        <p:sp>
          <p:nvSpPr>
            <p:cNvPr id="8" name="Equal 7"/>
            <p:cNvSpPr/>
            <p:nvPr/>
          </p:nvSpPr>
          <p:spPr>
            <a:xfrm>
              <a:off x="3352800" y="3200400"/>
              <a:ext cx="609600" cy="30108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135868"/>
              <a:ext cx="1664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Proportional to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2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Definition: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time complexity of an algorithm is the 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worst case</a:t>
                </a:r>
                <a:r>
                  <a:rPr lang="en-US" sz="2000" dirty="0" smtClean="0"/>
                  <a:t> number of instructions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executed as a 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000" dirty="0" smtClean="0"/>
                  <a:t> of the 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input size</a:t>
                </a:r>
                <a:r>
                  <a:rPr lang="en-US" sz="2000" dirty="0" smtClean="0"/>
                  <a:t>  (or a parameter defining the input size).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the time complexity of searching for a ‘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’ in a matrix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is at most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786" t="-1752" r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Time complexity of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atrix multiplication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Matrix-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mult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err="1" smtClean="0"/>
                  <a:t>,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],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err="1" smtClean="0"/>
                  <a:t>,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{  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{         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{          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 +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 smtClean="0">
                    <a:sym typeface="Wingdings" pitchFamily="2" charset="2"/>
                  </a:rPr>
                  <a:t>]*</a:t>
                </a:r>
                <a:r>
                  <a:rPr lang="en-US" sz="2000" b="1" dirty="0" smtClean="0"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Return 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400" dirty="0" smtClean="0">
                    <a:sym typeface="Wingdings" pitchFamily="2" charset="2"/>
                  </a:rPr>
                  <a:t>                         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583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638792" y="2895600"/>
            <a:ext cx="349158" cy="152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75175" y="3505200"/>
                <a:ext cx="1902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instructions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75" y="3505200"/>
                <a:ext cx="19021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76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2864025" y="2133600"/>
            <a:ext cx="2949346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20690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0690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16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3124200" y="24384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7400" y="23738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3738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16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Arrow 14"/>
          <p:cNvSpPr/>
          <p:nvPr/>
        </p:nvSpPr>
        <p:spPr>
          <a:xfrm>
            <a:off x="3124200" y="49530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7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  <p:bldP spid="9" grpId="0" animBg="1"/>
      <p:bldP spid="11" grpId="0"/>
      <p:bldP spid="10" grpId="0" animBg="1"/>
      <p:bldP spid="12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</a:t>
            </a:r>
            <a:r>
              <a:rPr lang="en-US" sz="3200" b="1" dirty="0" smtClean="0">
                <a:solidFill>
                  <a:srgbClr val="7030A0"/>
                </a:solidFill>
              </a:rPr>
              <a:t>2 </a:t>
            </a:r>
            <a:r>
              <a:rPr lang="en-US" sz="3200" b="1" dirty="0"/>
              <a:t>learnt 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 would have been the outcome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No. of instructions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60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would still be the fastest algorithm ...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448730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 for  </a:t>
                          </a:r>
                          <a:r>
                            <a:rPr lang="en-US" sz="1800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27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 smtClean="0"/>
                            <a:t> </a:t>
                          </a:r>
                          <a:r>
                            <a:rPr lang="en-US" sz="1800" dirty="0" smtClean="0"/>
                            <a:t>+ </a:t>
                          </a:r>
                          <a:r>
                            <a:rPr lang="en-US" sz="1800" dirty="0" smtClean="0">
                              <a:solidFill>
                                <a:srgbClr val="0070C0"/>
                              </a:solidFill>
                            </a:rPr>
                            <a:t>6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203061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76763" y="4648200"/>
                <a:ext cx="221483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large value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63" y="4648200"/>
                <a:ext cx="221483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030" t="-7692" r="-4959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Comparing </a:t>
            </a:r>
            <a:r>
              <a:rPr lang="en-US" sz="3200" u="sng" dirty="0" smtClean="0">
                <a:solidFill>
                  <a:srgbClr val="7030A0"/>
                </a:solidFill>
              </a:rPr>
              <a:t>Efficiency</a:t>
            </a:r>
            <a:r>
              <a:rPr lang="en-US" sz="3200" dirty="0" smtClean="0">
                <a:solidFill>
                  <a:srgbClr val="7030A0"/>
                </a:solidFill>
              </a:rPr>
              <a:t> of algorithms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+ 400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Obviously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 smtClean="0"/>
                  <a:t>is more efficient than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one would you prefer based on the </a:t>
                </a:r>
                <a:r>
                  <a:rPr lang="en-US" sz="2000" b="1" u="sng" dirty="0" smtClean="0"/>
                  <a:t>efficiency</a:t>
                </a:r>
                <a:r>
                  <a:rPr lang="en-US" sz="2000" dirty="0" smtClean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is more efficient than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&lt; 25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B </a:t>
                </a:r>
                <a:r>
                  <a:rPr lang="en-US" sz="2000" dirty="0" smtClean="0"/>
                  <a:t>is more efficient than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&gt; 25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 complexity is </a:t>
            </a:r>
            <a:r>
              <a:rPr lang="en-US" b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 smtClean="0">
                <a:solidFill>
                  <a:srgbClr val="C00000"/>
                </a:solidFill>
              </a:rPr>
              <a:t>large size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1606</Words>
  <Application>Microsoft Office PowerPoint</Application>
  <PresentationFormat>On-screen Show (4:3)</PresentationFormat>
  <Paragraphs>266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Semester I – 2014-15</vt:lpstr>
      <vt:lpstr>Which algorithm turned out to be the best ?</vt:lpstr>
      <vt:lpstr>Lesson 1 learnt from Assignment 1 ?</vt:lpstr>
      <vt:lpstr>Time complexity of an algorithm</vt:lpstr>
      <vt:lpstr>Example: Time complexity of matrix multiplication</vt:lpstr>
      <vt:lpstr>Lesson 2 learnt from Assignment 1 ?</vt:lpstr>
      <vt:lpstr>Comparing Efficiency of algorithms</vt:lpstr>
      <vt:lpstr>Comparing efficiency of two algorithms</vt:lpstr>
      <vt:lpstr>Comparing efficiency of two algorithms</vt:lpstr>
      <vt:lpstr>Rule 1</vt:lpstr>
      <vt:lpstr>Comparing efficiency of two algorithms</vt:lpstr>
      <vt:lpstr>A judgment question for you !</vt:lpstr>
      <vt:lpstr>Rule 2</vt:lpstr>
      <vt:lpstr>Some Observations</vt:lpstr>
      <vt:lpstr>Order Notations   </vt:lpstr>
      <vt:lpstr>Order notation</vt:lpstr>
      <vt:lpstr>Order notation :  Examples</vt:lpstr>
      <vt:lpstr>A neat description of time complexity</vt:lpstr>
      <vt:lpstr>How to Design Efficient Algorithm ?</vt:lpstr>
      <vt:lpstr>Designing an efficient algorithm</vt:lpstr>
      <vt:lpstr>Max-sum subarray problem</vt:lpstr>
      <vt:lpstr>Max-sum subarray problem: A trivial algorithm</vt:lpstr>
      <vt:lpstr>Max-sum subarray problem: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449</cp:revision>
  <dcterms:created xsi:type="dcterms:W3CDTF">2011-12-03T04:13:03Z</dcterms:created>
  <dcterms:modified xsi:type="dcterms:W3CDTF">2014-08-05T12:45:30Z</dcterms:modified>
</cp:coreProperties>
</file>