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7"/>
  </p:notesMasterIdLst>
  <p:sldIdLst>
    <p:sldId id="408" r:id="rId2"/>
    <p:sldId id="354" r:id="rId3"/>
    <p:sldId id="372" r:id="rId4"/>
    <p:sldId id="369" r:id="rId5"/>
    <p:sldId id="380" r:id="rId6"/>
    <p:sldId id="405" r:id="rId7"/>
    <p:sldId id="404" r:id="rId8"/>
    <p:sldId id="407" r:id="rId9"/>
    <p:sldId id="383" r:id="rId10"/>
    <p:sldId id="387" r:id="rId11"/>
    <p:sldId id="390" r:id="rId12"/>
    <p:sldId id="389" r:id="rId13"/>
    <p:sldId id="386" r:id="rId14"/>
    <p:sldId id="411" r:id="rId15"/>
    <p:sldId id="412" r:id="rId16"/>
    <p:sldId id="413" r:id="rId17"/>
    <p:sldId id="416" r:id="rId18"/>
    <p:sldId id="419" r:id="rId19"/>
    <p:sldId id="384" r:id="rId20"/>
    <p:sldId id="391" r:id="rId21"/>
    <p:sldId id="392" r:id="rId22"/>
    <p:sldId id="393" r:id="rId23"/>
    <p:sldId id="394" r:id="rId24"/>
    <p:sldId id="395" r:id="rId25"/>
    <p:sldId id="417" r:id="rId26"/>
    <p:sldId id="418" r:id="rId27"/>
    <p:sldId id="396" r:id="rId28"/>
    <p:sldId id="397" r:id="rId29"/>
    <p:sldId id="375" r:id="rId30"/>
    <p:sldId id="376" r:id="rId31"/>
    <p:sldId id="377" r:id="rId32"/>
    <p:sldId id="401" r:id="rId33"/>
    <p:sldId id="373" r:id="rId34"/>
    <p:sldId id="371" r:id="rId35"/>
    <p:sldId id="399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6" autoAdjust="0"/>
  </p:normalViewPr>
  <p:slideViewPr>
    <p:cSldViewPr>
      <p:cViewPr>
        <p:scale>
          <a:sx n="85" d="100"/>
          <a:sy n="85" d="100"/>
        </p:scale>
        <p:origin x="-924" y="4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10/17/2014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10/17/2014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10/17/2014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10/17/2014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10/17/2014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10/17/2014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10/17/2014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1.png"/><Relationship Id="rId7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1.png"/><Relationship Id="rId7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1.png"/><Relationship Id="rId7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7" Type="http://schemas.openxmlformats.org/officeDocument/2006/relationships/image" Target="../media/image130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0.png"/><Relationship Id="rId10" Type="http://schemas.openxmlformats.org/officeDocument/2006/relationships/image" Target="../media/image12.png"/><Relationship Id="rId4" Type="http://schemas.openxmlformats.org/officeDocument/2006/relationships/image" Target="../media/image101.png"/><Relationship Id="rId9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7" Type="http://schemas.openxmlformats.org/officeDocument/2006/relationships/image" Target="../media/image130.png"/><Relationship Id="rId12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14.png"/><Relationship Id="rId5" Type="http://schemas.openxmlformats.org/officeDocument/2006/relationships/image" Target="../media/image110.png"/><Relationship Id="rId10" Type="http://schemas.openxmlformats.org/officeDocument/2006/relationships/image" Target="../media/image12.png"/><Relationship Id="rId4" Type="http://schemas.openxmlformats.org/officeDocument/2006/relationships/image" Target="../media/image101.png"/><Relationship Id="rId9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7" Type="http://schemas.openxmlformats.org/officeDocument/2006/relationships/image" Target="../media/image130.png"/><Relationship Id="rId12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14.png"/><Relationship Id="rId5" Type="http://schemas.openxmlformats.org/officeDocument/2006/relationships/image" Target="../media/image110.png"/><Relationship Id="rId10" Type="http://schemas.openxmlformats.org/officeDocument/2006/relationships/image" Target="../media/image12.png"/><Relationship Id="rId4" Type="http://schemas.openxmlformats.org/officeDocument/2006/relationships/image" Target="../media/image101.png"/><Relationship Id="rId9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7" Type="http://schemas.openxmlformats.org/officeDocument/2006/relationships/image" Target="../media/image130.png"/><Relationship Id="rId12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14.png"/><Relationship Id="rId5" Type="http://schemas.openxmlformats.org/officeDocument/2006/relationships/image" Target="../media/image110.png"/><Relationship Id="rId10" Type="http://schemas.openxmlformats.org/officeDocument/2006/relationships/image" Target="../media/image12.png"/><Relationship Id="rId4" Type="http://schemas.openxmlformats.org/officeDocument/2006/relationships/image" Target="../media/image101.png"/><Relationship Id="rId9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7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0.png"/><Relationship Id="rId10" Type="http://schemas.openxmlformats.org/officeDocument/2006/relationships/image" Target="../media/image10.png"/><Relationship Id="rId4" Type="http://schemas.openxmlformats.org/officeDocument/2006/relationships/image" Target="../media/image101.png"/><Relationship Id="rId9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1.png"/><Relationship Id="rId7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10.png"/><Relationship Id="rId4" Type="http://schemas.openxmlformats.org/officeDocument/2006/relationships/image" Target="../media/image20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1.png"/><Relationship Id="rId7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10.png"/><Relationship Id="rId4" Type="http://schemas.openxmlformats.org/officeDocument/2006/relationships/image" Target="../media/image20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1.png"/><Relationship Id="rId7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10.png"/><Relationship Id="rId4" Type="http://schemas.openxmlformats.org/officeDocument/2006/relationships/image" Target="../media/image20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1.png"/><Relationship Id="rId7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10.png"/><Relationship Id="rId4" Type="http://schemas.openxmlformats.org/officeDocument/2006/relationships/image" Target="../media/image20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1.png"/><Relationship Id="rId7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10.png"/><Relationship Id="rId4" Type="http://schemas.openxmlformats.org/officeDocument/2006/relationships/image" Target="../media/image20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1.png"/><Relationship Id="rId7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10.png"/><Relationship Id="rId4" Type="http://schemas.openxmlformats.org/officeDocument/2006/relationships/image" Target="../media/image20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1.png"/><Relationship Id="rId7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10.png"/><Relationship Id="rId4" Type="http://schemas.openxmlformats.org/officeDocument/2006/relationships/image" Target="../media/image20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1.png"/><Relationship Id="rId7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10.png"/><Relationship Id="rId4" Type="http://schemas.openxmlformats.org/officeDocument/2006/relationships/image" Target="../media/image20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1.png"/><Relationship Id="rId7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</a:t>
            </a:r>
            <a:r>
              <a:rPr lang="en-US" sz="2700" b="1" dirty="0" smtClean="0">
                <a:solidFill>
                  <a:srgbClr val="7030A0"/>
                </a:solidFill>
              </a:rPr>
              <a:t>CS210A</a:t>
            </a:r>
            <a:r>
              <a:rPr lang="en-US" sz="2700" dirty="0" smtClean="0">
                <a:solidFill>
                  <a:srgbClr val="002060"/>
                </a:solidFill>
              </a:rPr>
              <a:t>)</a:t>
            </a:r>
            <a:br>
              <a:rPr lang="en-US" sz="2700" dirty="0" smtClean="0">
                <a:solidFill>
                  <a:srgbClr val="002060"/>
                </a:solidFill>
              </a:rPr>
            </a:br>
            <a:r>
              <a:rPr lang="en-US" sz="2700" dirty="0" smtClean="0">
                <a:solidFill>
                  <a:srgbClr val="002060"/>
                </a:solidFill>
              </a:rPr>
              <a:t>Semester I – </a:t>
            </a:r>
            <a:r>
              <a:rPr lang="en-US" sz="2700" b="1" dirty="0" smtClean="0">
                <a:solidFill>
                  <a:srgbClr val="002060"/>
                </a:solidFill>
              </a:rPr>
              <a:t>2014-15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495800"/>
            <a:ext cx="8153400" cy="1447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</a:t>
            </a:r>
            <a:r>
              <a:rPr lang="en-US" sz="2400" b="1" dirty="0" smtClean="0">
                <a:solidFill>
                  <a:srgbClr val="C00000"/>
                </a:solidFill>
              </a:rPr>
              <a:t>30</a:t>
            </a:r>
            <a:endParaRPr lang="en-US" sz="2400" b="1" dirty="0">
              <a:solidFill>
                <a:srgbClr val="C00000"/>
              </a:solidFill>
            </a:endParaRP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b="1" dirty="0" smtClean="0">
                <a:solidFill>
                  <a:srgbClr val="7030A0"/>
                </a:solidFill>
              </a:rPr>
              <a:t>Magical applications</a:t>
            </a:r>
            <a:r>
              <a:rPr lang="en-US" sz="1800" b="1" dirty="0" smtClean="0">
                <a:solidFill>
                  <a:schemeClr val="tx1"/>
                </a:solidFill>
              </a:rPr>
              <a:t> of </a:t>
            </a:r>
            <a:r>
              <a:rPr lang="en-US" sz="1800" b="1" dirty="0" smtClean="0">
                <a:solidFill>
                  <a:srgbClr val="0070C0"/>
                </a:solidFill>
              </a:rPr>
              <a:t>Binary trees</a:t>
            </a:r>
            <a:endParaRPr lang="en-US" sz="18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7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Extension </a:t>
            </a:r>
            <a:r>
              <a:rPr lang="en-US" sz="3200" b="1" dirty="0"/>
              <a:t>to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>
                <a:solidFill>
                  <a:srgbClr val="0070C0"/>
                </a:solidFill>
              </a:rPr>
              <a:t>intervals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sz="18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143000" y="4648200"/>
            <a:ext cx="7086600" cy="0"/>
            <a:chOff x="1143000" y="4800600"/>
            <a:chExt cx="7086600" cy="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1143000" y="3962400"/>
            <a:ext cx="7162800" cy="0"/>
            <a:chOff x="1143000" y="4495800"/>
            <a:chExt cx="7162800" cy="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143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057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971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8862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8006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715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629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543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1143000" y="3200400"/>
            <a:ext cx="7162800" cy="0"/>
            <a:chOff x="1143000" y="3657600"/>
            <a:chExt cx="7162800" cy="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11430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9718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8006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6294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1143000" y="2438400"/>
            <a:ext cx="7162800" cy="0"/>
            <a:chOff x="1143000" y="3276600"/>
            <a:chExt cx="7162800" cy="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8006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1143000" y="1828800"/>
            <a:ext cx="7162800" cy="0"/>
            <a:chOff x="1143000" y="3276600"/>
            <a:chExt cx="7162800" cy="0"/>
          </a:xfrm>
        </p:grpSpPr>
        <p:cxnSp>
          <p:nvCxnSpPr>
            <p:cNvPr id="70" name="Straight Connector 69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648200" y="3276600"/>
              <a:ext cx="36576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2      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14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15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  </m:t>
                    </m:r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[4,7]</m:t>
                    </m:r>
                  </m:oMath>
                </a14:m>
                <a:r>
                  <a:rPr lang="en-US" sz="1400" dirty="0" smtClean="0"/>
                  <a:t>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[12,15]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blipFill rotWithShape="1">
                <a:blip r:embed="rId4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914400" y="3581400"/>
                <a:ext cx="73978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2,3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4,5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6,7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8,9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10,11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12,13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[14,15]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581400"/>
                <a:ext cx="7397859" cy="307777"/>
              </a:xfrm>
              <a:prstGeom prst="rect">
                <a:avLst/>
              </a:prstGeom>
              <a:blipFill rotWithShape="1">
                <a:blip r:embed="rId5"/>
                <a:stretch>
                  <a:fillRect l="-165"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[8,15]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blipFill rotWithShape="1">
                <a:blip r:embed="rId6"/>
                <a:stretch>
                  <a:fillRect t="-2000" r="-625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[0,7]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2000" r="-729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blipFill rotWithShape="1">
                <a:blip r:embed="rId8"/>
                <a:stretch>
                  <a:fillRect t="-2000" r="-625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Connector 47"/>
          <p:cNvCxnSpPr/>
          <p:nvPr/>
        </p:nvCxnSpPr>
        <p:spPr>
          <a:xfrm>
            <a:off x="1143000" y="2438400"/>
            <a:ext cx="3505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800600" y="3200400"/>
            <a:ext cx="16764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6629400" y="4648200"/>
            <a:ext cx="3048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1143000" y="5410200"/>
            <a:ext cx="5791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1143000" y="4648200"/>
            <a:ext cx="0" cy="7620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6934200" y="4648200"/>
            <a:ext cx="0" cy="7620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352800" y="5791200"/>
            <a:ext cx="2466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How to express</a:t>
            </a:r>
            <a:r>
              <a:rPr lang="en-US" dirty="0" smtClean="0"/>
              <a:t> </a:t>
            </a:r>
            <a:r>
              <a:rPr lang="en-US" dirty="0"/>
              <a:t>[</a:t>
            </a:r>
            <a:r>
              <a:rPr lang="en-US" b="1" dirty="0">
                <a:solidFill>
                  <a:srgbClr val="0070C0"/>
                </a:solidFill>
              </a:rPr>
              <a:t>0</a:t>
            </a:r>
            <a:r>
              <a:rPr lang="en-US" dirty="0"/>
              <a:t>, </a:t>
            </a:r>
            <a:r>
              <a:rPr lang="en-US" b="1" dirty="0">
                <a:solidFill>
                  <a:srgbClr val="0070C0"/>
                </a:solidFill>
              </a:rPr>
              <a:t>12</a:t>
            </a:r>
            <a:r>
              <a:rPr lang="en-US" dirty="0" smtClean="0"/>
              <a:t>] ?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/>
              <p:cNvSpPr txBox="1"/>
              <p:nvPr/>
            </p:nvSpPr>
            <p:spPr>
              <a:xfrm>
                <a:off x="914400" y="4340423"/>
                <a:ext cx="7649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4,4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…………………………………. 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[1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5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,15]</m:t>
                    </m:r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340423"/>
                <a:ext cx="7649082" cy="307777"/>
              </a:xfrm>
              <a:prstGeom prst="rect">
                <a:avLst/>
              </a:prstGeom>
              <a:blipFill rotWithShape="1">
                <a:blip r:embed="rId9"/>
                <a:stretch>
                  <a:fillRect l="-159" t="-1961" r="-159" b="-176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166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Extension </a:t>
            </a:r>
            <a:r>
              <a:rPr lang="en-US" sz="3200" b="1" dirty="0"/>
              <a:t>to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>
                <a:solidFill>
                  <a:srgbClr val="0070C0"/>
                </a:solidFill>
              </a:rPr>
              <a:t>intervals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143000" y="4648200"/>
            <a:ext cx="7086600" cy="0"/>
            <a:chOff x="1143000" y="4800600"/>
            <a:chExt cx="7086600" cy="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1143000" y="3962400"/>
            <a:ext cx="7162800" cy="0"/>
            <a:chOff x="1143000" y="4495800"/>
            <a:chExt cx="7162800" cy="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143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057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971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8862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8006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715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629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543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1143000" y="3200400"/>
            <a:ext cx="7162800" cy="0"/>
            <a:chOff x="1143000" y="3657600"/>
            <a:chExt cx="7162800" cy="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11430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9718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8006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6294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1143000" y="2438400"/>
            <a:ext cx="7162800" cy="0"/>
            <a:chOff x="1143000" y="3276600"/>
            <a:chExt cx="7162800" cy="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8006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1143000" y="1828800"/>
            <a:ext cx="7162800" cy="0"/>
            <a:chOff x="1143000" y="3276600"/>
            <a:chExt cx="7162800" cy="0"/>
          </a:xfrm>
        </p:grpSpPr>
        <p:cxnSp>
          <p:nvCxnSpPr>
            <p:cNvPr id="70" name="Straight Connector 69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648200" y="3276600"/>
              <a:ext cx="36576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2      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14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15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  </m:t>
                    </m:r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[4,7]</m:t>
                    </m:r>
                  </m:oMath>
                </a14:m>
                <a:r>
                  <a:rPr lang="en-US" sz="1400" dirty="0" smtClean="0"/>
                  <a:t>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[12,15]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blipFill rotWithShape="1">
                <a:blip r:embed="rId4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914400" y="3581400"/>
                <a:ext cx="73978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2,3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4,5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6,7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8,9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10,11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12,13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[14,15]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581400"/>
                <a:ext cx="7397859" cy="307777"/>
              </a:xfrm>
              <a:prstGeom prst="rect">
                <a:avLst/>
              </a:prstGeom>
              <a:blipFill rotWithShape="1">
                <a:blip r:embed="rId5"/>
                <a:stretch>
                  <a:fillRect l="-165"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[8,15]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blipFill rotWithShape="1">
                <a:blip r:embed="rId6"/>
                <a:stretch>
                  <a:fillRect t="-2000" r="-625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[0,7]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2000" r="-729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blipFill rotWithShape="1">
                <a:blip r:embed="rId8"/>
                <a:stretch>
                  <a:fillRect t="-2000" r="-625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Connector 47"/>
          <p:cNvCxnSpPr/>
          <p:nvPr/>
        </p:nvCxnSpPr>
        <p:spPr>
          <a:xfrm>
            <a:off x="1143000" y="2438400"/>
            <a:ext cx="3505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800600" y="3200400"/>
            <a:ext cx="16764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6629400" y="4648200"/>
            <a:ext cx="3048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Up Arrow 4"/>
          <p:cNvSpPr/>
          <p:nvPr/>
        </p:nvSpPr>
        <p:spPr>
          <a:xfrm>
            <a:off x="6629400" y="4114800"/>
            <a:ext cx="242316" cy="381000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Up Arrow 71"/>
          <p:cNvSpPr/>
          <p:nvPr/>
        </p:nvSpPr>
        <p:spPr>
          <a:xfrm>
            <a:off x="6629400" y="3276600"/>
            <a:ext cx="242316" cy="381000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73" name="Up Arrow 72"/>
          <p:cNvSpPr/>
          <p:nvPr/>
        </p:nvSpPr>
        <p:spPr>
          <a:xfrm>
            <a:off x="6629400" y="2514600"/>
            <a:ext cx="242316" cy="381000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Up Arrow 73"/>
          <p:cNvSpPr/>
          <p:nvPr/>
        </p:nvSpPr>
        <p:spPr>
          <a:xfrm>
            <a:off x="6629400" y="1905000"/>
            <a:ext cx="242316" cy="381000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/>
          <p:cNvCxnSpPr/>
          <p:nvPr/>
        </p:nvCxnSpPr>
        <p:spPr>
          <a:xfrm>
            <a:off x="1143000" y="5410200"/>
            <a:ext cx="5791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352800" y="5791200"/>
            <a:ext cx="2466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How to express</a:t>
            </a:r>
            <a:r>
              <a:rPr lang="en-US" dirty="0" smtClean="0"/>
              <a:t> </a:t>
            </a:r>
            <a:r>
              <a:rPr lang="en-US" dirty="0"/>
              <a:t>[</a:t>
            </a:r>
            <a:r>
              <a:rPr lang="en-US" b="1" dirty="0">
                <a:solidFill>
                  <a:srgbClr val="0070C0"/>
                </a:solidFill>
              </a:rPr>
              <a:t>0</a:t>
            </a:r>
            <a:r>
              <a:rPr lang="en-US" dirty="0"/>
              <a:t>, </a:t>
            </a:r>
            <a:r>
              <a:rPr lang="en-US" b="1" dirty="0">
                <a:solidFill>
                  <a:srgbClr val="0070C0"/>
                </a:solidFill>
              </a:rPr>
              <a:t>12</a:t>
            </a:r>
            <a:r>
              <a:rPr lang="en-US" dirty="0" smtClean="0"/>
              <a:t>] ?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/>
              <p:cNvSpPr txBox="1"/>
              <p:nvPr/>
            </p:nvSpPr>
            <p:spPr>
              <a:xfrm>
                <a:off x="914400" y="4340423"/>
                <a:ext cx="7649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4,4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…………………………………. 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[1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5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,15]</m:t>
                    </m:r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340423"/>
                <a:ext cx="7649082" cy="307777"/>
              </a:xfrm>
              <a:prstGeom prst="rect">
                <a:avLst/>
              </a:prstGeom>
              <a:blipFill rotWithShape="1">
                <a:blip r:embed="rId9"/>
                <a:stretch>
                  <a:fillRect l="-159" t="-1961" r="-159" b="-176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634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2" grpId="0" animBg="1"/>
      <p:bldP spid="73" grpId="0" animBg="1"/>
      <p:bldP spid="7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Extension </a:t>
            </a:r>
            <a:r>
              <a:rPr lang="en-US" sz="3200" b="1" dirty="0"/>
              <a:t>to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>
                <a:solidFill>
                  <a:srgbClr val="0070C0"/>
                </a:solidFill>
              </a:rPr>
              <a:t>intervals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143000" y="4648200"/>
            <a:ext cx="7086600" cy="0"/>
            <a:chOff x="1143000" y="4800600"/>
            <a:chExt cx="7086600" cy="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1143000" y="3962400"/>
            <a:ext cx="7162800" cy="0"/>
            <a:chOff x="1143000" y="4495800"/>
            <a:chExt cx="7162800" cy="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143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057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971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8862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8006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715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629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543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1143000" y="3200400"/>
            <a:ext cx="7162800" cy="0"/>
            <a:chOff x="1143000" y="3657600"/>
            <a:chExt cx="7162800" cy="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11430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9718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8006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6294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1143000" y="2438400"/>
            <a:ext cx="7162800" cy="0"/>
            <a:chOff x="1143000" y="3276600"/>
            <a:chExt cx="7162800" cy="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8006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1143000" y="1828800"/>
            <a:ext cx="7162800" cy="0"/>
            <a:chOff x="1143000" y="3276600"/>
            <a:chExt cx="7162800" cy="0"/>
          </a:xfrm>
        </p:grpSpPr>
        <p:cxnSp>
          <p:nvCxnSpPr>
            <p:cNvPr id="70" name="Straight Connector 69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648200" y="3276600"/>
              <a:ext cx="36576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2      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14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15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  </m:t>
                    </m:r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[4,7]</m:t>
                    </m:r>
                  </m:oMath>
                </a14:m>
                <a:r>
                  <a:rPr lang="en-US" sz="1400" dirty="0" smtClean="0"/>
                  <a:t>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[12,15]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blipFill rotWithShape="1">
                <a:blip r:embed="rId4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914400" y="3581400"/>
                <a:ext cx="73978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2,3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4,5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6,7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8,9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10,11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12,13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[14,15]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581400"/>
                <a:ext cx="7397859" cy="307777"/>
              </a:xfrm>
              <a:prstGeom prst="rect">
                <a:avLst/>
              </a:prstGeom>
              <a:blipFill rotWithShape="1">
                <a:blip r:embed="rId5"/>
                <a:stretch>
                  <a:fillRect l="-165"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[8,15]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blipFill rotWithShape="1">
                <a:blip r:embed="rId6"/>
                <a:stretch>
                  <a:fillRect t="-2000" r="-625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[0,7]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2000" r="-729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blipFill rotWithShape="1">
                <a:blip r:embed="rId8"/>
                <a:stretch>
                  <a:fillRect t="-2000" r="-625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Connector 71"/>
          <p:cNvCxnSpPr/>
          <p:nvPr/>
        </p:nvCxnSpPr>
        <p:spPr>
          <a:xfrm>
            <a:off x="2514600" y="4648200"/>
            <a:ext cx="3048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6172200" y="4648200"/>
            <a:ext cx="3048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Up Arrow 73"/>
          <p:cNvSpPr/>
          <p:nvPr/>
        </p:nvSpPr>
        <p:spPr>
          <a:xfrm>
            <a:off x="2577084" y="4114800"/>
            <a:ext cx="242316" cy="381000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Up Arrow 74"/>
          <p:cNvSpPr/>
          <p:nvPr/>
        </p:nvSpPr>
        <p:spPr>
          <a:xfrm>
            <a:off x="6234684" y="4114800"/>
            <a:ext cx="242316" cy="381000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/>
          <p:cNvCxnSpPr/>
          <p:nvPr/>
        </p:nvCxnSpPr>
        <p:spPr>
          <a:xfrm>
            <a:off x="5715000" y="4648200"/>
            <a:ext cx="3048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Up Arrow 79"/>
          <p:cNvSpPr/>
          <p:nvPr/>
        </p:nvSpPr>
        <p:spPr>
          <a:xfrm>
            <a:off x="2590800" y="3429000"/>
            <a:ext cx="242316" cy="381000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Up Arrow 80"/>
          <p:cNvSpPr/>
          <p:nvPr/>
        </p:nvSpPr>
        <p:spPr>
          <a:xfrm>
            <a:off x="6248400" y="3429000"/>
            <a:ext cx="242316" cy="381000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/>
          <p:nvPr/>
        </p:nvCxnSpPr>
        <p:spPr>
          <a:xfrm>
            <a:off x="4800600" y="3962400"/>
            <a:ext cx="762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Up Arrow 82"/>
          <p:cNvSpPr/>
          <p:nvPr/>
        </p:nvSpPr>
        <p:spPr>
          <a:xfrm>
            <a:off x="2577084" y="2743200"/>
            <a:ext cx="242316" cy="381000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/>
          <p:cNvCxnSpPr/>
          <p:nvPr/>
        </p:nvCxnSpPr>
        <p:spPr>
          <a:xfrm>
            <a:off x="2971800" y="3200400"/>
            <a:ext cx="16764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Up Arrow 84"/>
          <p:cNvSpPr/>
          <p:nvPr/>
        </p:nvSpPr>
        <p:spPr>
          <a:xfrm>
            <a:off x="6234684" y="2743200"/>
            <a:ext cx="242316" cy="381000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/>
          <p:nvPr/>
        </p:nvCxnSpPr>
        <p:spPr>
          <a:xfrm>
            <a:off x="2514600" y="5486400"/>
            <a:ext cx="384124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3352800" y="5791200"/>
            <a:ext cx="2466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How to express</a:t>
            </a:r>
            <a:r>
              <a:rPr lang="en-US" dirty="0" smtClean="0"/>
              <a:t> [</a:t>
            </a:r>
            <a:r>
              <a:rPr lang="en-US" b="1" dirty="0" smtClean="0">
                <a:solidFill>
                  <a:srgbClr val="0070C0"/>
                </a:solidFill>
              </a:rPr>
              <a:t>3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0070C0"/>
                </a:solidFill>
              </a:rPr>
              <a:t>11</a:t>
            </a:r>
            <a:r>
              <a:rPr lang="en-US" dirty="0" smtClean="0"/>
              <a:t>] ?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/>
              <p:cNvSpPr txBox="1"/>
              <p:nvPr/>
            </p:nvSpPr>
            <p:spPr>
              <a:xfrm>
                <a:off x="914400" y="4340423"/>
                <a:ext cx="7649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4,4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…………………………………. 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[1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5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,15]</m:t>
                    </m:r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340423"/>
                <a:ext cx="7649082" cy="307777"/>
              </a:xfrm>
              <a:prstGeom prst="rect">
                <a:avLst/>
              </a:prstGeom>
              <a:blipFill rotWithShape="1">
                <a:blip r:embed="rId9"/>
                <a:stretch>
                  <a:fillRect l="-159" t="-1961" r="-159" b="-176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1337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5" grpId="0" animBg="1"/>
      <p:bldP spid="80" grpId="0" animBg="1"/>
      <p:bldP spid="81" grpId="0" animBg="1"/>
      <p:bldP spid="83" grpId="0" animBg="1"/>
      <p:bldP spid="85" grpId="0" animBg="1"/>
      <p:bldP spid="8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Extension </a:t>
            </a:r>
            <a:r>
              <a:rPr lang="en-US" sz="3200" b="1" dirty="0"/>
              <a:t>to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>
                <a:solidFill>
                  <a:srgbClr val="0070C0"/>
                </a:solidFill>
              </a:rPr>
              <a:t>intervals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Observation: </a:t>
                </a:r>
                <a:r>
                  <a:rPr lang="en-US" sz="1800" dirty="0" smtClean="0"/>
                  <a:t>There are </a:t>
                </a:r>
                <a14:m>
                  <m:oMath xmlns:m="http://schemas.openxmlformats.org/officeDocument/2006/math">
                    <m:r>
                      <a:rPr lang="en-US" sz="18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intervals such that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any interval [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 smtClean="0"/>
                  <a:t>] can be expressed as </a:t>
                </a:r>
                <a:r>
                  <a:rPr lang="en-US" sz="1800" b="1" dirty="0" smtClean="0"/>
                  <a:t>union </a:t>
                </a:r>
                <a:r>
                  <a:rPr lang="en-US" sz="1800" dirty="0" smtClean="0"/>
                  <a:t>of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 smtClean="0"/>
                  <a:t>(log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) basic intervals</a:t>
                </a:r>
                <a:r>
                  <a:rPr lang="en-US" sz="1800" dirty="0"/>
                  <a:t> </a:t>
                </a:r>
                <a:r>
                  <a:rPr lang="en-US" sz="1800" dirty="0" smtClean="0">
                    <a:sym typeface="Wingdings" pitchFamily="2" charset="2"/>
                  </a:rPr>
                  <a:t></a:t>
                </a:r>
                <a:endParaRPr lang="en-US" sz="1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1752" b="-13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143000" y="4648200"/>
            <a:ext cx="7086600" cy="0"/>
            <a:chOff x="1143000" y="4800600"/>
            <a:chExt cx="7086600" cy="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1143000" y="3962400"/>
            <a:ext cx="7162800" cy="0"/>
            <a:chOff x="1143000" y="4495800"/>
            <a:chExt cx="7162800" cy="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143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057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971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8862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8006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715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629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543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1143000" y="3200400"/>
            <a:ext cx="7162800" cy="0"/>
            <a:chOff x="1143000" y="3657600"/>
            <a:chExt cx="7162800" cy="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11430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9718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8006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6294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1143000" y="2438400"/>
            <a:ext cx="7162800" cy="0"/>
            <a:chOff x="1143000" y="3276600"/>
            <a:chExt cx="7162800" cy="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8006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1143000" y="1828800"/>
            <a:ext cx="7162800" cy="0"/>
            <a:chOff x="1143000" y="3276600"/>
            <a:chExt cx="7162800" cy="0"/>
          </a:xfrm>
        </p:grpSpPr>
        <p:cxnSp>
          <p:nvCxnSpPr>
            <p:cNvPr id="70" name="Straight Connector 69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648200" y="3276600"/>
              <a:ext cx="36576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2      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14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15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  </m:t>
                    </m:r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[4,7]</m:t>
                    </m:r>
                  </m:oMath>
                </a14:m>
                <a:r>
                  <a:rPr lang="en-US" sz="1400" dirty="0" smtClean="0"/>
                  <a:t>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[12,15]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blipFill rotWithShape="1">
                <a:blip r:embed="rId5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914400" y="3581400"/>
                <a:ext cx="73978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2,3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4,5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6,7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8,9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10,11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12,13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[14,15]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581400"/>
                <a:ext cx="7397859" cy="307777"/>
              </a:xfrm>
              <a:prstGeom prst="rect">
                <a:avLst/>
              </a:prstGeom>
              <a:blipFill rotWithShape="1">
                <a:blip r:embed="rId6"/>
                <a:stretch>
                  <a:fillRect l="-165"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[8,15]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2000" r="-625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[0,7]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blipFill rotWithShape="1">
                <a:blip r:embed="rId8"/>
                <a:stretch>
                  <a:fillRect t="-2000" r="-729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blipFill rotWithShape="1">
                <a:blip r:embed="rId9"/>
                <a:stretch>
                  <a:fillRect t="-2000" r="-625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Flowchart: Alternate Process 4"/>
              <p:cNvSpPr/>
              <p:nvPr/>
            </p:nvSpPr>
            <p:spPr>
              <a:xfrm>
                <a:off x="876300" y="381000"/>
                <a:ext cx="7848600" cy="914400"/>
              </a:xfrm>
              <a:prstGeom prst="flowChartAlternateProcess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How to use </a:t>
                </a:r>
                <a:r>
                  <a:rPr lang="en-US" b="1" dirty="0">
                    <a:solidFill>
                      <a:schemeClr val="tx1"/>
                    </a:solidFill>
                  </a:rPr>
                  <a:t>this </a:t>
                </a:r>
                <a:r>
                  <a:rPr lang="en-US" b="1" dirty="0">
                    <a:solidFill>
                      <a:srgbClr val="7030A0"/>
                    </a:solidFill>
                  </a:rPr>
                  <a:t>Observation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to perform </a:t>
                </a:r>
              </a:p>
              <a:p>
                <a:pPr algn="ctr"/>
                <a:r>
                  <a:rPr lang="en-US" b="1" dirty="0" smtClean="0">
                    <a:solidFill>
                      <a:srgbClr val="7030A0"/>
                    </a:solidFill>
                  </a:rPr>
                  <a:t>Multi-Increment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dirty="0"/>
                  <a:t> </a:t>
                </a:r>
                <a:r>
                  <a:rPr lang="en-US" b="1" dirty="0">
                    <a:solidFill>
                      <a:srgbClr val="C00000"/>
                    </a:solidFill>
                  </a:rPr>
                  <a:t>∆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)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efficiently?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Flowchart: Alternate Process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00" y="381000"/>
                <a:ext cx="7848600" cy="914400"/>
              </a:xfrm>
              <a:prstGeom prst="flowChartAlternateProcess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/>
              <p:cNvSpPr txBox="1"/>
              <p:nvPr/>
            </p:nvSpPr>
            <p:spPr>
              <a:xfrm>
                <a:off x="914400" y="4340423"/>
                <a:ext cx="7649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4,4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…………………………………. 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[1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5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,15]</m:t>
                    </m:r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340423"/>
                <a:ext cx="7649082" cy="307777"/>
              </a:xfrm>
              <a:prstGeom prst="rect">
                <a:avLst/>
              </a:prstGeom>
              <a:blipFill rotWithShape="1">
                <a:blip r:embed="rId2"/>
                <a:stretch>
                  <a:fillRect l="-159" t="-1961" r="-159" b="-176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155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Extension </a:t>
            </a:r>
            <a:r>
              <a:rPr lang="en-US" sz="3200" b="1" dirty="0"/>
              <a:t>to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>
                <a:solidFill>
                  <a:srgbClr val="0070C0"/>
                </a:solidFill>
              </a:rPr>
              <a:t>intervals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 smtClean="0"/>
                  <a:t>Maintain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intervals with a field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increment</a:t>
                </a:r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     Multi-Increment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/>
                  <a:t>,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∆</a:t>
                </a:r>
                <a:r>
                  <a:rPr lang="en-US" sz="1800" dirty="0"/>
                  <a:t>) </a:t>
                </a:r>
                <a:r>
                  <a:rPr lang="en-US" sz="1800" dirty="0" smtClean="0">
                    <a:sym typeface="Wingdings" pitchFamily="2" charset="2"/>
                  </a:rPr>
                  <a:t> ?</a:t>
                </a:r>
                <a:endParaRPr lang="en-US" sz="1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1752" b="-13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143000" y="4648200"/>
            <a:ext cx="7086600" cy="0"/>
            <a:chOff x="1143000" y="4800600"/>
            <a:chExt cx="7086600" cy="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1143000" y="3962400"/>
            <a:ext cx="7162800" cy="0"/>
            <a:chOff x="1143000" y="4495800"/>
            <a:chExt cx="7162800" cy="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143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057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971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8862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8006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715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629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543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1143000" y="3200400"/>
            <a:ext cx="7162800" cy="0"/>
            <a:chOff x="1143000" y="3657600"/>
            <a:chExt cx="7162800" cy="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11430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9718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8006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6294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1143000" y="2438400"/>
            <a:ext cx="7162800" cy="0"/>
            <a:chOff x="1143000" y="3276600"/>
            <a:chExt cx="7162800" cy="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8006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1143000" y="1828800"/>
            <a:ext cx="7162800" cy="0"/>
            <a:chOff x="1143000" y="3276600"/>
            <a:chExt cx="7162800" cy="0"/>
          </a:xfrm>
        </p:grpSpPr>
        <p:cxnSp>
          <p:nvCxnSpPr>
            <p:cNvPr id="70" name="Straight Connector 69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648200" y="3276600"/>
              <a:ext cx="36576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2      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14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15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  </m:t>
                    </m:r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[4,7]</m:t>
                    </m:r>
                  </m:oMath>
                </a14:m>
                <a:r>
                  <a:rPr lang="en-US" sz="1400" dirty="0" smtClean="0"/>
                  <a:t>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[12,15]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blipFill rotWithShape="1">
                <a:blip r:embed="rId5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914400" y="3581400"/>
                <a:ext cx="73978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2,3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4,5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6,7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8,9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10,11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12,13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[14,15]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581400"/>
                <a:ext cx="7397859" cy="307777"/>
              </a:xfrm>
              <a:prstGeom prst="rect">
                <a:avLst/>
              </a:prstGeom>
              <a:blipFill rotWithShape="1">
                <a:blip r:embed="rId6"/>
                <a:stretch>
                  <a:fillRect l="-165"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[8,15]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2000" r="-625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[0,7]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blipFill rotWithShape="1">
                <a:blip r:embed="rId8"/>
                <a:stretch>
                  <a:fillRect t="-2000" r="-729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blipFill rotWithShape="1">
                <a:blip r:embed="rId9"/>
                <a:stretch>
                  <a:fillRect t="-2000" r="-625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Flowchart: Alternate Process 4"/>
              <p:cNvSpPr/>
              <p:nvPr/>
            </p:nvSpPr>
            <p:spPr>
              <a:xfrm>
                <a:off x="876300" y="381000"/>
                <a:ext cx="7848600" cy="914400"/>
              </a:xfrm>
              <a:prstGeom prst="flowChartAlternateProcess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How to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use this </a:t>
                </a:r>
                <a:r>
                  <a:rPr lang="en-US" b="1" dirty="0" smtClean="0">
                    <a:solidFill>
                      <a:srgbClr val="7030A0"/>
                    </a:solidFill>
                  </a:rPr>
                  <a:t>Observation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to perform </a:t>
                </a:r>
              </a:p>
              <a:p>
                <a:pPr algn="ctr"/>
                <a:r>
                  <a:rPr lang="en-US" b="1" dirty="0" smtClean="0">
                    <a:solidFill>
                      <a:srgbClr val="7030A0"/>
                    </a:solidFill>
                  </a:rPr>
                  <a:t>Multi-Increment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dirty="0"/>
                  <a:t> </a:t>
                </a:r>
                <a:r>
                  <a:rPr lang="en-US" b="1" dirty="0">
                    <a:solidFill>
                      <a:srgbClr val="C00000"/>
                    </a:solidFill>
                  </a:rPr>
                  <a:t>∆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)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efficiently?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Flowchart: Alternate Process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00" y="381000"/>
                <a:ext cx="7848600" cy="914400"/>
              </a:xfrm>
              <a:prstGeom prst="flowChartAlternateProcess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352798" y="5726669"/>
                <a:ext cx="5372101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add </a:t>
                </a:r>
                <a:r>
                  <a:rPr lang="en-US" b="1" dirty="0">
                    <a:solidFill>
                      <a:srgbClr val="C00000"/>
                    </a:solidFill>
                  </a:rPr>
                  <a:t>∆ </a:t>
                </a:r>
                <a:r>
                  <a:rPr lang="en-US" dirty="0" smtClean="0"/>
                  <a:t>to </a:t>
                </a:r>
                <a:r>
                  <a:rPr lang="en-US" b="1" dirty="0">
                    <a:solidFill>
                      <a:srgbClr val="0070C0"/>
                    </a:solidFill>
                  </a:rPr>
                  <a:t>increment</a:t>
                </a:r>
                <a:r>
                  <a:rPr lang="en-US" dirty="0"/>
                  <a:t> </a:t>
                </a:r>
                <a:r>
                  <a:rPr lang="en-US" dirty="0" smtClean="0"/>
                  <a:t> field of its  </a:t>
                </a:r>
                <a:r>
                  <a:rPr lang="en-US" b="1" dirty="0"/>
                  <a:t>O</a:t>
                </a:r>
                <a:r>
                  <a:rPr lang="en-US" dirty="0"/>
                  <a:t>(log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) </a:t>
                </a:r>
                <a:r>
                  <a:rPr lang="en-US" dirty="0" smtClean="0"/>
                  <a:t>intervals.</a:t>
                </a:r>
                <a:endParaRPr lang="en-IN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798" y="5726669"/>
                <a:ext cx="5372101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908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2514600" y="3200400"/>
            <a:ext cx="3962400" cy="1447800"/>
            <a:chOff x="2514600" y="3200400"/>
            <a:chExt cx="3962400" cy="1447800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2514600" y="4648200"/>
              <a:ext cx="3048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6172200" y="4648200"/>
              <a:ext cx="3048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715000" y="4648200"/>
              <a:ext cx="3048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800600" y="3962400"/>
              <a:ext cx="7620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2971800" y="3200400"/>
              <a:ext cx="16764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9" name="Straight Connector 78"/>
          <p:cNvCxnSpPr/>
          <p:nvPr/>
        </p:nvCxnSpPr>
        <p:spPr>
          <a:xfrm>
            <a:off x="2514600" y="5257800"/>
            <a:ext cx="39624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/>
              <p:cNvSpPr txBox="1"/>
              <p:nvPr/>
            </p:nvSpPr>
            <p:spPr>
              <a:xfrm>
                <a:off x="914400" y="4340423"/>
                <a:ext cx="7649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4,4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…………………………………. 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[1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5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,15]</m:t>
                    </m:r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340423"/>
                <a:ext cx="7649082" cy="307777"/>
              </a:xfrm>
              <a:prstGeom prst="rect">
                <a:avLst/>
              </a:prstGeom>
              <a:blipFill rotWithShape="1">
                <a:blip r:embed="rId12"/>
                <a:stretch>
                  <a:fillRect l="-159" t="-1961" r="-159" b="-176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596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Extension </a:t>
            </a:r>
            <a:r>
              <a:rPr lang="en-US" sz="3200" b="1" dirty="0"/>
              <a:t>to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>
                <a:solidFill>
                  <a:srgbClr val="0070C0"/>
                </a:solidFill>
              </a:rPr>
              <a:t>intervals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 smtClean="0"/>
                  <a:t>Maintain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intervals with a field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increment</a:t>
                </a:r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     Multi-Increment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/>
                  <a:t>,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∆</a:t>
                </a:r>
                <a:r>
                  <a:rPr lang="en-US" sz="1800" dirty="0"/>
                  <a:t>) </a:t>
                </a:r>
                <a:r>
                  <a:rPr lang="en-US" sz="1800" dirty="0" smtClean="0">
                    <a:sym typeface="Wingdings" pitchFamily="2" charset="2"/>
                  </a:rPr>
                  <a:t> ?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How to perform 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Report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) </a:t>
                </a:r>
                <a:r>
                  <a:rPr lang="en-US" sz="1800" dirty="0" smtClean="0"/>
                  <a:t> ?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1752" b="-86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143000" y="4648200"/>
            <a:ext cx="7086600" cy="0"/>
            <a:chOff x="1143000" y="4800600"/>
            <a:chExt cx="7086600" cy="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1143000" y="3962400"/>
            <a:ext cx="7162800" cy="0"/>
            <a:chOff x="1143000" y="4495800"/>
            <a:chExt cx="7162800" cy="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143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057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971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8862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8006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715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629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543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1143000" y="3200400"/>
            <a:ext cx="7162800" cy="0"/>
            <a:chOff x="1143000" y="3657600"/>
            <a:chExt cx="7162800" cy="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11430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9718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8006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6294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1143000" y="2438400"/>
            <a:ext cx="7162800" cy="0"/>
            <a:chOff x="1143000" y="3276600"/>
            <a:chExt cx="7162800" cy="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8006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1143000" y="1828800"/>
            <a:ext cx="7162800" cy="0"/>
            <a:chOff x="1143000" y="3276600"/>
            <a:chExt cx="7162800" cy="0"/>
          </a:xfrm>
        </p:grpSpPr>
        <p:cxnSp>
          <p:nvCxnSpPr>
            <p:cNvPr id="70" name="Straight Connector 69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648200" y="3276600"/>
              <a:ext cx="36576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2      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14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15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  </m:t>
                    </m:r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[4,7]</m:t>
                    </m:r>
                  </m:oMath>
                </a14:m>
                <a:r>
                  <a:rPr lang="en-US" sz="1400" dirty="0" smtClean="0"/>
                  <a:t>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[12,15]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blipFill rotWithShape="1">
                <a:blip r:embed="rId5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914400" y="3581400"/>
                <a:ext cx="73978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2,3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4,5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6,7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8,9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10,11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12,13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[14,15]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581400"/>
                <a:ext cx="7397859" cy="307777"/>
              </a:xfrm>
              <a:prstGeom prst="rect">
                <a:avLst/>
              </a:prstGeom>
              <a:blipFill rotWithShape="1">
                <a:blip r:embed="rId6"/>
                <a:stretch>
                  <a:fillRect l="-165"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[8,15]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2000" r="-625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[0,7]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blipFill rotWithShape="1">
                <a:blip r:embed="rId8"/>
                <a:stretch>
                  <a:fillRect t="-2000" r="-729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blipFill rotWithShape="1">
                <a:blip r:embed="rId9"/>
                <a:stretch>
                  <a:fillRect t="-2000" r="-625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Flowchart: Alternate Process 4"/>
              <p:cNvSpPr/>
              <p:nvPr/>
            </p:nvSpPr>
            <p:spPr>
              <a:xfrm>
                <a:off x="876300" y="381000"/>
                <a:ext cx="7848600" cy="914400"/>
              </a:xfrm>
              <a:prstGeom prst="flowChartAlternateProcess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How to use </a:t>
                </a:r>
                <a:r>
                  <a:rPr lang="en-US" b="1" dirty="0">
                    <a:solidFill>
                      <a:schemeClr val="tx1"/>
                    </a:solidFill>
                  </a:rPr>
                  <a:t>this </a:t>
                </a:r>
                <a:r>
                  <a:rPr lang="en-US" b="1" dirty="0">
                    <a:solidFill>
                      <a:srgbClr val="7030A0"/>
                    </a:solidFill>
                  </a:rPr>
                  <a:t>Observation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to perform </a:t>
                </a:r>
              </a:p>
              <a:p>
                <a:pPr algn="ctr"/>
                <a:r>
                  <a:rPr lang="en-US" b="1" dirty="0" smtClean="0">
                    <a:solidFill>
                      <a:srgbClr val="7030A0"/>
                    </a:solidFill>
                  </a:rPr>
                  <a:t>Multi-Increment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dirty="0"/>
                  <a:t> </a:t>
                </a:r>
                <a:r>
                  <a:rPr lang="en-US" b="1" dirty="0">
                    <a:solidFill>
                      <a:srgbClr val="C00000"/>
                    </a:solidFill>
                  </a:rPr>
                  <a:t>∆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)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efficiently?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Flowchart: Alternate Process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00" y="381000"/>
                <a:ext cx="7848600" cy="914400"/>
              </a:xfrm>
              <a:prstGeom prst="flowChartAlternateProcess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352798" y="5726669"/>
                <a:ext cx="5372101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add </a:t>
                </a:r>
                <a:r>
                  <a:rPr lang="en-US" b="1" dirty="0">
                    <a:solidFill>
                      <a:srgbClr val="C00000"/>
                    </a:solidFill>
                  </a:rPr>
                  <a:t>∆ </a:t>
                </a:r>
                <a:r>
                  <a:rPr lang="en-US" dirty="0" smtClean="0"/>
                  <a:t>to </a:t>
                </a:r>
                <a:r>
                  <a:rPr lang="en-US" b="1" dirty="0">
                    <a:solidFill>
                      <a:srgbClr val="0070C0"/>
                    </a:solidFill>
                  </a:rPr>
                  <a:t>increment</a:t>
                </a:r>
                <a:r>
                  <a:rPr lang="en-US" dirty="0"/>
                  <a:t> </a:t>
                </a:r>
                <a:r>
                  <a:rPr lang="en-US" dirty="0" smtClean="0"/>
                  <a:t> field of its  </a:t>
                </a:r>
                <a:r>
                  <a:rPr lang="en-US" b="1" dirty="0"/>
                  <a:t>O</a:t>
                </a:r>
                <a:r>
                  <a:rPr lang="en-US" dirty="0"/>
                  <a:t>(log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) </a:t>
                </a:r>
                <a:r>
                  <a:rPr lang="en-US" dirty="0" smtClean="0"/>
                  <a:t>intervals.</a:t>
                </a:r>
                <a:endParaRPr lang="en-IN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798" y="5726669"/>
                <a:ext cx="5372101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908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le 8"/>
          <p:cNvSpPr/>
          <p:nvPr/>
        </p:nvSpPr>
        <p:spPr>
          <a:xfrm>
            <a:off x="6096000" y="4572000"/>
            <a:ext cx="457200" cy="240268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Up Arrow 74"/>
          <p:cNvSpPr/>
          <p:nvPr/>
        </p:nvSpPr>
        <p:spPr>
          <a:xfrm>
            <a:off x="6140178" y="1828800"/>
            <a:ext cx="413022" cy="2667000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/>
              <p:cNvSpPr txBox="1"/>
              <p:nvPr/>
            </p:nvSpPr>
            <p:spPr>
              <a:xfrm>
                <a:off x="914400" y="4340423"/>
                <a:ext cx="7649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4,4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…………………………………. 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[1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5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,15]</m:t>
                    </m:r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340423"/>
                <a:ext cx="7649082" cy="307777"/>
              </a:xfrm>
              <a:prstGeom prst="rect">
                <a:avLst/>
              </a:prstGeom>
              <a:blipFill rotWithShape="1">
                <a:blip r:embed="rId12"/>
                <a:stretch>
                  <a:fillRect l="-159" t="-1961" r="-159" b="-176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089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7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Extension </a:t>
            </a:r>
            <a:r>
              <a:rPr lang="en-US" sz="3200" b="1" dirty="0"/>
              <a:t>to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>
                <a:solidFill>
                  <a:srgbClr val="0070C0"/>
                </a:solidFill>
              </a:rPr>
              <a:t>intervals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 smtClean="0"/>
                  <a:t>Maintain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intervals with a field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increment</a:t>
                </a:r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     Multi-Increment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/>
                  <a:t>,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∆</a:t>
                </a:r>
                <a:r>
                  <a:rPr lang="en-US" sz="1800" dirty="0"/>
                  <a:t>) </a:t>
                </a:r>
                <a:r>
                  <a:rPr lang="en-US" sz="1800" dirty="0" smtClean="0">
                    <a:sym typeface="Wingdings" pitchFamily="2" charset="2"/>
                  </a:rPr>
                  <a:t> ?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How to perform 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Report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) </a:t>
                </a:r>
                <a:r>
                  <a:rPr lang="en-US" sz="1800" dirty="0" smtClean="0"/>
                  <a:t> ?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1752" b="-86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143000" y="4648200"/>
            <a:ext cx="7086600" cy="0"/>
            <a:chOff x="1143000" y="4800600"/>
            <a:chExt cx="7086600" cy="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1143000" y="3962400"/>
            <a:ext cx="7162800" cy="0"/>
            <a:chOff x="1143000" y="4495800"/>
            <a:chExt cx="7162800" cy="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143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057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971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8862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8006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715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629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543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1143000" y="3200400"/>
            <a:ext cx="7162800" cy="0"/>
            <a:chOff x="1143000" y="3657600"/>
            <a:chExt cx="7162800" cy="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11430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9718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8006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6294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1143000" y="2438400"/>
            <a:ext cx="7162800" cy="0"/>
            <a:chOff x="1143000" y="3276600"/>
            <a:chExt cx="7162800" cy="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8006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1143000" y="1828800"/>
            <a:ext cx="7162800" cy="0"/>
            <a:chOff x="1143000" y="3276600"/>
            <a:chExt cx="7162800" cy="0"/>
          </a:xfrm>
        </p:grpSpPr>
        <p:cxnSp>
          <p:nvCxnSpPr>
            <p:cNvPr id="70" name="Straight Connector 69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648200" y="3276600"/>
              <a:ext cx="36576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2      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14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15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  </m:t>
                    </m:r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[4,7]</m:t>
                    </m:r>
                  </m:oMath>
                </a14:m>
                <a:r>
                  <a:rPr lang="en-US" sz="1400" dirty="0" smtClean="0"/>
                  <a:t>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[12,15]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blipFill rotWithShape="1">
                <a:blip r:embed="rId5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914400" y="3581400"/>
                <a:ext cx="73978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2,3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4,5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6,7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8,9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10,11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12,13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[14,15]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581400"/>
                <a:ext cx="7397859" cy="307777"/>
              </a:xfrm>
              <a:prstGeom prst="rect">
                <a:avLst/>
              </a:prstGeom>
              <a:blipFill rotWithShape="1">
                <a:blip r:embed="rId6"/>
                <a:stretch>
                  <a:fillRect l="-165"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[8,15]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2000" r="-625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[0,7]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blipFill rotWithShape="1">
                <a:blip r:embed="rId8"/>
                <a:stretch>
                  <a:fillRect t="-2000" r="-729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blipFill rotWithShape="1">
                <a:blip r:embed="rId9"/>
                <a:stretch>
                  <a:fillRect t="-2000" r="-625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Flowchart: Alternate Process 4"/>
              <p:cNvSpPr/>
              <p:nvPr/>
            </p:nvSpPr>
            <p:spPr>
              <a:xfrm>
                <a:off x="876300" y="381000"/>
                <a:ext cx="7848600" cy="914400"/>
              </a:xfrm>
              <a:prstGeom prst="flowChartAlternateProcess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How to use </a:t>
                </a:r>
                <a:r>
                  <a:rPr lang="en-US" b="1" dirty="0">
                    <a:solidFill>
                      <a:schemeClr val="tx1"/>
                    </a:solidFill>
                  </a:rPr>
                  <a:t>this </a:t>
                </a:r>
                <a:r>
                  <a:rPr lang="en-US" b="1" dirty="0">
                    <a:solidFill>
                      <a:srgbClr val="7030A0"/>
                    </a:solidFill>
                  </a:rPr>
                  <a:t>Observation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to perform </a:t>
                </a:r>
              </a:p>
              <a:p>
                <a:pPr algn="ctr"/>
                <a:r>
                  <a:rPr lang="en-US" b="1" dirty="0" smtClean="0">
                    <a:solidFill>
                      <a:srgbClr val="7030A0"/>
                    </a:solidFill>
                  </a:rPr>
                  <a:t>Multi-Increment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dirty="0"/>
                  <a:t> </a:t>
                </a:r>
                <a:r>
                  <a:rPr lang="en-US" b="1" dirty="0">
                    <a:solidFill>
                      <a:srgbClr val="C00000"/>
                    </a:solidFill>
                  </a:rPr>
                  <a:t>∆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)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efficiently?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Flowchart: Alternate Process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00" y="381000"/>
                <a:ext cx="7848600" cy="914400"/>
              </a:xfrm>
              <a:prstGeom prst="flowChartAlternateProcess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352798" y="5726669"/>
                <a:ext cx="5372101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add </a:t>
                </a:r>
                <a:r>
                  <a:rPr lang="en-US" b="1" dirty="0">
                    <a:solidFill>
                      <a:srgbClr val="C00000"/>
                    </a:solidFill>
                  </a:rPr>
                  <a:t>∆ </a:t>
                </a:r>
                <a:r>
                  <a:rPr lang="en-US" dirty="0" smtClean="0"/>
                  <a:t>to </a:t>
                </a:r>
                <a:r>
                  <a:rPr lang="en-US" b="1" dirty="0">
                    <a:solidFill>
                      <a:srgbClr val="0070C0"/>
                    </a:solidFill>
                  </a:rPr>
                  <a:t>increment</a:t>
                </a:r>
                <a:r>
                  <a:rPr lang="en-US" dirty="0"/>
                  <a:t> </a:t>
                </a:r>
                <a:r>
                  <a:rPr lang="en-US" dirty="0" smtClean="0"/>
                  <a:t> field of its  </a:t>
                </a:r>
                <a:r>
                  <a:rPr lang="en-US" b="1" dirty="0"/>
                  <a:t>O</a:t>
                </a:r>
                <a:r>
                  <a:rPr lang="en-US" dirty="0"/>
                  <a:t>(log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) </a:t>
                </a:r>
                <a:r>
                  <a:rPr lang="en-US" dirty="0" smtClean="0"/>
                  <a:t>intervals.</a:t>
                </a:r>
                <a:endParaRPr lang="en-IN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798" y="5726669"/>
                <a:ext cx="5372101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908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/>
              <p:cNvSpPr txBox="1"/>
              <p:nvPr/>
            </p:nvSpPr>
            <p:spPr>
              <a:xfrm>
                <a:off x="914400" y="4340423"/>
                <a:ext cx="7649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4,4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…………………………………. 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[1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5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,15]</m:t>
                    </m:r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340423"/>
                <a:ext cx="7649082" cy="307777"/>
              </a:xfrm>
              <a:prstGeom prst="rect">
                <a:avLst/>
              </a:prstGeom>
              <a:blipFill rotWithShape="1">
                <a:blip r:embed="rId12"/>
                <a:stretch>
                  <a:fillRect l="-159" t="-1961" r="-159" b="-176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478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You might like to have another look on the last slide to answer this question.</a:t>
            </a:r>
          </a:p>
          <a:p>
            <a:pPr marL="0" indent="0">
              <a:buNone/>
            </a:pPr>
            <a:r>
              <a:rPr lang="en-US" sz="2000" dirty="0" smtClean="0"/>
              <a:t>I have </a:t>
            </a:r>
            <a:r>
              <a:rPr lang="en-US" sz="2000" b="1" dirty="0" smtClean="0"/>
              <a:t>reproduced</a:t>
            </a:r>
            <a:r>
              <a:rPr lang="en-US" sz="2000" dirty="0" smtClean="0"/>
              <a:t> it for you again in the next slide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Have another look, </a:t>
            </a:r>
          </a:p>
          <a:p>
            <a:pPr marL="0" indent="0">
              <a:buNone/>
            </a:pPr>
            <a:r>
              <a:rPr lang="en-US" sz="2000" dirty="0" smtClean="0"/>
              <a:t>                                 think for a while …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           and then only proceed.</a:t>
            </a:r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819400" y="2667000"/>
            <a:ext cx="3657600" cy="914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What data structure to use ?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Which </a:t>
            </a:r>
            <a:r>
              <a:rPr lang="en-US" sz="3200" b="1" dirty="0" smtClean="0">
                <a:solidFill>
                  <a:srgbClr val="7030A0"/>
                </a:solidFill>
              </a:rPr>
              <a:t>data structure </a:t>
            </a:r>
            <a:r>
              <a:rPr lang="en-US" sz="3200" b="1" dirty="0" smtClean="0"/>
              <a:t>emerges 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sz="18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143000" y="4648200"/>
            <a:ext cx="7086600" cy="0"/>
            <a:chOff x="1143000" y="4800600"/>
            <a:chExt cx="7086600" cy="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1143000" y="3962400"/>
            <a:ext cx="7162800" cy="0"/>
            <a:chOff x="1143000" y="4495800"/>
            <a:chExt cx="7162800" cy="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143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057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971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8862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8006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715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629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543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1143000" y="3200400"/>
            <a:ext cx="7162800" cy="0"/>
            <a:chOff x="1143000" y="3657600"/>
            <a:chExt cx="7162800" cy="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11430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9718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8006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6294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1143000" y="2438400"/>
            <a:ext cx="7162800" cy="0"/>
            <a:chOff x="1143000" y="3276600"/>
            <a:chExt cx="7162800" cy="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8006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1143000" y="1828800"/>
            <a:ext cx="7162800" cy="0"/>
            <a:chOff x="1143000" y="3276600"/>
            <a:chExt cx="7162800" cy="0"/>
          </a:xfrm>
        </p:grpSpPr>
        <p:cxnSp>
          <p:nvCxnSpPr>
            <p:cNvPr id="70" name="Straight Connector 69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648200" y="3276600"/>
              <a:ext cx="36576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2      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14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15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  </m:t>
                    </m:r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[4,7]</m:t>
                    </m:r>
                  </m:oMath>
                </a14:m>
                <a:r>
                  <a:rPr lang="en-US" sz="1400" dirty="0" smtClean="0"/>
                  <a:t>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[12,15]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blipFill rotWithShape="1">
                <a:blip r:embed="rId5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914400" y="3581400"/>
                <a:ext cx="73978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2,3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4,5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6,7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8,9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10,11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12,13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[14,15]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581400"/>
                <a:ext cx="7397859" cy="307777"/>
              </a:xfrm>
              <a:prstGeom prst="rect">
                <a:avLst/>
              </a:prstGeom>
              <a:blipFill rotWithShape="1">
                <a:blip r:embed="rId6"/>
                <a:stretch>
                  <a:fillRect l="-165"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[8,15]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2000" r="-625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[0,7]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blipFill rotWithShape="1">
                <a:blip r:embed="rId8"/>
                <a:stretch>
                  <a:fillRect t="-2000" r="-729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blipFill rotWithShape="1">
                <a:blip r:embed="rId9"/>
                <a:stretch>
                  <a:fillRect t="-2000" r="-625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/>
              <p:cNvSpPr txBox="1"/>
              <p:nvPr/>
            </p:nvSpPr>
            <p:spPr>
              <a:xfrm>
                <a:off x="914400" y="4340423"/>
                <a:ext cx="7649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4,4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…………………………………. 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[1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5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,15]</m:t>
                    </m:r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340423"/>
                <a:ext cx="7649082" cy="307777"/>
              </a:xfrm>
              <a:prstGeom prst="rect">
                <a:avLst/>
              </a:prstGeom>
              <a:blipFill rotWithShape="1">
                <a:blip r:embed="rId10"/>
                <a:stretch>
                  <a:fillRect l="-159" t="-1961" r="-159" b="-176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9727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839200" cy="1143000"/>
          </a:xfrm>
        </p:spPr>
        <p:txBody>
          <a:bodyPr/>
          <a:lstStyle/>
          <a:p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 smtClean="0"/>
              <a:t>                                   </a:t>
            </a:r>
          </a:p>
          <a:p>
            <a:pPr marL="0" indent="0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                              How to do </a:t>
            </a:r>
            <a:r>
              <a:rPr lang="en-US" sz="2000" b="1" dirty="0" smtClean="0">
                <a:solidFill>
                  <a:srgbClr val="7030A0"/>
                </a:solidFill>
              </a:rPr>
              <a:t>Multi-Increment</a:t>
            </a:r>
            <a:r>
              <a:rPr lang="en-US" sz="2000" b="1" dirty="0" smtClean="0"/>
              <a:t>(</a:t>
            </a:r>
            <a:r>
              <a:rPr lang="en-US" sz="2000" b="1" dirty="0" smtClean="0">
                <a:solidFill>
                  <a:srgbClr val="0070C0"/>
                </a:solidFill>
              </a:rPr>
              <a:t>3</a:t>
            </a:r>
            <a:r>
              <a:rPr lang="en-US" sz="2000" b="1" dirty="0" smtClean="0"/>
              <a:t>,</a:t>
            </a:r>
            <a:r>
              <a:rPr lang="en-US" sz="2000" b="1" dirty="0" smtClean="0">
                <a:solidFill>
                  <a:srgbClr val="0070C0"/>
                </a:solidFill>
              </a:rPr>
              <a:t>11</a:t>
            </a:r>
            <a:r>
              <a:rPr lang="en-US" sz="2000" b="1" dirty="0" smtClean="0"/>
              <a:t>,</a:t>
            </a:r>
            <a:r>
              <a:rPr lang="en-US" sz="2000" b="1" dirty="0" smtClean="0">
                <a:solidFill>
                  <a:srgbClr val="FF0000"/>
                </a:solidFill>
              </a:rPr>
              <a:t>10</a:t>
            </a:r>
            <a:r>
              <a:rPr lang="en-US" sz="2000" b="1" dirty="0" smtClean="0"/>
              <a:t>) ?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143000" y="4648200"/>
            <a:ext cx="7086600" cy="0"/>
            <a:chOff x="1143000" y="4800600"/>
            <a:chExt cx="7086600" cy="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1143000" y="3962400"/>
            <a:ext cx="7162800" cy="0"/>
            <a:chOff x="1143000" y="4495800"/>
            <a:chExt cx="7162800" cy="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143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057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971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8862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8006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715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629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543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1143000" y="3200400"/>
            <a:ext cx="7162800" cy="0"/>
            <a:chOff x="1143000" y="3657600"/>
            <a:chExt cx="7162800" cy="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11430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9718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8006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6294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1143000" y="2438400"/>
            <a:ext cx="7162800" cy="0"/>
            <a:chOff x="1143000" y="3276600"/>
            <a:chExt cx="7162800" cy="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8006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 120"/>
          <p:cNvGrpSpPr/>
          <p:nvPr/>
        </p:nvGrpSpPr>
        <p:grpSpPr>
          <a:xfrm>
            <a:off x="1143000" y="1828800"/>
            <a:ext cx="7162800" cy="0"/>
            <a:chOff x="1143000" y="3276600"/>
            <a:chExt cx="7162800" cy="0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4648200" y="3276600"/>
              <a:ext cx="36576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1143000" y="1676400"/>
            <a:ext cx="7086600" cy="3124200"/>
            <a:chOff x="1143000" y="1676400"/>
            <a:chExt cx="7086600" cy="3124200"/>
          </a:xfrm>
        </p:grpSpPr>
        <p:grpSp>
          <p:nvGrpSpPr>
            <p:cNvPr id="27" name="Group 26"/>
            <p:cNvGrpSpPr/>
            <p:nvPr/>
          </p:nvGrpSpPr>
          <p:grpSpPr>
            <a:xfrm>
              <a:off x="1143000" y="4495800"/>
              <a:ext cx="7086600" cy="304800"/>
              <a:chOff x="1143000" y="4495800"/>
              <a:chExt cx="7086600" cy="30480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1143000" y="4495800"/>
                <a:ext cx="3505200" cy="304800"/>
                <a:chOff x="1143000" y="4495800"/>
                <a:chExt cx="3505200" cy="304800"/>
              </a:xfrm>
            </p:grpSpPr>
            <p:sp>
              <p:nvSpPr>
                <p:cNvPr id="68" name="Oval 67"/>
                <p:cNvSpPr/>
                <p:nvPr/>
              </p:nvSpPr>
              <p:spPr>
                <a:xfrm>
                  <a:off x="1143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1600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2057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2514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2971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3429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3886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>
                  <a:off x="4343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74"/>
              <p:cNvGrpSpPr/>
              <p:nvPr/>
            </p:nvGrpSpPr>
            <p:grpSpPr>
              <a:xfrm>
                <a:off x="4800600" y="4495800"/>
                <a:ext cx="3429000" cy="304800"/>
                <a:chOff x="1143000" y="4495800"/>
                <a:chExt cx="3429000" cy="304800"/>
              </a:xfrm>
            </p:grpSpPr>
            <p:sp>
              <p:nvSpPr>
                <p:cNvPr id="76" name="Oval 75"/>
                <p:cNvSpPr/>
                <p:nvPr/>
              </p:nvSpPr>
              <p:spPr>
                <a:xfrm>
                  <a:off x="1143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1600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2057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2514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2971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3429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3886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Oval 82"/>
                <p:cNvSpPr/>
                <p:nvPr/>
              </p:nvSpPr>
              <p:spPr>
                <a:xfrm>
                  <a:off x="4267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4" name="Group 83"/>
            <p:cNvGrpSpPr/>
            <p:nvPr/>
          </p:nvGrpSpPr>
          <p:grpSpPr>
            <a:xfrm>
              <a:off x="1371600" y="3810000"/>
              <a:ext cx="6705600" cy="304800"/>
              <a:chOff x="1447800" y="4495800"/>
              <a:chExt cx="6705600" cy="304800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14478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95" name="Oval 94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51054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88" name="Oval 87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Oval 91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3" name="Group 102"/>
            <p:cNvGrpSpPr/>
            <p:nvPr/>
          </p:nvGrpSpPr>
          <p:grpSpPr>
            <a:xfrm>
              <a:off x="1828800" y="3048000"/>
              <a:ext cx="5715000" cy="304800"/>
              <a:chOff x="1524000" y="4495800"/>
              <a:chExt cx="5715000" cy="304800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1524000" y="4495800"/>
                <a:ext cx="2133600" cy="304800"/>
                <a:chOff x="1524000" y="4495800"/>
                <a:chExt cx="2133600" cy="304800"/>
              </a:xfrm>
            </p:grpSpPr>
            <p:sp>
              <p:nvSpPr>
                <p:cNvPr id="110" name="Oval 109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3352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5" name="Group 104"/>
              <p:cNvGrpSpPr/>
              <p:nvPr/>
            </p:nvGrpSpPr>
            <p:grpSpPr>
              <a:xfrm>
                <a:off x="5181600" y="4495800"/>
                <a:ext cx="2057400" cy="304800"/>
                <a:chOff x="1524000" y="4495800"/>
                <a:chExt cx="2057400" cy="304800"/>
              </a:xfrm>
            </p:grpSpPr>
            <p:sp>
              <p:nvSpPr>
                <p:cNvPr id="106" name="Oval 105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4" name="Group 113"/>
            <p:cNvGrpSpPr/>
            <p:nvPr/>
          </p:nvGrpSpPr>
          <p:grpSpPr>
            <a:xfrm>
              <a:off x="2667000" y="2286000"/>
              <a:ext cx="4038600" cy="304800"/>
              <a:chOff x="3276600" y="4495800"/>
              <a:chExt cx="4038600" cy="304800"/>
            </a:xfrm>
          </p:grpSpPr>
          <p:sp>
            <p:nvSpPr>
              <p:cNvPr id="120" name="Oval 119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7010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4" name="Oval 123"/>
            <p:cNvSpPr/>
            <p:nvPr/>
          </p:nvSpPr>
          <p:spPr>
            <a:xfrm>
              <a:off x="4572000" y="1676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5" name="Straight Arrow Connector 124"/>
            <p:cNvCxnSpPr>
              <a:stCxn id="124" idx="2"/>
              <a:endCxn id="120" idx="6"/>
            </p:cNvCxnSpPr>
            <p:nvPr/>
          </p:nvCxnSpPr>
          <p:spPr>
            <a:xfrm flipH="1">
              <a:off x="2971800" y="1828800"/>
              <a:ext cx="16002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endCxn id="118" idx="1"/>
            </p:cNvCxnSpPr>
            <p:nvPr/>
          </p:nvCxnSpPr>
          <p:spPr>
            <a:xfrm>
              <a:off x="4876800" y="1828800"/>
              <a:ext cx="15686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Group 133"/>
            <p:cNvGrpSpPr/>
            <p:nvPr/>
          </p:nvGrpSpPr>
          <p:grpSpPr>
            <a:xfrm>
              <a:off x="1936564" y="2546163"/>
              <a:ext cx="1765673" cy="546474"/>
              <a:chOff x="1936564" y="2546163"/>
              <a:chExt cx="1765673" cy="546474"/>
            </a:xfrm>
          </p:grpSpPr>
          <p:cxnSp>
            <p:nvCxnSpPr>
              <p:cNvPr id="127" name="Straight Arrow Connector 126"/>
              <p:cNvCxnSpPr>
                <a:stCxn id="120" idx="3"/>
              </p:cNvCxnSpPr>
              <p:nvPr/>
            </p:nvCxnSpPr>
            <p:spPr>
              <a:xfrm flipH="1">
                <a:off x="1936564" y="2546163"/>
                <a:ext cx="775073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>
                <a:stCxn id="120" idx="5"/>
                <a:endCxn id="112" idx="1"/>
              </p:cNvCxnSpPr>
              <p:nvPr/>
            </p:nvCxnSpPr>
            <p:spPr>
              <a:xfrm>
                <a:off x="2927163" y="2546163"/>
                <a:ext cx="7750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Group 134"/>
            <p:cNvGrpSpPr/>
            <p:nvPr/>
          </p:nvGrpSpPr>
          <p:grpSpPr>
            <a:xfrm>
              <a:off x="5625728" y="2514600"/>
              <a:ext cx="1765672" cy="564963"/>
              <a:chOff x="1936565" y="2483037"/>
              <a:chExt cx="1765672" cy="564963"/>
            </a:xfrm>
          </p:grpSpPr>
          <p:cxnSp>
            <p:nvCxnSpPr>
              <p:cNvPr id="136" name="Straight Arrow Connector 135"/>
              <p:cNvCxnSpPr>
                <a:stCxn id="118" idx="3"/>
              </p:cNvCxnSpPr>
              <p:nvPr/>
            </p:nvCxnSpPr>
            <p:spPr>
              <a:xfrm flipH="1">
                <a:off x="1936565" y="2514600"/>
                <a:ext cx="819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/>
              <p:cNvCxnSpPr/>
              <p:nvPr/>
            </p:nvCxnSpPr>
            <p:spPr>
              <a:xfrm>
                <a:off x="3003363" y="2483037"/>
                <a:ext cx="698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Group 147"/>
            <p:cNvGrpSpPr/>
            <p:nvPr/>
          </p:nvGrpSpPr>
          <p:grpSpPr>
            <a:xfrm>
              <a:off x="15240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39" name="Straight Arrow Connector 138"/>
              <p:cNvCxnSpPr>
                <a:stCxn id="110" idx="3"/>
                <a:endCxn id="95" idx="0"/>
              </p:cNvCxnSpPr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/>
              <p:cNvCxnSpPr>
                <a:stCxn id="110" idx="5"/>
              </p:cNvCxnSpPr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9" name="Group 148"/>
            <p:cNvGrpSpPr/>
            <p:nvPr/>
          </p:nvGrpSpPr>
          <p:grpSpPr>
            <a:xfrm>
              <a:off x="33528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50" name="Straight Arrow Connector 149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Group 151"/>
            <p:cNvGrpSpPr/>
            <p:nvPr/>
          </p:nvGrpSpPr>
          <p:grpSpPr>
            <a:xfrm>
              <a:off x="51816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53" name="Straight Arrow Connector 152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oup 154"/>
            <p:cNvGrpSpPr/>
            <p:nvPr/>
          </p:nvGrpSpPr>
          <p:grpSpPr>
            <a:xfrm>
              <a:off x="7086600" y="3308163"/>
              <a:ext cx="762000" cy="501837"/>
              <a:chOff x="1676400" y="3308163"/>
              <a:chExt cx="762000" cy="501837"/>
            </a:xfrm>
          </p:grpSpPr>
          <p:cxnSp>
            <p:nvCxnSpPr>
              <p:cNvPr id="156" name="Straight Arrow Connector 155"/>
              <p:cNvCxnSpPr/>
              <p:nvPr/>
            </p:nvCxnSpPr>
            <p:spPr>
              <a:xfrm flipH="1">
                <a:off x="1676400" y="3308163"/>
                <a:ext cx="197038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/>
          </p:nvGrpSpPr>
          <p:grpSpPr>
            <a:xfrm>
              <a:off x="12954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59" name="Straight Arrow Connector 158"/>
              <p:cNvCxnSpPr>
                <a:stCxn id="95" idx="3"/>
              </p:cNvCxnSpPr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>
                <a:stCxn id="95" idx="5"/>
              </p:cNvCxnSpPr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5" name="Group 164"/>
            <p:cNvGrpSpPr/>
            <p:nvPr/>
          </p:nvGrpSpPr>
          <p:grpSpPr>
            <a:xfrm>
              <a:off x="22098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66" name="Straight Arrow Connector 165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Group 167"/>
            <p:cNvGrpSpPr/>
            <p:nvPr/>
          </p:nvGrpSpPr>
          <p:grpSpPr>
            <a:xfrm>
              <a:off x="31242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69" name="Straight Arrow Connector 168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Arrow Connector 169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1" name="Group 170"/>
            <p:cNvGrpSpPr/>
            <p:nvPr/>
          </p:nvGrpSpPr>
          <p:grpSpPr>
            <a:xfrm>
              <a:off x="40386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72" name="Straight Arrow Connector 171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Arrow Connector 172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4" name="Group 173"/>
            <p:cNvGrpSpPr/>
            <p:nvPr/>
          </p:nvGrpSpPr>
          <p:grpSpPr>
            <a:xfrm>
              <a:off x="49530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75" name="Straight Arrow Connector 174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Arrow Connector 175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Group 176"/>
            <p:cNvGrpSpPr/>
            <p:nvPr/>
          </p:nvGrpSpPr>
          <p:grpSpPr>
            <a:xfrm>
              <a:off x="58674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78" name="Straight Arrow Connector 177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Arrow Connector 178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Group 179"/>
            <p:cNvGrpSpPr/>
            <p:nvPr/>
          </p:nvGrpSpPr>
          <p:grpSpPr>
            <a:xfrm>
              <a:off x="67818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81" name="Straight Arrow Connector 180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Arrow Connector 181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182"/>
            <p:cNvGrpSpPr/>
            <p:nvPr/>
          </p:nvGrpSpPr>
          <p:grpSpPr>
            <a:xfrm>
              <a:off x="76962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84" name="Straight Arrow Connector 183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Arrow Connector 184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tangle 146"/>
              <p:cNvSpPr/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2      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14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15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7" name="Rectangle 1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/>
              <p:cNvSpPr txBox="1"/>
              <p:nvPr/>
            </p:nvSpPr>
            <p:spPr>
              <a:xfrm>
                <a:off x="914400" y="3581400"/>
                <a:ext cx="729526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0,1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2,3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4,5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6,7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8,9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10,11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12,13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[14,15]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581400"/>
                <a:ext cx="7295266" cy="307777"/>
              </a:xfrm>
              <a:prstGeom prst="rect">
                <a:avLst/>
              </a:prstGeom>
              <a:blipFill rotWithShape="1">
                <a:blip r:embed="rId4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  </m:t>
                    </m:r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[4,7]</m:t>
                    </m:r>
                  </m:oMath>
                </a14:m>
                <a:r>
                  <a:rPr lang="en-US" sz="1400" dirty="0" smtClean="0"/>
                  <a:t>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[12,15]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blipFill rotWithShape="1">
                <a:blip r:embed="rId5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[0,7]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blipFill rotWithShape="1">
                <a:blip r:embed="rId6"/>
                <a:stretch>
                  <a:fillRect t="-2000" r="-729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/>
              <p:cNvSpPr txBox="1"/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[8,15]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4" name="TextBox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2000" r="-625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/>
              <p:cNvSpPr txBox="1"/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6" name="TextBox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blipFill rotWithShape="1">
                <a:blip r:embed="rId8"/>
                <a:stretch>
                  <a:fillRect t="-2000" r="-625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8" name="TextBox 187"/>
          <p:cNvSpPr txBox="1"/>
          <p:nvPr/>
        </p:nvSpPr>
        <p:spPr>
          <a:xfrm>
            <a:off x="1375698" y="3810000"/>
            <a:ext cx="6728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b="1" dirty="0" smtClean="0">
                <a:solidFill>
                  <a:srgbClr val="FF0000"/>
                </a:solidFill>
              </a:rPr>
              <a:t>               0                0               0                0              0               0               0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1828800" y="3048000"/>
            <a:ext cx="6059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b="1" dirty="0" smtClean="0">
                <a:solidFill>
                  <a:srgbClr val="FF0000"/>
                </a:solidFill>
              </a:rPr>
              <a:t>                                0                                 0                               0  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1981200" y="2286000"/>
            <a:ext cx="502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             0                                                                      0  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572000" y="167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endParaRPr lang="en-US" dirty="0"/>
          </a:p>
        </p:txBody>
      </p:sp>
      <p:sp>
        <p:nvSpPr>
          <p:cNvPr id="191" name="Up Arrow 190"/>
          <p:cNvSpPr/>
          <p:nvPr/>
        </p:nvSpPr>
        <p:spPr>
          <a:xfrm>
            <a:off x="2577084" y="5105400"/>
            <a:ext cx="242316" cy="381000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Up Arrow 191"/>
          <p:cNvSpPr/>
          <p:nvPr/>
        </p:nvSpPr>
        <p:spPr>
          <a:xfrm>
            <a:off x="6234684" y="5105400"/>
            <a:ext cx="242316" cy="381000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3994666"/>
            <a:ext cx="8382000" cy="1339334"/>
            <a:chOff x="0" y="3994666"/>
            <a:chExt cx="8382000" cy="1339334"/>
          </a:xfrm>
        </p:grpSpPr>
        <p:sp>
          <p:nvSpPr>
            <p:cNvPr id="187" name="TextBox 186"/>
            <p:cNvSpPr txBox="1"/>
            <p:nvPr/>
          </p:nvSpPr>
          <p:spPr>
            <a:xfrm>
              <a:off x="1164960" y="4495800"/>
              <a:ext cx="72170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4      14     9     17    23    21     29    91     37    25     8      33      2     67    11   44</a:t>
              </a:r>
              <a:endParaRPr lang="en-US" dirty="0"/>
            </a:p>
          </p:txBody>
        </p:sp>
        <p:sp>
          <p:nvSpPr>
            <p:cNvPr id="6" name="Right Arrow Callout 5"/>
            <p:cNvSpPr/>
            <p:nvPr/>
          </p:nvSpPr>
          <p:spPr>
            <a:xfrm>
              <a:off x="0" y="3994666"/>
              <a:ext cx="1143000" cy="1339334"/>
            </a:xfrm>
            <a:prstGeom prst="rightArrowCallout">
              <a:avLst>
                <a:gd name="adj1" fmla="val 25000"/>
                <a:gd name="adj2" fmla="val 25000"/>
                <a:gd name="adj3" fmla="val 14547"/>
                <a:gd name="adj4" fmla="val 80656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Initial </a:t>
              </a:r>
            </a:p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sequence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94" name="Straight Connector 193"/>
          <p:cNvCxnSpPr/>
          <p:nvPr/>
        </p:nvCxnSpPr>
        <p:spPr>
          <a:xfrm>
            <a:off x="2514600" y="5486400"/>
            <a:ext cx="384124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Down Ribbon 144"/>
          <p:cNvSpPr/>
          <p:nvPr/>
        </p:nvSpPr>
        <p:spPr>
          <a:xfrm>
            <a:off x="2819400" y="5181600"/>
            <a:ext cx="3505198" cy="6888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What value should you keep in </a:t>
            </a:r>
            <a:r>
              <a:rPr lang="en-US" sz="1600" b="1" dirty="0" smtClean="0">
                <a:solidFill>
                  <a:schemeClr val="tx1"/>
                </a:solidFill>
              </a:rPr>
              <a:t>internal nodes </a:t>
            </a:r>
            <a:r>
              <a:rPr lang="en-US" sz="1600" dirty="0" smtClean="0">
                <a:solidFill>
                  <a:schemeClr val="tx1"/>
                </a:solidFill>
              </a:rPr>
              <a:t>initially ?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3" name="Down Ribbon 192"/>
          <p:cNvSpPr/>
          <p:nvPr/>
        </p:nvSpPr>
        <p:spPr>
          <a:xfrm>
            <a:off x="2819400" y="5178552"/>
            <a:ext cx="3505198" cy="6888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What value should you keep in </a:t>
            </a:r>
            <a:r>
              <a:rPr lang="en-US" sz="1600" b="1" dirty="0" smtClean="0">
                <a:solidFill>
                  <a:schemeClr val="tx1"/>
                </a:solidFill>
              </a:rPr>
              <a:t>leaf nodes </a:t>
            </a:r>
            <a:r>
              <a:rPr lang="en-US" sz="1600" dirty="0" smtClean="0">
                <a:solidFill>
                  <a:schemeClr val="tx1"/>
                </a:solidFill>
              </a:rPr>
              <a:t>initially ?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Flowchart: Alternate Process 4"/>
          <p:cNvSpPr/>
          <p:nvPr/>
        </p:nvSpPr>
        <p:spPr>
          <a:xfrm>
            <a:off x="2590800" y="609600"/>
            <a:ext cx="4495800" cy="609600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Isn’t it a </a:t>
            </a:r>
            <a:r>
              <a:rPr lang="en-US" sz="2400" b="1" dirty="0" smtClean="0">
                <a:solidFill>
                  <a:schemeClr val="accent3"/>
                </a:solidFill>
              </a:rPr>
              <a:t>Binary tree </a:t>
            </a:r>
            <a:r>
              <a:rPr lang="en-US" dirty="0" smtClean="0">
                <a:solidFill>
                  <a:schemeClr val="bg1"/>
                </a:solidFill>
              </a:rPr>
              <a:t>that you thought ?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532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000"/>
                            </p:stCondLst>
                            <p:childTnLst>
                              <p:par>
                                <p:cTn id="9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88" grpId="0"/>
      <p:bldP spid="189" grpId="0"/>
      <p:bldP spid="190" grpId="0"/>
      <p:bldP spid="32" grpId="0"/>
      <p:bldP spid="191" grpId="0" animBg="1"/>
      <p:bldP spid="192" grpId="0" animBg="1"/>
      <p:bldP spid="145" grpId="0" animBg="1"/>
      <p:bldP spid="145" grpId="1" animBg="1"/>
      <p:bldP spid="193" grpId="0" animBg="1"/>
      <p:bldP spid="193" grpId="1" animBg="1"/>
      <p:bldP spid="5" grpId="0" animBg="1"/>
      <p:bldP spid="5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 smtClean="0"/>
              <a:t>Two</a:t>
            </a:r>
            <a:r>
              <a:rPr lang="en-US" sz="3200" b="1" dirty="0" smtClean="0">
                <a:solidFill>
                  <a:srgbClr val="7030A0"/>
                </a:solidFill>
              </a:rPr>
              <a:t> interesting problems </a:t>
            </a:r>
            <a:r>
              <a:rPr lang="en-US" sz="3200" b="1" dirty="0" smtClean="0"/>
              <a:t>on </a:t>
            </a:r>
            <a:r>
              <a:rPr lang="en-US" sz="3200" b="1" dirty="0" smtClean="0">
                <a:solidFill>
                  <a:srgbClr val="0070C0"/>
                </a:solidFill>
              </a:rPr>
              <a:t>sequences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86200"/>
            <a:ext cx="8229600" cy="1752600"/>
          </a:xfrm>
        </p:spPr>
        <p:txBody>
          <a:bodyPr/>
          <a:lstStyle/>
          <a:p>
            <a:endParaRPr lang="en-US" sz="2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027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839200" cy="1143000"/>
          </a:xfrm>
        </p:spPr>
        <p:txBody>
          <a:bodyPr/>
          <a:lstStyle/>
          <a:p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 smtClean="0"/>
              <a:t>                                   </a:t>
            </a:r>
          </a:p>
          <a:p>
            <a:pPr marL="0" indent="0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                              How to do </a:t>
            </a:r>
            <a:r>
              <a:rPr lang="en-US" sz="2000" b="1" dirty="0" smtClean="0">
                <a:solidFill>
                  <a:srgbClr val="7030A0"/>
                </a:solidFill>
              </a:rPr>
              <a:t>Multi-Increment</a:t>
            </a:r>
            <a:r>
              <a:rPr lang="en-US" sz="2000" b="1" dirty="0" smtClean="0"/>
              <a:t>(</a:t>
            </a:r>
            <a:r>
              <a:rPr lang="en-US" sz="2000" b="1" dirty="0" smtClean="0">
                <a:solidFill>
                  <a:srgbClr val="0070C0"/>
                </a:solidFill>
              </a:rPr>
              <a:t>3</a:t>
            </a:r>
            <a:r>
              <a:rPr lang="en-US" sz="2000" b="1" dirty="0" smtClean="0"/>
              <a:t>,</a:t>
            </a:r>
            <a:r>
              <a:rPr lang="en-US" sz="2000" b="1" dirty="0" smtClean="0">
                <a:solidFill>
                  <a:srgbClr val="0070C0"/>
                </a:solidFill>
              </a:rPr>
              <a:t>11</a:t>
            </a:r>
            <a:r>
              <a:rPr lang="en-US" sz="2000" b="1" dirty="0" smtClean="0"/>
              <a:t>,</a:t>
            </a:r>
            <a:r>
              <a:rPr lang="en-US" sz="2000" b="1" dirty="0" smtClean="0">
                <a:solidFill>
                  <a:srgbClr val="FF0000"/>
                </a:solidFill>
              </a:rPr>
              <a:t>10</a:t>
            </a:r>
            <a:r>
              <a:rPr lang="en-US" sz="2000" b="1" dirty="0" smtClean="0"/>
              <a:t>) ?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143000" y="4648200"/>
            <a:ext cx="7086600" cy="0"/>
            <a:chOff x="1143000" y="4800600"/>
            <a:chExt cx="7086600" cy="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1143000" y="3962400"/>
            <a:ext cx="7162800" cy="0"/>
            <a:chOff x="1143000" y="4495800"/>
            <a:chExt cx="7162800" cy="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143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057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971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8862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8006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715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629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543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1143000" y="3200400"/>
            <a:ext cx="7162800" cy="0"/>
            <a:chOff x="1143000" y="3657600"/>
            <a:chExt cx="7162800" cy="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11430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9718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8006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6294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1143000" y="2438400"/>
            <a:ext cx="7162800" cy="0"/>
            <a:chOff x="1143000" y="3276600"/>
            <a:chExt cx="7162800" cy="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8006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 120"/>
          <p:cNvGrpSpPr/>
          <p:nvPr/>
        </p:nvGrpSpPr>
        <p:grpSpPr>
          <a:xfrm>
            <a:off x="1143000" y="1828800"/>
            <a:ext cx="7162800" cy="0"/>
            <a:chOff x="1143000" y="3276600"/>
            <a:chExt cx="7162800" cy="0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4648200" y="3276600"/>
              <a:ext cx="36576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1143000" y="1676400"/>
            <a:ext cx="7086600" cy="3124200"/>
            <a:chOff x="1143000" y="1676400"/>
            <a:chExt cx="7086600" cy="3124200"/>
          </a:xfrm>
        </p:grpSpPr>
        <p:grpSp>
          <p:nvGrpSpPr>
            <p:cNvPr id="27" name="Group 26"/>
            <p:cNvGrpSpPr/>
            <p:nvPr/>
          </p:nvGrpSpPr>
          <p:grpSpPr>
            <a:xfrm>
              <a:off x="1143000" y="4495800"/>
              <a:ext cx="7086600" cy="304800"/>
              <a:chOff x="1143000" y="4495800"/>
              <a:chExt cx="7086600" cy="30480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1143000" y="4495800"/>
                <a:ext cx="3505200" cy="304800"/>
                <a:chOff x="1143000" y="4495800"/>
                <a:chExt cx="3505200" cy="304800"/>
              </a:xfrm>
            </p:grpSpPr>
            <p:sp>
              <p:nvSpPr>
                <p:cNvPr id="68" name="Oval 67"/>
                <p:cNvSpPr/>
                <p:nvPr/>
              </p:nvSpPr>
              <p:spPr>
                <a:xfrm>
                  <a:off x="1143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1600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2057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2514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2971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3429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3886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>
                  <a:off x="4343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74"/>
              <p:cNvGrpSpPr/>
              <p:nvPr/>
            </p:nvGrpSpPr>
            <p:grpSpPr>
              <a:xfrm>
                <a:off x="4800600" y="4495800"/>
                <a:ext cx="3429000" cy="304800"/>
                <a:chOff x="1143000" y="4495800"/>
                <a:chExt cx="3429000" cy="304800"/>
              </a:xfrm>
            </p:grpSpPr>
            <p:sp>
              <p:nvSpPr>
                <p:cNvPr id="76" name="Oval 75"/>
                <p:cNvSpPr/>
                <p:nvPr/>
              </p:nvSpPr>
              <p:spPr>
                <a:xfrm>
                  <a:off x="1143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1600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2057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2514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2971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3429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3886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Oval 82"/>
                <p:cNvSpPr/>
                <p:nvPr/>
              </p:nvSpPr>
              <p:spPr>
                <a:xfrm>
                  <a:off x="4267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4" name="Group 83"/>
            <p:cNvGrpSpPr/>
            <p:nvPr/>
          </p:nvGrpSpPr>
          <p:grpSpPr>
            <a:xfrm>
              <a:off x="1371600" y="3810000"/>
              <a:ext cx="6705600" cy="304800"/>
              <a:chOff x="1447800" y="4495800"/>
              <a:chExt cx="6705600" cy="304800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14478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95" name="Oval 94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51054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88" name="Oval 87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Oval 91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3" name="Group 102"/>
            <p:cNvGrpSpPr/>
            <p:nvPr/>
          </p:nvGrpSpPr>
          <p:grpSpPr>
            <a:xfrm>
              <a:off x="1828800" y="3048000"/>
              <a:ext cx="5715000" cy="304800"/>
              <a:chOff x="1524000" y="4495800"/>
              <a:chExt cx="5715000" cy="304800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1524000" y="4495800"/>
                <a:ext cx="2133600" cy="304800"/>
                <a:chOff x="1524000" y="4495800"/>
                <a:chExt cx="2133600" cy="304800"/>
              </a:xfrm>
            </p:grpSpPr>
            <p:sp>
              <p:nvSpPr>
                <p:cNvPr id="110" name="Oval 109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3352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5" name="Group 104"/>
              <p:cNvGrpSpPr/>
              <p:nvPr/>
            </p:nvGrpSpPr>
            <p:grpSpPr>
              <a:xfrm>
                <a:off x="5181600" y="4495800"/>
                <a:ext cx="2057400" cy="304800"/>
                <a:chOff x="1524000" y="4495800"/>
                <a:chExt cx="2057400" cy="304800"/>
              </a:xfrm>
            </p:grpSpPr>
            <p:sp>
              <p:nvSpPr>
                <p:cNvPr id="106" name="Oval 105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4" name="Group 113"/>
            <p:cNvGrpSpPr/>
            <p:nvPr/>
          </p:nvGrpSpPr>
          <p:grpSpPr>
            <a:xfrm>
              <a:off x="2667000" y="2286000"/>
              <a:ext cx="4038600" cy="304800"/>
              <a:chOff x="3276600" y="4495800"/>
              <a:chExt cx="4038600" cy="304800"/>
            </a:xfrm>
          </p:grpSpPr>
          <p:sp>
            <p:nvSpPr>
              <p:cNvPr id="120" name="Oval 119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7010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4" name="Oval 123"/>
            <p:cNvSpPr/>
            <p:nvPr/>
          </p:nvSpPr>
          <p:spPr>
            <a:xfrm>
              <a:off x="4572000" y="1676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5" name="Straight Arrow Connector 124"/>
            <p:cNvCxnSpPr>
              <a:stCxn id="124" idx="2"/>
              <a:endCxn id="120" idx="6"/>
            </p:cNvCxnSpPr>
            <p:nvPr/>
          </p:nvCxnSpPr>
          <p:spPr>
            <a:xfrm flipH="1">
              <a:off x="2971800" y="1828800"/>
              <a:ext cx="16002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endCxn id="118" idx="1"/>
            </p:cNvCxnSpPr>
            <p:nvPr/>
          </p:nvCxnSpPr>
          <p:spPr>
            <a:xfrm>
              <a:off x="4876800" y="1828800"/>
              <a:ext cx="15686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Group 133"/>
            <p:cNvGrpSpPr/>
            <p:nvPr/>
          </p:nvGrpSpPr>
          <p:grpSpPr>
            <a:xfrm>
              <a:off x="1936564" y="2546163"/>
              <a:ext cx="1765673" cy="546474"/>
              <a:chOff x="1936564" y="2546163"/>
              <a:chExt cx="1765673" cy="546474"/>
            </a:xfrm>
          </p:grpSpPr>
          <p:cxnSp>
            <p:nvCxnSpPr>
              <p:cNvPr id="127" name="Straight Arrow Connector 126"/>
              <p:cNvCxnSpPr>
                <a:stCxn id="120" idx="3"/>
              </p:cNvCxnSpPr>
              <p:nvPr/>
            </p:nvCxnSpPr>
            <p:spPr>
              <a:xfrm flipH="1">
                <a:off x="1936564" y="2546163"/>
                <a:ext cx="775073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>
                <a:stCxn id="120" idx="5"/>
                <a:endCxn id="112" idx="1"/>
              </p:cNvCxnSpPr>
              <p:nvPr/>
            </p:nvCxnSpPr>
            <p:spPr>
              <a:xfrm>
                <a:off x="2927163" y="2546163"/>
                <a:ext cx="7750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Group 134"/>
            <p:cNvGrpSpPr/>
            <p:nvPr/>
          </p:nvGrpSpPr>
          <p:grpSpPr>
            <a:xfrm>
              <a:off x="5625728" y="2514600"/>
              <a:ext cx="1765672" cy="564963"/>
              <a:chOff x="1936565" y="2483037"/>
              <a:chExt cx="1765672" cy="564963"/>
            </a:xfrm>
          </p:grpSpPr>
          <p:cxnSp>
            <p:nvCxnSpPr>
              <p:cNvPr id="136" name="Straight Arrow Connector 135"/>
              <p:cNvCxnSpPr>
                <a:stCxn id="118" idx="3"/>
              </p:cNvCxnSpPr>
              <p:nvPr/>
            </p:nvCxnSpPr>
            <p:spPr>
              <a:xfrm flipH="1">
                <a:off x="1936565" y="2514600"/>
                <a:ext cx="819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/>
              <p:cNvCxnSpPr/>
              <p:nvPr/>
            </p:nvCxnSpPr>
            <p:spPr>
              <a:xfrm>
                <a:off x="3003363" y="2483037"/>
                <a:ext cx="698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Group 147"/>
            <p:cNvGrpSpPr/>
            <p:nvPr/>
          </p:nvGrpSpPr>
          <p:grpSpPr>
            <a:xfrm>
              <a:off x="15240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39" name="Straight Arrow Connector 138"/>
              <p:cNvCxnSpPr>
                <a:stCxn id="110" idx="3"/>
                <a:endCxn id="95" idx="0"/>
              </p:cNvCxnSpPr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/>
              <p:cNvCxnSpPr>
                <a:stCxn id="110" idx="5"/>
              </p:cNvCxnSpPr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9" name="Group 148"/>
            <p:cNvGrpSpPr/>
            <p:nvPr/>
          </p:nvGrpSpPr>
          <p:grpSpPr>
            <a:xfrm>
              <a:off x="33528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50" name="Straight Arrow Connector 149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Group 151"/>
            <p:cNvGrpSpPr/>
            <p:nvPr/>
          </p:nvGrpSpPr>
          <p:grpSpPr>
            <a:xfrm>
              <a:off x="51816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53" name="Straight Arrow Connector 152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oup 154"/>
            <p:cNvGrpSpPr/>
            <p:nvPr/>
          </p:nvGrpSpPr>
          <p:grpSpPr>
            <a:xfrm>
              <a:off x="7086600" y="3308163"/>
              <a:ext cx="762000" cy="501837"/>
              <a:chOff x="1676400" y="3308163"/>
              <a:chExt cx="762000" cy="501837"/>
            </a:xfrm>
          </p:grpSpPr>
          <p:cxnSp>
            <p:nvCxnSpPr>
              <p:cNvPr id="156" name="Straight Arrow Connector 155"/>
              <p:cNvCxnSpPr/>
              <p:nvPr/>
            </p:nvCxnSpPr>
            <p:spPr>
              <a:xfrm flipH="1">
                <a:off x="1676400" y="3308163"/>
                <a:ext cx="197038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/>
          </p:nvGrpSpPr>
          <p:grpSpPr>
            <a:xfrm>
              <a:off x="12954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59" name="Straight Arrow Connector 158"/>
              <p:cNvCxnSpPr>
                <a:stCxn id="95" idx="3"/>
              </p:cNvCxnSpPr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>
                <a:stCxn id="95" idx="5"/>
              </p:cNvCxnSpPr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5" name="Group 164"/>
            <p:cNvGrpSpPr/>
            <p:nvPr/>
          </p:nvGrpSpPr>
          <p:grpSpPr>
            <a:xfrm>
              <a:off x="22098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66" name="Straight Arrow Connector 165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Group 167"/>
            <p:cNvGrpSpPr/>
            <p:nvPr/>
          </p:nvGrpSpPr>
          <p:grpSpPr>
            <a:xfrm>
              <a:off x="31242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69" name="Straight Arrow Connector 168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Arrow Connector 169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1" name="Group 170"/>
            <p:cNvGrpSpPr/>
            <p:nvPr/>
          </p:nvGrpSpPr>
          <p:grpSpPr>
            <a:xfrm>
              <a:off x="40386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72" name="Straight Arrow Connector 171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Arrow Connector 172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4" name="Group 173"/>
            <p:cNvGrpSpPr/>
            <p:nvPr/>
          </p:nvGrpSpPr>
          <p:grpSpPr>
            <a:xfrm>
              <a:off x="49530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75" name="Straight Arrow Connector 174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Arrow Connector 175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Group 176"/>
            <p:cNvGrpSpPr/>
            <p:nvPr/>
          </p:nvGrpSpPr>
          <p:grpSpPr>
            <a:xfrm>
              <a:off x="58674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78" name="Straight Arrow Connector 177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Arrow Connector 178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Group 179"/>
            <p:cNvGrpSpPr/>
            <p:nvPr/>
          </p:nvGrpSpPr>
          <p:grpSpPr>
            <a:xfrm>
              <a:off x="67818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81" name="Straight Arrow Connector 180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Arrow Connector 181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182"/>
            <p:cNvGrpSpPr/>
            <p:nvPr/>
          </p:nvGrpSpPr>
          <p:grpSpPr>
            <a:xfrm>
              <a:off x="76962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84" name="Straight Arrow Connector 183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Arrow Connector 184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tangle 146"/>
              <p:cNvSpPr/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2      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14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15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7" name="Rectangle 1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/>
              <p:cNvSpPr txBox="1"/>
              <p:nvPr/>
            </p:nvSpPr>
            <p:spPr>
              <a:xfrm>
                <a:off x="914400" y="3581400"/>
                <a:ext cx="729526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0,1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2,3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4,5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6,7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8,9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10,11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12,13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[14,15]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581400"/>
                <a:ext cx="7295266" cy="307777"/>
              </a:xfrm>
              <a:prstGeom prst="rect">
                <a:avLst/>
              </a:prstGeom>
              <a:blipFill rotWithShape="1">
                <a:blip r:embed="rId4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  </m:t>
                    </m:r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[4,7]</m:t>
                    </m:r>
                  </m:oMath>
                </a14:m>
                <a:r>
                  <a:rPr lang="en-US" sz="1400" dirty="0" smtClean="0"/>
                  <a:t>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[12,15]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blipFill rotWithShape="1">
                <a:blip r:embed="rId5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[0,7]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blipFill rotWithShape="1">
                <a:blip r:embed="rId6"/>
                <a:stretch>
                  <a:fillRect t="-2000" r="-729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/>
              <p:cNvSpPr txBox="1"/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[8,15]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4" name="TextBox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2000" r="-625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/>
              <p:cNvSpPr txBox="1"/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6" name="TextBox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blipFill rotWithShape="1">
                <a:blip r:embed="rId8"/>
                <a:stretch>
                  <a:fillRect t="-2000" r="-625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7" name="TextBox 186"/>
          <p:cNvSpPr txBox="1"/>
          <p:nvPr/>
        </p:nvSpPr>
        <p:spPr>
          <a:xfrm>
            <a:off x="1164960" y="4495800"/>
            <a:ext cx="733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4      14     9     </a:t>
            </a:r>
            <a:r>
              <a:rPr lang="en-US" b="1" dirty="0" smtClean="0"/>
              <a:t>27</a:t>
            </a:r>
            <a:r>
              <a:rPr lang="en-US" dirty="0" smtClean="0"/>
              <a:t>    23    21     29    91     37    25     8      </a:t>
            </a:r>
            <a:r>
              <a:rPr lang="en-US" b="1" dirty="0" smtClean="0"/>
              <a:t>43</a:t>
            </a:r>
            <a:r>
              <a:rPr lang="en-US" dirty="0" smtClean="0"/>
              <a:t>      2     67    11   44</a:t>
            </a:r>
            <a:endParaRPr lang="en-US" dirty="0"/>
          </a:p>
        </p:txBody>
      </p:sp>
      <p:sp>
        <p:nvSpPr>
          <p:cNvPr id="188" name="TextBox 187"/>
          <p:cNvSpPr txBox="1"/>
          <p:nvPr/>
        </p:nvSpPr>
        <p:spPr>
          <a:xfrm>
            <a:off x="1375698" y="3810000"/>
            <a:ext cx="6728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b="1" dirty="0" smtClean="0">
                <a:solidFill>
                  <a:srgbClr val="FF0000"/>
                </a:solidFill>
              </a:rPr>
              <a:t>               0                0               0                0              0               0               0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1828800" y="3048000"/>
            <a:ext cx="6059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b="1" dirty="0" smtClean="0">
                <a:solidFill>
                  <a:srgbClr val="FF0000"/>
                </a:solidFill>
              </a:rPr>
              <a:t>                                0                                 0                               0  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1981200" y="2286000"/>
            <a:ext cx="502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             0                                                                      0  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572000" y="167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endParaRPr lang="en-US" dirty="0"/>
          </a:p>
        </p:txBody>
      </p:sp>
      <p:sp>
        <p:nvSpPr>
          <p:cNvPr id="191" name="Up Arrow 190"/>
          <p:cNvSpPr/>
          <p:nvPr/>
        </p:nvSpPr>
        <p:spPr>
          <a:xfrm rot="20620823">
            <a:off x="2617593" y="4027003"/>
            <a:ext cx="221714" cy="432460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3" name="Up Arrow 142"/>
          <p:cNvSpPr/>
          <p:nvPr/>
        </p:nvSpPr>
        <p:spPr>
          <a:xfrm rot="20620823">
            <a:off x="6304694" y="3984839"/>
            <a:ext cx="221714" cy="432460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1" name="Straight Connector 140"/>
          <p:cNvCxnSpPr/>
          <p:nvPr/>
        </p:nvCxnSpPr>
        <p:spPr>
          <a:xfrm>
            <a:off x="2514600" y="5486400"/>
            <a:ext cx="384124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Oval 192"/>
          <p:cNvSpPr/>
          <p:nvPr/>
        </p:nvSpPr>
        <p:spPr>
          <a:xfrm>
            <a:off x="6172200" y="44958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" name="Oval 193"/>
          <p:cNvSpPr/>
          <p:nvPr/>
        </p:nvSpPr>
        <p:spPr>
          <a:xfrm>
            <a:off x="2514600" y="44958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5" name="Group 194"/>
          <p:cNvGrpSpPr/>
          <p:nvPr/>
        </p:nvGrpSpPr>
        <p:grpSpPr>
          <a:xfrm>
            <a:off x="5638824" y="4484132"/>
            <a:ext cx="457176" cy="316468"/>
            <a:chOff x="2362200" y="1359932"/>
            <a:chExt cx="457176" cy="316468"/>
          </a:xfrm>
        </p:grpSpPr>
        <p:sp>
          <p:nvSpPr>
            <p:cNvPr id="196" name="Oval 195"/>
            <p:cNvSpPr/>
            <p:nvPr/>
          </p:nvSpPr>
          <p:spPr>
            <a:xfrm>
              <a:off x="2438400" y="1371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2362200" y="1359932"/>
              <a:ext cx="4571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+10</a:t>
              </a:r>
              <a:endParaRPr lang="en-IN" sz="1400" dirty="0"/>
            </a:p>
          </p:txBody>
        </p:sp>
      </p:grpSp>
      <p:sp>
        <p:nvSpPr>
          <p:cNvPr id="198" name="Right Arrow 197"/>
          <p:cNvSpPr/>
          <p:nvPr/>
        </p:nvSpPr>
        <p:spPr>
          <a:xfrm>
            <a:off x="457200" y="4314479"/>
            <a:ext cx="489204" cy="638521"/>
          </a:xfrm>
          <a:prstGeom prst="right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56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" grpId="0" animBg="1"/>
      <p:bldP spid="143" grpId="0" animBg="1"/>
      <p:bldP spid="19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 smtClean="0"/>
              <a:t>                                   </a:t>
            </a:r>
          </a:p>
          <a:p>
            <a:pPr marL="0" indent="0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                              How to do </a:t>
            </a:r>
            <a:r>
              <a:rPr lang="en-US" sz="2000" b="1" dirty="0" smtClean="0">
                <a:solidFill>
                  <a:srgbClr val="7030A0"/>
                </a:solidFill>
              </a:rPr>
              <a:t>Multi-Increment</a:t>
            </a:r>
            <a:r>
              <a:rPr lang="en-US" sz="2000" b="1" dirty="0" smtClean="0"/>
              <a:t>(</a:t>
            </a:r>
            <a:r>
              <a:rPr lang="en-US" sz="2000" b="1" dirty="0" smtClean="0">
                <a:solidFill>
                  <a:srgbClr val="0070C0"/>
                </a:solidFill>
              </a:rPr>
              <a:t>3</a:t>
            </a:r>
            <a:r>
              <a:rPr lang="en-US" sz="2000" b="1" dirty="0" smtClean="0"/>
              <a:t>,</a:t>
            </a:r>
            <a:r>
              <a:rPr lang="en-US" sz="2000" b="1" dirty="0" smtClean="0">
                <a:solidFill>
                  <a:srgbClr val="0070C0"/>
                </a:solidFill>
              </a:rPr>
              <a:t>11</a:t>
            </a:r>
            <a:r>
              <a:rPr lang="en-US" sz="2000" b="1" dirty="0" smtClean="0"/>
              <a:t>,</a:t>
            </a:r>
            <a:r>
              <a:rPr lang="en-US" sz="2000" b="1" dirty="0" smtClean="0">
                <a:solidFill>
                  <a:srgbClr val="FF0000"/>
                </a:solidFill>
              </a:rPr>
              <a:t>10</a:t>
            </a:r>
            <a:r>
              <a:rPr lang="en-US" sz="2000" b="1" dirty="0" smtClean="0"/>
              <a:t>) ?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143000" y="4648200"/>
            <a:ext cx="7086600" cy="0"/>
            <a:chOff x="1143000" y="4800600"/>
            <a:chExt cx="7086600" cy="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1143000" y="3962400"/>
            <a:ext cx="7162800" cy="0"/>
            <a:chOff x="1143000" y="4495800"/>
            <a:chExt cx="7162800" cy="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143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057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971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8862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8006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715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629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543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1143000" y="3200400"/>
            <a:ext cx="7162800" cy="0"/>
            <a:chOff x="1143000" y="3657600"/>
            <a:chExt cx="7162800" cy="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11430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9718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8006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6294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1143000" y="2438400"/>
            <a:ext cx="7162800" cy="0"/>
            <a:chOff x="1143000" y="3276600"/>
            <a:chExt cx="7162800" cy="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8006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 120"/>
          <p:cNvGrpSpPr/>
          <p:nvPr/>
        </p:nvGrpSpPr>
        <p:grpSpPr>
          <a:xfrm>
            <a:off x="1143000" y="1828800"/>
            <a:ext cx="7162800" cy="0"/>
            <a:chOff x="1143000" y="3276600"/>
            <a:chExt cx="7162800" cy="0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4648200" y="3276600"/>
              <a:ext cx="36576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1143000" y="1676400"/>
            <a:ext cx="7086600" cy="3124200"/>
            <a:chOff x="1143000" y="1676400"/>
            <a:chExt cx="7086600" cy="3124200"/>
          </a:xfrm>
        </p:grpSpPr>
        <p:grpSp>
          <p:nvGrpSpPr>
            <p:cNvPr id="27" name="Group 26"/>
            <p:cNvGrpSpPr/>
            <p:nvPr/>
          </p:nvGrpSpPr>
          <p:grpSpPr>
            <a:xfrm>
              <a:off x="1143000" y="4495800"/>
              <a:ext cx="7086600" cy="304800"/>
              <a:chOff x="1143000" y="4495800"/>
              <a:chExt cx="7086600" cy="30480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1143000" y="4495800"/>
                <a:ext cx="3505200" cy="304800"/>
                <a:chOff x="1143000" y="4495800"/>
                <a:chExt cx="3505200" cy="304800"/>
              </a:xfrm>
            </p:grpSpPr>
            <p:sp>
              <p:nvSpPr>
                <p:cNvPr id="68" name="Oval 67"/>
                <p:cNvSpPr/>
                <p:nvPr/>
              </p:nvSpPr>
              <p:spPr>
                <a:xfrm>
                  <a:off x="1143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1600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2057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2514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2971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3429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3886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>
                  <a:off x="4343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74"/>
              <p:cNvGrpSpPr/>
              <p:nvPr/>
            </p:nvGrpSpPr>
            <p:grpSpPr>
              <a:xfrm>
                <a:off x="4800600" y="4495800"/>
                <a:ext cx="3429000" cy="304800"/>
                <a:chOff x="1143000" y="4495800"/>
                <a:chExt cx="3429000" cy="304800"/>
              </a:xfrm>
            </p:grpSpPr>
            <p:sp>
              <p:nvSpPr>
                <p:cNvPr id="76" name="Oval 75"/>
                <p:cNvSpPr/>
                <p:nvPr/>
              </p:nvSpPr>
              <p:spPr>
                <a:xfrm>
                  <a:off x="1143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1600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2057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2514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2971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3429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3886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Oval 82"/>
                <p:cNvSpPr/>
                <p:nvPr/>
              </p:nvSpPr>
              <p:spPr>
                <a:xfrm>
                  <a:off x="4267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4" name="Group 83"/>
            <p:cNvGrpSpPr/>
            <p:nvPr/>
          </p:nvGrpSpPr>
          <p:grpSpPr>
            <a:xfrm>
              <a:off x="1371600" y="3810000"/>
              <a:ext cx="6705600" cy="304800"/>
              <a:chOff x="1447800" y="4495800"/>
              <a:chExt cx="6705600" cy="304800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14478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95" name="Oval 94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51054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88" name="Oval 87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Oval 91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3" name="Group 102"/>
            <p:cNvGrpSpPr/>
            <p:nvPr/>
          </p:nvGrpSpPr>
          <p:grpSpPr>
            <a:xfrm>
              <a:off x="1828800" y="3048000"/>
              <a:ext cx="5715000" cy="304800"/>
              <a:chOff x="1524000" y="4495800"/>
              <a:chExt cx="5715000" cy="304800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1524000" y="4495800"/>
                <a:ext cx="2133600" cy="304800"/>
                <a:chOff x="1524000" y="4495800"/>
                <a:chExt cx="2133600" cy="304800"/>
              </a:xfrm>
            </p:grpSpPr>
            <p:sp>
              <p:nvSpPr>
                <p:cNvPr id="110" name="Oval 109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3352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5" name="Group 104"/>
              <p:cNvGrpSpPr/>
              <p:nvPr/>
            </p:nvGrpSpPr>
            <p:grpSpPr>
              <a:xfrm>
                <a:off x="5181600" y="4495800"/>
                <a:ext cx="2057400" cy="304800"/>
                <a:chOff x="1524000" y="4495800"/>
                <a:chExt cx="2057400" cy="304800"/>
              </a:xfrm>
            </p:grpSpPr>
            <p:sp>
              <p:nvSpPr>
                <p:cNvPr id="106" name="Oval 105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4" name="Group 113"/>
            <p:cNvGrpSpPr/>
            <p:nvPr/>
          </p:nvGrpSpPr>
          <p:grpSpPr>
            <a:xfrm>
              <a:off x="2667000" y="2286000"/>
              <a:ext cx="4038600" cy="304800"/>
              <a:chOff x="3276600" y="4495800"/>
              <a:chExt cx="4038600" cy="304800"/>
            </a:xfrm>
          </p:grpSpPr>
          <p:sp>
            <p:nvSpPr>
              <p:cNvPr id="120" name="Oval 119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7010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4" name="Oval 123"/>
            <p:cNvSpPr/>
            <p:nvPr/>
          </p:nvSpPr>
          <p:spPr>
            <a:xfrm>
              <a:off x="4572000" y="1676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5" name="Straight Arrow Connector 124"/>
            <p:cNvCxnSpPr>
              <a:stCxn id="124" idx="2"/>
              <a:endCxn id="120" idx="6"/>
            </p:cNvCxnSpPr>
            <p:nvPr/>
          </p:nvCxnSpPr>
          <p:spPr>
            <a:xfrm flipH="1">
              <a:off x="2971800" y="1828800"/>
              <a:ext cx="16002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endCxn id="118" idx="1"/>
            </p:cNvCxnSpPr>
            <p:nvPr/>
          </p:nvCxnSpPr>
          <p:spPr>
            <a:xfrm>
              <a:off x="4876800" y="1828800"/>
              <a:ext cx="15686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Group 133"/>
            <p:cNvGrpSpPr/>
            <p:nvPr/>
          </p:nvGrpSpPr>
          <p:grpSpPr>
            <a:xfrm>
              <a:off x="1936564" y="2546163"/>
              <a:ext cx="1765673" cy="546474"/>
              <a:chOff x="1936564" y="2546163"/>
              <a:chExt cx="1765673" cy="546474"/>
            </a:xfrm>
          </p:grpSpPr>
          <p:cxnSp>
            <p:nvCxnSpPr>
              <p:cNvPr id="127" name="Straight Arrow Connector 126"/>
              <p:cNvCxnSpPr>
                <a:stCxn id="120" idx="3"/>
              </p:cNvCxnSpPr>
              <p:nvPr/>
            </p:nvCxnSpPr>
            <p:spPr>
              <a:xfrm flipH="1">
                <a:off x="1936564" y="2546163"/>
                <a:ext cx="775073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>
                <a:stCxn id="120" idx="5"/>
                <a:endCxn id="112" idx="1"/>
              </p:cNvCxnSpPr>
              <p:nvPr/>
            </p:nvCxnSpPr>
            <p:spPr>
              <a:xfrm>
                <a:off x="2927163" y="2546163"/>
                <a:ext cx="7750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Group 134"/>
            <p:cNvGrpSpPr/>
            <p:nvPr/>
          </p:nvGrpSpPr>
          <p:grpSpPr>
            <a:xfrm>
              <a:off x="5625728" y="2514600"/>
              <a:ext cx="1765672" cy="564963"/>
              <a:chOff x="1936565" y="2483037"/>
              <a:chExt cx="1765672" cy="564963"/>
            </a:xfrm>
          </p:grpSpPr>
          <p:cxnSp>
            <p:nvCxnSpPr>
              <p:cNvPr id="136" name="Straight Arrow Connector 135"/>
              <p:cNvCxnSpPr>
                <a:stCxn id="118" idx="3"/>
              </p:cNvCxnSpPr>
              <p:nvPr/>
            </p:nvCxnSpPr>
            <p:spPr>
              <a:xfrm flipH="1">
                <a:off x="1936565" y="2514600"/>
                <a:ext cx="819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/>
              <p:cNvCxnSpPr/>
              <p:nvPr/>
            </p:nvCxnSpPr>
            <p:spPr>
              <a:xfrm>
                <a:off x="3003363" y="2483037"/>
                <a:ext cx="698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Group 147"/>
            <p:cNvGrpSpPr/>
            <p:nvPr/>
          </p:nvGrpSpPr>
          <p:grpSpPr>
            <a:xfrm>
              <a:off x="15240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39" name="Straight Arrow Connector 138"/>
              <p:cNvCxnSpPr>
                <a:stCxn id="110" idx="3"/>
                <a:endCxn id="95" idx="0"/>
              </p:cNvCxnSpPr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/>
              <p:cNvCxnSpPr>
                <a:stCxn id="110" idx="5"/>
              </p:cNvCxnSpPr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9" name="Group 148"/>
            <p:cNvGrpSpPr/>
            <p:nvPr/>
          </p:nvGrpSpPr>
          <p:grpSpPr>
            <a:xfrm>
              <a:off x="33528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50" name="Straight Arrow Connector 149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Group 151"/>
            <p:cNvGrpSpPr/>
            <p:nvPr/>
          </p:nvGrpSpPr>
          <p:grpSpPr>
            <a:xfrm>
              <a:off x="51816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53" name="Straight Arrow Connector 152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oup 154"/>
            <p:cNvGrpSpPr/>
            <p:nvPr/>
          </p:nvGrpSpPr>
          <p:grpSpPr>
            <a:xfrm>
              <a:off x="7086600" y="3308163"/>
              <a:ext cx="762000" cy="501837"/>
              <a:chOff x="1676400" y="3308163"/>
              <a:chExt cx="762000" cy="501837"/>
            </a:xfrm>
          </p:grpSpPr>
          <p:cxnSp>
            <p:nvCxnSpPr>
              <p:cNvPr id="156" name="Straight Arrow Connector 155"/>
              <p:cNvCxnSpPr/>
              <p:nvPr/>
            </p:nvCxnSpPr>
            <p:spPr>
              <a:xfrm flipH="1">
                <a:off x="1676400" y="3308163"/>
                <a:ext cx="197038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/>
          </p:nvGrpSpPr>
          <p:grpSpPr>
            <a:xfrm>
              <a:off x="12954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59" name="Straight Arrow Connector 158"/>
              <p:cNvCxnSpPr>
                <a:stCxn id="95" idx="3"/>
              </p:cNvCxnSpPr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>
                <a:stCxn id="95" idx="5"/>
              </p:cNvCxnSpPr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5" name="Group 164"/>
            <p:cNvGrpSpPr/>
            <p:nvPr/>
          </p:nvGrpSpPr>
          <p:grpSpPr>
            <a:xfrm>
              <a:off x="22098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66" name="Straight Arrow Connector 165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Group 167"/>
            <p:cNvGrpSpPr/>
            <p:nvPr/>
          </p:nvGrpSpPr>
          <p:grpSpPr>
            <a:xfrm>
              <a:off x="31242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69" name="Straight Arrow Connector 168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Arrow Connector 169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1" name="Group 170"/>
            <p:cNvGrpSpPr/>
            <p:nvPr/>
          </p:nvGrpSpPr>
          <p:grpSpPr>
            <a:xfrm>
              <a:off x="40386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72" name="Straight Arrow Connector 171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Arrow Connector 172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4" name="Group 173"/>
            <p:cNvGrpSpPr/>
            <p:nvPr/>
          </p:nvGrpSpPr>
          <p:grpSpPr>
            <a:xfrm>
              <a:off x="49530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75" name="Straight Arrow Connector 174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Arrow Connector 175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Group 176"/>
            <p:cNvGrpSpPr/>
            <p:nvPr/>
          </p:nvGrpSpPr>
          <p:grpSpPr>
            <a:xfrm>
              <a:off x="58674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78" name="Straight Arrow Connector 177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Arrow Connector 178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Group 179"/>
            <p:cNvGrpSpPr/>
            <p:nvPr/>
          </p:nvGrpSpPr>
          <p:grpSpPr>
            <a:xfrm>
              <a:off x="67818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81" name="Straight Arrow Connector 180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Arrow Connector 181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182"/>
            <p:cNvGrpSpPr/>
            <p:nvPr/>
          </p:nvGrpSpPr>
          <p:grpSpPr>
            <a:xfrm>
              <a:off x="76962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84" name="Straight Arrow Connector 183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Arrow Connector 184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tangle 146"/>
              <p:cNvSpPr/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2      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14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15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7" name="Rectangle 1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/>
              <p:cNvSpPr txBox="1"/>
              <p:nvPr/>
            </p:nvSpPr>
            <p:spPr>
              <a:xfrm>
                <a:off x="914400" y="3581400"/>
                <a:ext cx="729526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0,1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2,3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4,5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6,7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8,9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10,11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12,13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[14,15]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581400"/>
                <a:ext cx="7295266" cy="307777"/>
              </a:xfrm>
              <a:prstGeom prst="rect">
                <a:avLst/>
              </a:prstGeom>
              <a:blipFill rotWithShape="1">
                <a:blip r:embed="rId4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  </m:t>
                    </m:r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[4,7]</m:t>
                    </m:r>
                  </m:oMath>
                </a14:m>
                <a:r>
                  <a:rPr lang="en-US" sz="1400" dirty="0" smtClean="0"/>
                  <a:t>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[12,15]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blipFill rotWithShape="1">
                <a:blip r:embed="rId5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[0,7]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blipFill rotWithShape="1">
                <a:blip r:embed="rId6"/>
                <a:stretch>
                  <a:fillRect t="-2000" r="-729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/>
              <p:cNvSpPr txBox="1"/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[8,15]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4" name="TextBox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2000" r="-625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/>
              <p:cNvSpPr txBox="1"/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6" name="TextBox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blipFill rotWithShape="1">
                <a:blip r:embed="rId8"/>
                <a:stretch>
                  <a:fillRect t="-2000" r="-625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7" name="TextBox 186"/>
          <p:cNvSpPr txBox="1"/>
          <p:nvPr/>
        </p:nvSpPr>
        <p:spPr>
          <a:xfrm>
            <a:off x="1164960" y="4495800"/>
            <a:ext cx="733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4      14     9     </a:t>
            </a:r>
            <a:r>
              <a:rPr lang="en-US" b="1" dirty="0" smtClean="0"/>
              <a:t>27</a:t>
            </a:r>
            <a:r>
              <a:rPr lang="en-US" dirty="0" smtClean="0"/>
              <a:t>    23    21     29    91     37    25    </a:t>
            </a:r>
            <a:r>
              <a:rPr lang="en-US" b="1" dirty="0" smtClean="0"/>
              <a:t>18</a:t>
            </a:r>
            <a:r>
              <a:rPr lang="en-US" dirty="0" smtClean="0"/>
              <a:t>     </a:t>
            </a:r>
            <a:r>
              <a:rPr lang="en-US" b="1" dirty="0" smtClean="0"/>
              <a:t>43</a:t>
            </a:r>
            <a:r>
              <a:rPr lang="en-US" dirty="0" smtClean="0"/>
              <a:t>      2     67    11   44</a:t>
            </a:r>
            <a:endParaRPr lang="en-US" dirty="0"/>
          </a:p>
        </p:txBody>
      </p:sp>
      <p:sp>
        <p:nvSpPr>
          <p:cNvPr id="188" name="TextBox 187"/>
          <p:cNvSpPr txBox="1"/>
          <p:nvPr/>
        </p:nvSpPr>
        <p:spPr>
          <a:xfrm>
            <a:off x="1375698" y="3810000"/>
            <a:ext cx="6728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b="1" dirty="0" smtClean="0">
                <a:solidFill>
                  <a:srgbClr val="FF0000"/>
                </a:solidFill>
              </a:rPr>
              <a:t>               0                0               0                0              0               0               0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1828800" y="3048000"/>
            <a:ext cx="6059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b="1" dirty="0" smtClean="0">
                <a:solidFill>
                  <a:srgbClr val="FF0000"/>
                </a:solidFill>
              </a:rPr>
              <a:t>                                0                                 0                               0  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1981200" y="2286000"/>
            <a:ext cx="502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             0                                                                      0  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572000" y="1688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endParaRPr lang="en-US" dirty="0"/>
          </a:p>
        </p:txBody>
      </p:sp>
      <p:sp>
        <p:nvSpPr>
          <p:cNvPr id="191" name="Up Arrow 190"/>
          <p:cNvSpPr/>
          <p:nvPr/>
        </p:nvSpPr>
        <p:spPr>
          <a:xfrm rot="19700674">
            <a:off x="2319269" y="3189331"/>
            <a:ext cx="227176" cy="523824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4" name="Up Arrow 143"/>
          <p:cNvSpPr/>
          <p:nvPr/>
        </p:nvSpPr>
        <p:spPr>
          <a:xfrm rot="19700674">
            <a:off x="5987955" y="3144845"/>
            <a:ext cx="227176" cy="523824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1" name="Straight Connector 140"/>
          <p:cNvCxnSpPr/>
          <p:nvPr/>
        </p:nvCxnSpPr>
        <p:spPr>
          <a:xfrm>
            <a:off x="2514600" y="5486400"/>
            <a:ext cx="384124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6" name="Oval 145"/>
          <p:cNvSpPr/>
          <p:nvPr/>
        </p:nvSpPr>
        <p:spPr>
          <a:xfrm>
            <a:off x="2286000" y="3810000"/>
            <a:ext cx="304800" cy="304800"/>
          </a:xfrm>
          <a:prstGeom prst="ellipse">
            <a:avLst/>
          </a:prstGeom>
          <a:noFill/>
          <a:ln w="38100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Oval 191"/>
          <p:cNvSpPr/>
          <p:nvPr/>
        </p:nvSpPr>
        <p:spPr>
          <a:xfrm>
            <a:off x="5943600" y="3810000"/>
            <a:ext cx="304800" cy="304800"/>
          </a:xfrm>
          <a:prstGeom prst="ellipse">
            <a:avLst/>
          </a:prstGeom>
          <a:noFill/>
          <a:ln w="38100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ight Arrow 1"/>
          <p:cNvSpPr/>
          <p:nvPr/>
        </p:nvSpPr>
        <p:spPr>
          <a:xfrm>
            <a:off x="457200" y="3657600"/>
            <a:ext cx="489204" cy="638521"/>
          </a:xfrm>
          <a:prstGeom prst="right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" name="Group 6"/>
          <p:cNvGrpSpPr/>
          <p:nvPr/>
        </p:nvGrpSpPr>
        <p:grpSpPr>
          <a:xfrm>
            <a:off x="4953000" y="3810000"/>
            <a:ext cx="457176" cy="316468"/>
            <a:chOff x="2362200" y="1359932"/>
            <a:chExt cx="457176" cy="316468"/>
          </a:xfrm>
        </p:grpSpPr>
        <p:sp>
          <p:nvSpPr>
            <p:cNvPr id="193" name="Oval 192"/>
            <p:cNvSpPr/>
            <p:nvPr/>
          </p:nvSpPr>
          <p:spPr>
            <a:xfrm>
              <a:off x="2438400" y="1371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362200" y="1359932"/>
              <a:ext cx="4571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+10</a:t>
              </a:r>
              <a:endParaRPr lang="en-IN" sz="1400" dirty="0"/>
            </a:p>
          </p:txBody>
        </p:sp>
      </p:grpSp>
      <p:sp>
        <p:nvSpPr>
          <p:cNvPr id="198" name="Oval 197"/>
          <p:cNvSpPr/>
          <p:nvPr/>
        </p:nvSpPr>
        <p:spPr>
          <a:xfrm>
            <a:off x="5715000" y="44958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9" name="Oval 198"/>
          <p:cNvSpPr/>
          <p:nvPr/>
        </p:nvSpPr>
        <p:spPr>
          <a:xfrm>
            <a:off x="6172200" y="44958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0" name="Oval 199"/>
          <p:cNvSpPr/>
          <p:nvPr/>
        </p:nvSpPr>
        <p:spPr>
          <a:xfrm>
            <a:off x="2514600" y="44958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118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" grpId="0" animBg="1"/>
      <p:bldP spid="14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 smtClean="0"/>
              <a:t>                                   </a:t>
            </a:r>
          </a:p>
          <a:p>
            <a:pPr marL="0" indent="0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                              How to do </a:t>
            </a:r>
            <a:r>
              <a:rPr lang="en-US" sz="2000" b="1" dirty="0" smtClean="0">
                <a:solidFill>
                  <a:srgbClr val="7030A0"/>
                </a:solidFill>
              </a:rPr>
              <a:t>Multi-Increment</a:t>
            </a:r>
            <a:r>
              <a:rPr lang="en-US" sz="2000" b="1" dirty="0" smtClean="0"/>
              <a:t>(</a:t>
            </a:r>
            <a:r>
              <a:rPr lang="en-US" sz="2000" b="1" dirty="0" smtClean="0">
                <a:solidFill>
                  <a:srgbClr val="0070C0"/>
                </a:solidFill>
              </a:rPr>
              <a:t>3</a:t>
            </a:r>
            <a:r>
              <a:rPr lang="en-US" sz="2000" b="1" dirty="0" smtClean="0"/>
              <a:t>,</a:t>
            </a:r>
            <a:r>
              <a:rPr lang="en-US" sz="2000" b="1" dirty="0" smtClean="0">
                <a:solidFill>
                  <a:srgbClr val="0070C0"/>
                </a:solidFill>
              </a:rPr>
              <a:t>11</a:t>
            </a:r>
            <a:r>
              <a:rPr lang="en-US" sz="2000" b="1" dirty="0" smtClean="0"/>
              <a:t>,</a:t>
            </a:r>
            <a:r>
              <a:rPr lang="en-US" sz="2000" b="1" dirty="0" smtClean="0">
                <a:solidFill>
                  <a:srgbClr val="FF0000"/>
                </a:solidFill>
              </a:rPr>
              <a:t>10</a:t>
            </a:r>
            <a:r>
              <a:rPr lang="en-US" sz="2000" b="1" dirty="0" smtClean="0"/>
              <a:t>) ?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143000" y="4648200"/>
            <a:ext cx="7086600" cy="0"/>
            <a:chOff x="1143000" y="4800600"/>
            <a:chExt cx="7086600" cy="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1143000" y="3962400"/>
            <a:ext cx="7162800" cy="0"/>
            <a:chOff x="1143000" y="4495800"/>
            <a:chExt cx="7162800" cy="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143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057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971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8862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8006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715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629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543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1143000" y="3200400"/>
            <a:ext cx="7162800" cy="0"/>
            <a:chOff x="1143000" y="3657600"/>
            <a:chExt cx="7162800" cy="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11430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9718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8006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6294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1143000" y="2438400"/>
            <a:ext cx="7162800" cy="0"/>
            <a:chOff x="1143000" y="3276600"/>
            <a:chExt cx="7162800" cy="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8006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 120"/>
          <p:cNvGrpSpPr/>
          <p:nvPr/>
        </p:nvGrpSpPr>
        <p:grpSpPr>
          <a:xfrm>
            <a:off x="1143000" y="1828800"/>
            <a:ext cx="7162800" cy="0"/>
            <a:chOff x="1143000" y="3276600"/>
            <a:chExt cx="7162800" cy="0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4648200" y="3276600"/>
              <a:ext cx="36576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1143000" y="1676400"/>
            <a:ext cx="7086600" cy="3124200"/>
            <a:chOff x="1143000" y="1676400"/>
            <a:chExt cx="7086600" cy="3124200"/>
          </a:xfrm>
        </p:grpSpPr>
        <p:grpSp>
          <p:nvGrpSpPr>
            <p:cNvPr id="27" name="Group 26"/>
            <p:cNvGrpSpPr/>
            <p:nvPr/>
          </p:nvGrpSpPr>
          <p:grpSpPr>
            <a:xfrm>
              <a:off x="1143000" y="4495800"/>
              <a:ext cx="7086600" cy="304800"/>
              <a:chOff x="1143000" y="4495800"/>
              <a:chExt cx="7086600" cy="30480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1143000" y="4495800"/>
                <a:ext cx="3505200" cy="304800"/>
                <a:chOff x="1143000" y="4495800"/>
                <a:chExt cx="3505200" cy="304800"/>
              </a:xfrm>
            </p:grpSpPr>
            <p:sp>
              <p:nvSpPr>
                <p:cNvPr id="68" name="Oval 67"/>
                <p:cNvSpPr/>
                <p:nvPr/>
              </p:nvSpPr>
              <p:spPr>
                <a:xfrm>
                  <a:off x="1143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1600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2057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2514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2971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3429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3886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>
                  <a:off x="4343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74"/>
              <p:cNvGrpSpPr/>
              <p:nvPr/>
            </p:nvGrpSpPr>
            <p:grpSpPr>
              <a:xfrm>
                <a:off x="4800600" y="4495800"/>
                <a:ext cx="3429000" cy="304800"/>
                <a:chOff x="1143000" y="4495800"/>
                <a:chExt cx="3429000" cy="304800"/>
              </a:xfrm>
            </p:grpSpPr>
            <p:sp>
              <p:nvSpPr>
                <p:cNvPr id="76" name="Oval 75"/>
                <p:cNvSpPr/>
                <p:nvPr/>
              </p:nvSpPr>
              <p:spPr>
                <a:xfrm>
                  <a:off x="1143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1600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2057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2514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2971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3429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3886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Oval 82"/>
                <p:cNvSpPr/>
                <p:nvPr/>
              </p:nvSpPr>
              <p:spPr>
                <a:xfrm>
                  <a:off x="4267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4" name="Group 83"/>
            <p:cNvGrpSpPr/>
            <p:nvPr/>
          </p:nvGrpSpPr>
          <p:grpSpPr>
            <a:xfrm>
              <a:off x="1371600" y="3810000"/>
              <a:ext cx="6705600" cy="304800"/>
              <a:chOff x="1447800" y="4495800"/>
              <a:chExt cx="6705600" cy="304800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14478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95" name="Oval 94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51054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88" name="Oval 87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Oval 91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3" name="Group 102"/>
            <p:cNvGrpSpPr/>
            <p:nvPr/>
          </p:nvGrpSpPr>
          <p:grpSpPr>
            <a:xfrm>
              <a:off x="1828800" y="3048000"/>
              <a:ext cx="5715000" cy="304800"/>
              <a:chOff x="1524000" y="4495800"/>
              <a:chExt cx="5715000" cy="304800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1524000" y="4495800"/>
                <a:ext cx="2133600" cy="304800"/>
                <a:chOff x="1524000" y="4495800"/>
                <a:chExt cx="2133600" cy="304800"/>
              </a:xfrm>
            </p:grpSpPr>
            <p:sp>
              <p:nvSpPr>
                <p:cNvPr id="110" name="Oval 109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3352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5" name="Group 104"/>
              <p:cNvGrpSpPr/>
              <p:nvPr/>
            </p:nvGrpSpPr>
            <p:grpSpPr>
              <a:xfrm>
                <a:off x="5181600" y="4495800"/>
                <a:ext cx="2057400" cy="304800"/>
                <a:chOff x="1524000" y="4495800"/>
                <a:chExt cx="2057400" cy="304800"/>
              </a:xfrm>
            </p:grpSpPr>
            <p:sp>
              <p:nvSpPr>
                <p:cNvPr id="106" name="Oval 105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4" name="Group 113"/>
            <p:cNvGrpSpPr/>
            <p:nvPr/>
          </p:nvGrpSpPr>
          <p:grpSpPr>
            <a:xfrm>
              <a:off x="2667000" y="2286000"/>
              <a:ext cx="4038600" cy="304800"/>
              <a:chOff x="3276600" y="4495800"/>
              <a:chExt cx="4038600" cy="304800"/>
            </a:xfrm>
          </p:grpSpPr>
          <p:sp>
            <p:nvSpPr>
              <p:cNvPr id="120" name="Oval 119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7010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4" name="Oval 123"/>
            <p:cNvSpPr/>
            <p:nvPr/>
          </p:nvSpPr>
          <p:spPr>
            <a:xfrm>
              <a:off x="4572000" y="1676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5" name="Straight Arrow Connector 124"/>
            <p:cNvCxnSpPr>
              <a:stCxn id="124" idx="2"/>
              <a:endCxn id="120" idx="6"/>
            </p:cNvCxnSpPr>
            <p:nvPr/>
          </p:nvCxnSpPr>
          <p:spPr>
            <a:xfrm flipH="1">
              <a:off x="2971800" y="1828800"/>
              <a:ext cx="16002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endCxn id="118" idx="1"/>
            </p:cNvCxnSpPr>
            <p:nvPr/>
          </p:nvCxnSpPr>
          <p:spPr>
            <a:xfrm>
              <a:off x="4876800" y="1828800"/>
              <a:ext cx="15686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Group 133"/>
            <p:cNvGrpSpPr/>
            <p:nvPr/>
          </p:nvGrpSpPr>
          <p:grpSpPr>
            <a:xfrm>
              <a:off x="1936564" y="2546163"/>
              <a:ext cx="1765673" cy="546474"/>
              <a:chOff x="1936564" y="2546163"/>
              <a:chExt cx="1765673" cy="546474"/>
            </a:xfrm>
          </p:grpSpPr>
          <p:cxnSp>
            <p:nvCxnSpPr>
              <p:cNvPr id="127" name="Straight Arrow Connector 126"/>
              <p:cNvCxnSpPr>
                <a:stCxn id="120" idx="3"/>
              </p:cNvCxnSpPr>
              <p:nvPr/>
            </p:nvCxnSpPr>
            <p:spPr>
              <a:xfrm flipH="1">
                <a:off x="1936564" y="2546163"/>
                <a:ext cx="775073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>
                <a:stCxn id="120" idx="5"/>
                <a:endCxn id="112" idx="1"/>
              </p:cNvCxnSpPr>
              <p:nvPr/>
            </p:nvCxnSpPr>
            <p:spPr>
              <a:xfrm>
                <a:off x="2927163" y="2546163"/>
                <a:ext cx="7750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Group 134"/>
            <p:cNvGrpSpPr/>
            <p:nvPr/>
          </p:nvGrpSpPr>
          <p:grpSpPr>
            <a:xfrm>
              <a:off x="5625728" y="2514600"/>
              <a:ext cx="1765672" cy="564963"/>
              <a:chOff x="1936565" y="2483037"/>
              <a:chExt cx="1765672" cy="564963"/>
            </a:xfrm>
          </p:grpSpPr>
          <p:cxnSp>
            <p:nvCxnSpPr>
              <p:cNvPr id="136" name="Straight Arrow Connector 135"/>
              <p:cNvCxnSpPr>
                <a:stCxn id="118" idx="3"/>
              </p:cNvCxnSpPr>
              <p:nvPr/>
            </p:nvCxnSpPr>
            <p:spPr>
              <a:xfrm flipH="1">
                <a:off x="1936565" y="2514600"/>
                <a:ext cx="819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/>
              <p:cNvCxnSpPr/>
              <p:nvPr/>
            </p:nvCxnSpPr>
            <p:spPr>
              <a:xfrm>
                <a:off x="3003363" y="2483037"/>
                <a:ext cx="698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Group 147"/>
            <p:cNvGrpSpPr/>
            <p:nvPr/>
          </p:nvGrpSpPr>
          <p:grpSpPr>
            <a:xfrm>
              <a:off x="15240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39" name="Straight Arrow Connector 138"/>
              <p:cNvCxnSpPr>
                <a:stCxn id="110" idx="3"/>
                <a:endCxn id="95" idx="0"/>
              </p:cNvCxnSpPr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/>
              <p:cNvCxnSpPr>
                <a:stCxn id="110" idx="5"/>
              </p:cNvCxnSpPr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9" name="Group 148"/>
            <p:cNvGrpSpPr/>
            <p:nvPr/>
          </p:nvGrpSpPr>
          <p:grpSpPr>
            <a:xfrm>
              <a:off x="33528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50" name="Straight Arrow Connector 149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Group 151"/>
            <p:cNvGrpSpPr/>
            <p:nvPr/>
          </p:nvGrpSpPr>
          <p:grpSpPr>
            <a:xfrm>
              <a:off x="51816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53" name="Straight Arrow Connector 152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oup 154"/>
            <p:cNvGrpSpPr/>
            <p:nvPr/>
          </p:nvGrpSpPr>
          <p:grpSpPr>
            <a:xfrm>
              <a:off x="7086600" y="3308163"/>
              <a:ext cx="762000" cy="501837"/>
              <a:chOff x="1676400" y="3308163"/>
              <a:chExt cx="762000" cy="501837"/>
            </a:xfrm>
          </p:grpSpPr>
          <p:cxnSp>
            <p:nvCxnSpPr>
              <p:cNvPr id="156" name="Straight Arrow Connector 155"/>
              <p:cNvCxnSpPr/>
              <p:nvPr/>
            </p:nvCxnSpPr>
            <p:spPr>
              <a:xfrm flipH="1">
                <a:off x="1676400" y="3308163"/>
                <a:ext cx="197038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/>
          </p:nvGrpSpPr>
          <p:grpSpPr>
            <a:xfrm>
              <a:off x="12954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59" name="Straight Arrow Connector 158"/>
              <p:cNvCxnSpPr>
                <a:stCxn id="95" idx="3"/>
              </p:cNvCxnSpPr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>
                <a:stCxn id="95" idx="5"/>
              </p:cNvCxnSpPr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5" name="Group 164"/>
            <p:cNvGrpSpPr/>
            <p:nvPr/>
          </p:nvGrpSpPr>
          <p:grpSpPr>
            <a:xfrm>
              <a:off x="22098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66" name="Straight Arrow Connector 165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Group 167"/>
            <p:cNvGrpSpPr/>
            <p:nvPr/>
          </p:nvGrpSpPr>
          <p:grpSpPr>
            <a:xfrm>
              <a:off x="31242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69" name="Straight Arrow Connector 168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Arrow Connector 169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1" name="Group 170"/>
            <p:cNvGrpSpPr/>
            <p:nvPr/>
          </p:nvGrpSpPr>
          <p:grpSpPr>
            <a:xfrm>
              <a:off x="40386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72" name="Straight Arrow Connector 171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Arrow Connector 172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4" name="Group 173"/>
            <p:cNvGrpSpPr/>
            <p:nvPr/>
          </p:nvGrpSpPr>
          <p:grpSpPr>
            <a:xfrm>
              <a:off x="49530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75" name="Straight Arrow Connector 174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Arrow Connector 175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Group 176"/>
            <p:cNvGrpSpPr/>
            <p:nvPr/>
          </p:nvGrpSpPr>
          <p:grpSpPr>
            <a:xfrm>
              <a:off x="58674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78" name="Straight Arrow Connector 177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Arrow Connector 178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Group 179"/>
            <p:cNvGrpSpPr/>
            <p:nvPr/>
          </p:nvGrpSpPr>
          <p:grpSpPr>
            <a:xfrm>
              <a:off x="67818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81" name="Straight Arrow Connector 180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Arrow Connector 181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182"/>
            <p:cNvGrpSpPr/>
            <p:nvPr/>
          </p:nvGrpSpPr>
          <p:grpSpPr>
            <a:xfrm>
              <a:off x="76962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84" name="Straight Arrow Connector 183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Arrow Connector 184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tangle 146"/>
              <p:cNvSpPr/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2      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14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15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7" name="Rectangle 1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/>
              <p:cNvSpPr txBox="1"/>
              <p:nvPr/>
            </p:nvSpPr>
            <p:spPr>
              <a:xfrm>
                <a:off x="914400" y="3581400"/>
                <a:ext cx="729526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0,1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2,3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4,5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6,7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8,9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10,11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12,13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[14,15]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581400"/>
                <a:ext cx="7295266" cy="307777"/>
              </a:xfrm>
              <a:prstGeom prst="rect">
                <a:avLst/>
              </a:prstGeom>
              <a:blipFill rotWithShape="1">
                <a:blip r:embed="rId4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  </m:t>
                    </m:r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[4,7]</m:t>
                    </m:r>
                  </m:oMath>
                </a14:m>
                <a:r>
                  <a:rPr lang="en-US" sz="1400" dirty="0" smtClean="0"/>
                  <a:t>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[12,15]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blipFill rotWithShape="1">
                <a:blip r:embed="rId5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[0,7]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blipFill rotWithShape="1">
                <a:blip r:embed="rId6"/>
                <a:stretch>
                  <a:fillRect t="-2000" r="-729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/>
              <p:cNvSpPr txBox="1"/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[8,15]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4" name="TextBox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2000" r="-625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/>
              <p:cNvSpPr txBox="1"/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6" name="TextBox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blipFill rotWithShape="1">
                <a:blip r:embed="rId8"/>
                <a:stretch>
                  <a:fillRect t="-2000" r="-625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7" name="TextBox 186"/>
          <p:cNvSpPr txBox="1"/>
          <p:nvPr/>
        </p:nvSpPr>
        <p:spPr>
          <a:xfrm>
            <a:off x="1164960" y="4495800"/>
            <a:ext cx="733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4      14     9     </a:t>
            </a:r>
            <a:r>
              <a:rPr lang="en-US" b="1" dirty="0" smtClean="0"/>
              <a:t>27</a:t>
            </a:r>
            <a:r>
              <a:rPr lang="en-US" dirty="0" smtClean="0"/>
              <a:t>    23    21     29    91     37    25    </a:t>
            </a:r>
            <a:r>
              <a:rPr lang="en-US" b="1" dirty="0" smtClean="0"/>
              <a:t>18</a:t>
            </a:r>
            <a:r>
              <a:rPr lang="en-US" dirty="0" smtClean="0"/>
              <a:t>     </a:t>
            </a:r>
            <a:r>
              <a:rPr lang="en-US" b="1" dirty="0" smtClean="0"/>
              <a:t>43</a:t>
            </a:r>
            <a:r>
              <a:rPr lang="en-US" dirty="0" smtClean="0"/>
              <a:t>      2     67    11   44</a:t>
            </a:r>
            <a:endParaRPr lang="en-US" dirty="0"/>
          </a:p>
        </p:txBody>
      </p:sp>
      <p:sp>
        <p:nvSpPr>
          <p:cNvPr id="188" name="TextBox 187"/>
          <p:cNvSpPr txBox="1"/>
          <p:nvPr/>
        </p:nvSpPr>
        <p:spPr>
          <a:xfrm>
            <a:off x="1375698" y="3810000"/>
            <a:ext cx="6728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b="1" dirty="0" smtClean="0">
                <a:solidFill>
                  <a:srgbClr val="FF0000"/>
                </a:solidFill>
              </a:rPr>
              <a:t>               0                0               0              10              0               0               0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1828800" y="3048000"/>
            <a:ext cx="5889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b="1" dirty="0" smtClean="0">
                <a:solidFill>
                  <a:srgbClr val="FF0000"/>
                </a:solidFill>
              </a:rPr>
              <a:t>                                0                                 0                               0  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1981200" y="2286000"/>
            <a:ext cx="502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             0                                                                      0  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572000" y="167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endParaRPr lang="en-US" dirty="0"/>
          </a:p>
        </p:txBody>
      </p:sp>
      <p:sp>
        <p:nvSpPr>
          <p:cNvPr id="191" name="Up Arrow 190"/>
          <p:cNvSpPr/>
          <p:nvPr/>
        </p:nvSpPr>
        <p:spPr>
          <a:xfrm rot="3287361">
            <a:off x="2063109" y="2381050"/>
            <a:ext cx="214442" cy="684688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0" name="Straight Connector 139"/>
          <p:cNvCxnSpPr/>
          <p:nvPr/>
        </p:nvCxnSpPr>
        <p:spPr>
          <a:xfrm>
            <a:off x="2514600" y="5486400"/>
            <a:ext cx="384124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4" name="Right Arrow 143"/>
          <p:cNvSpPr/>
          <p:nvPr/>
        </p:nvSpPr>
        <p:spPr>
          <a:xfrm>
            <a:off x="457200" y="2895600"/>
            <a:ext cx="489204" cy="638521"/>
          </a:xfrm>
          <a:prstGeom prst="right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45" name="Group 144"/>
          <p:cNvGrpSpPr/>
          <p:nvPr/>
        </p:nvGrpSpPr>
        <p:grpSpPr>
          <a:xfrm>
            <a:off x="3581424" y="3059668"/>
            <a:ext cx="457176" cy="307777"/>
            <a:chOff x="2362200" y="1371600"/>
            <a:chExt cx="457176" cy="307777"/>
          </a:xfrm>
        </p:grpSpPr>
        <p:sp>
          <p:nvSpPr>
            <p:cNvPr id="146" name="Oval 145"/>
            <p:cNvSpPr/>
            <p:nvPr/>
          </p:nvSpPr>
          <p:spPr>
            <a:xfrm>
              <a:off x="2438400" y="1371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2362200" y="1371600"/>
              <a:ext cx="4571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+10</a:t>
              </a:r>
              <a:endParaRPr lang="en-IN" sz="1400" dirty="0"/>
            </a:p>
          </p:txBody>
        </p:sp>
      </p:grpSp>
      <p:sp>
        <p:nvSpPr>
          <p:cNvPr id="193" name="Oval 192"/>
          <p:cNvSpPr/>
          <p:nvPr/>
        </p:nvSpPr>
        <p:spPr>
          <a:xfrm>
            <a:off x="1828800" y="3048000"/>
            <a:ext cx="304800" cy="304800"/>
          </a:xfrm>
          <a:prstGeom prst="ellipse">
            <a:avLst/>
          </a:prstGeom>
          <a:noFill/>
          <a:ln w="38100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" name="Oval 193"/>
          <p:cNvSpPr/>
          <p:nvPr/>
        </p:nvSpPr>
        <p:spPr>
          <a:xfrm>
            <a:off x="5486400" y="3048000"/>
            <a:ext cx="304800" cy="304800"/>
          </a:xfrm>
          <a:prstGeom prst="ellipse">
            <a:avLst/>
          </a:prstGeom>
          <a:noFill/>
          <a:ln w="38100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6" name="Oval 195"/>
          <p:cNvSpPr/>
          <p:nvPr/>
        </p:nvSpPr>
        <p:spPr>
          <a:xfrm>
            <a:off x="5029200" y="38100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7" name="Oval 196"/>
          <p:cNvSpPr/>
          <p:nvPr/>
        </p:nvSpPr>
        <p:spPr>
          <a:xfrm>
            <a:off x="5715000" y="44958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8" name="Oval 197"/>
          <p:cNvSpPr/>
          <p:nvPr/>
        </p:nvSpPr>
        <p:spPr>
          <a:xfrm>
            <a:off x="6172200" y="44958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9" name="Oval 198"/>
          <p:cNvSpPr/>
          <p:nvPr/>
        </p:nvSpPr>
        <p:spPr>
          <a:xfrm>
            <a:off x="2514600" y="44958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08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 smtClean="0"/>
              <a:t>                                   </a:t>
            </a:r>
          </a:p>
          <a:p>
            <a:pPr marL="0" indent="0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                              How to do </a:t>
            </a:r>
            <a:r>
              <a:rPr lang="en-US" sz="2000" b="1" dirty="0" smtClean="0">
                <a:solidFill>
                  <a:srgbClr val="7030A0"/>
                </a:solidFill>
              </a:rPr>
              <a:t>Multi-Increment</a:t>
            </a:r>
            <a:r>
              <a:rPr lang="en-US" sz="2000" b="1" dirty="0" smtClean="0"/>
              <a:t>(</a:t>
            </a:r>
            <a:r>
              <a:rPr lang="en-US" sz="2000" b="1" dirty="0" smtClean="0">
                <a:solidFill>
                  <a:srgbClr val="0070C0"/>
                </a:solidFill>
              </a:rPr>
              <a:t>3</a:t>
            </a:r>
            <a:r>
              <a:rPr lang="en-US" sz="2000" b="1" dirty="0" smtClean="0"/>
              <a:t>,</a:t>
            </a:r>
            <a:r>
              <a:rPr lang="en-US" sz="2000" b="1" dirty="0" smtClean="0">
                <a:solidFill>
                  <a:srgbClr val="0070C0"/>
                </a:solidFill>
              </a:rPr>
              <a:t>11</a:t>
            </a:r>
            <a:r>
              <a:rPr lang="en-US" sz="2000" b="1" dirty="0" smtClean="0"/>
              <a:t>,</a:t>
            </a:r>
            <a:r>
              <a:rPr lang="en-US" sz="2000" b="1" dirty="0" smtClean="0">
                <a:solidFill>
                  <a:srgbClr val="FF0000"/>
                </a:solidFill>
              </a:rPr>
              <a:t>10</a:t>
            </a:r>
            <a:r>
              <a:rPr lang="en-US" sz="2000" b="1" dirty="0" smtClean="0"/>
              <a:t>) ?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143000" y="4648200"/>
            <a:ext cx="7086600" cy="0"/>
            <a:chOff x="1143000" y="4800600"/>
            <a:chExt cx="7086600" cy="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1143000" y="3962400"/>
            <a:ext cx="7162800" cy="0"/>
            <a:chOff x="1143000" y="4495800"/>
            <a:chExt cx="7162800" cy="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143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057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971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8862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8006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715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629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543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1143000" y="3200400"/>
            <a:ext cx="7162800" cy="0"/>
            <a:chOff x="1143000" y="3657600"/>
            <a:chExt cx="7162800" cy="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11430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9718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8006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6294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1143000" y="2438400"/>
            <a:ext cx="7162800" cy="0"/>
            <a:chOff x="1143000" y="3276600"/>
            <a:chExt cx="7162800" cy="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8006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 120"/>
          <p:cNvGrpSpPr/>
          <p:nvPr/>
        </p:nvGrpSpPr>
        <p:grpSpPr>
          <a:xfrm>
            <a:off x="1143000" y="1828800"/>
            <a:ext cx="7162800" cy="0"/>
            <a:chOff x="1143000" y="3276600"/>
            <a:chExt cx="7162800" cy="0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4648200" y="3276600"/>
              <a:ext cx="36576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1143000" y="1676400"/>
            <a:ext cx="7086600" cy="3124200"/>
            <a:chOff x="1143000" y="1676400"/>
            <a:chExt cx="7086600" cy="3124200"/>
          </a:xfrm>
        </p:grpSpPr>
        <p:grpSp>
          <p:nvGrpSpPr>
            <p:cNvPr id="27" name="Group 26"/>
            <p:cNvGrpSpPr/>
            <p:nvPr/>
          </p:nvGrpSpPr>
          <p:grpSpPr>
            <a:xfrm>
              <a:off x="1143000" y="4495800"/>
              <a:ext cx="7086600" cy="304800"/>
              <a:chOff x="1143000" y="4495800"/>
              <a:chExt cx="7086600" cy="30480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1143000" y="4495800"/>
                <a:ext cx="3505200" cy="304800"/>
                <a:chOff x="1143000" y="4495800"/>
                <a:chExt cx="3505200" cy="304800"/>
              </a:xfrm>
            </p:grpSpPr>
            <p:sp>
              <p:nvSpPr>
                <p:cNvPr id="68" name="Oval 67"/>
                <p:cNvSpPr/>
                <p:nvPr/>
              </p:nvSpPr>
              <p:spPr>
                <a:xfrm>
                  <a:off x="1143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1600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2057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2514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2971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3429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3886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>
                  <a:off x="4343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74"/>
              <p:cNvGrpSpPr/>
              <p:nvPr/>
            </p:nvGrpSpPr>
            <p:grpSpPr>
              <a:xfrm>
                <a:off x="4800600" y="4495800"/>
                <a:ext cx="3429000" cy="304800"/>
                <a:chOff x="1143000" y="4495800"/>
                <a:chExt cx="3429000" cy="304800"/>
              </a:xfrm>
            </p:grpSpPr>
            <p:sp>
              <p:nvSpPr>
                <p:cNvPr id="76" name="Oval 75"/>
                <p:cNvSpPr/>
                <p:nvPr/>
              </p:nvSpPr>
              <p:spPr>
                <a:xfrm>
                  <a:off x="1143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1600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2057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2514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2971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3429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3886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Oval 82"/>
                <p:cNvSpPr/>
                <p:nvPr/>
              </p:nvSpPr>
              <p:spPr>
                <a:xfrm>
                  <a:off x="4267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4" name="Group 83"/>
            <p:cNvGrpSpPr/>
            <p:nvPr/>
          </p:nvGrpSpPr>
          <p:grpSpPr>
            <a:xfrm>
              <a:off x="1371600" y="3810000"/>
              <a:ext cx="6705600" cy="304800"/>
              <a:chOff x="1447800" y="4495800"/>
              <a:chExt cx="6705600" cy="304800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14478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95" name="Oval 94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51054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88" name="Oval 87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Oval 91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3" name="Group 102"/>
            <p:cNvGrpSpPr/>
            <p:nvPr/>
          </p:nvGrpSpPr>
          <p:grpSpPr>
            <a:xfrm>
              <a:off x="1828800" y="3048000"/>
              <a:ext cx="5715000" cy="304800"/>
              <a:chOff x="1524000" y="4495800"/>
              <a:chExt cx="5715000" cy="304800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1524000" y="4495800"/>
                <a:ext cx="2133600" cy="304800"/>
                <a:chOff x="1524000" y="4495800"/>
                <a:chExt cx="2133600" cy="304800"/>
              </a:xfrm>
            </p:grpSpPr>
            <p:sp>
              <p:nvSpPr>
                <p:cNvPr id="110" name="Oval 109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3352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5" name="Group 104"/>
              <p:cNvGrpSpPr/>
              <p:nvPr/>
            </p:nvGrpSpPr>
            <p:grpSpPr>
              <a:xfrm>
                <a:off x="5181600" y="4495800"/>
                <a:ext cx="2057400" cy="304800"/>
                <a:chOff x="1524000" y="4495800"/>
                <a:chExt cx="2057400" cy="304800"/>
              </a:xfrm>
            </p:grpSpPr>
            <p:sp>
              <p:nvSpPr>
                <p:cNvPr id="106" name="Oval 105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4" name="Group 113"/>
            <p:cNvGrpSpPr/>
            <p:nvPr/>
          </p:nvGrpSpPr>
          <p:grpSpPr>
            <a:xfrm>
              <a:off x="2667000" y="2286000"/>
              <a:ext cx="4038600" cy="304800"/>
              <a:chOff x="3276600" y="4495800"/>
              <a:chExt cx="4038600" cy="304800"/>
            </a:xfrm>
          </p:grpSpPr>
          <p:sp>
            <p:nvSpPr>
              <p:cNvPr id="120" name="Oval 119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7010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4" name="Oval 123"/>
            <p:cNvSpPr/>
            <p:nvPr/>
          </p:nvSpPr>
          <p:spPr>
            <a:xfrm>
              <a:off x="4572000" y="1676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5" name="Straight Arrow Connector 124"/>
            <p:cNvCxnSpPr>
              <a:stCxn id="124" idx="2"/>
              <a:endCxn id="120" idx="6"/>
            </p:cNvCxnSpPr>
            <p:nvPr/>
          </p:nvCxnSpPr>
          <p:spPr>
            <a:xfrm flipH="1">
              <a:off x="2971800" y="1828800"/>
              <a:ext cx="16002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endCxn id="118" idx="1"/>
            </p:cNvCxnSpPr>
            <p:nvPr/>
          </p:nvCxnSpPr>
          <p:spPr>
            <a:xfrm>
              <a:off x="4876800" y="1828800"/>
              <a:ext cx="15686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Group 133"/>
            <p:cNvGrpSpPr/>
            <p:nvPr/>
          </p:nvGrpSpPr>
          <p:grpSpPr>
            <a:xfrm>
              <a:off x="1936564" y="2546163"/>
              <a:ext cx="1765673" cy="546474"/>
              <a:chOff x="1936564" y="2546163"/>
              <a:chExt cx="1765673" cy="546474"/>
            </a:xfrm>
          </p:grpSpPr>
          <p:cxnSp>
            <p:nvCxnSpPr>
              <p:cNvPr id="127" name="Straight Arrow Connector 126"/>
              <p:cNvCxnSpPr>
                <a:stCxn id="120" idx="3"/>
              </p:cNvCxnSpPr>
              <p:nvPr/>
            </p:nvCxnSpPr>
            <p:spPr>
              <a:xfrm flipH="1">
                <a:off x="1936564" y="2546163"/>
                <a:ext cx="775073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>
                <a:stCxn id="120" idx="5"/>
                <a:endCxn id="112" idx="1"/>
              </p:cNvCxnSpPr>
              <p:nvPr/>
            </p:nvCxnSpPr>
            <p:spPr>
              <a:xfrm>
                <a:off x="2927163" y="2546163"/>
                <a:ext cx="7750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Group 134"/>
            <p:cNvGrpSpPr/>
            <p:nvPr/>
          </p:nvGrpSpPr>
          <p:grpSpPr>
            <a:xfrm>
              <a:off x="5625728" y="2514600"/>
              <a:ext cx="1765672" cy="564963"/>
              <a:chOff x="1936565" y="2483037"/>
              <a:chExt cx="1765672" cy="564963"/>
            </a:xfrm>
          </p:grpSpPr>
          <p:cxnSp>
            <p:nvCxnSpPr>
              <p:cNvPr id="136" name="Straight Arrow Connector 135"/>
              <p:cNvCxnSpPr>
                <a:stCxn id="118" idx="3"/>
              </p:cNvCxnSpPr>
              <p:nvPr/>
            </p:nvCxnSpPr>
            <p:spPr>
              <a:xfrm flipH="1">
                <a:off x="1936565" y="2514600"/>
                <a:ext cx="819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/>
              <p:cNvCxnSpPr/>
              <p:nvPr/>
            </p:nvCxnSpPr>
            <p:spPr>
              <a:xfrm>
                <a:off x="3003363" y="2483037"/>
                <a:ext cx="698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Group 147"/>
            <p:cNvGrpSpPr/>
            <p:nvPr/>
          </p:nvGrpSpPr>
          <p:grpSpPr>
            <a:xfrm>
              <a:off x="15240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39" name="Straight Arrow Connector 138"/>
              <p:cNvCxnSpPr>
                <a:stCxn id="110" idx="3"/>
                <a:endCxn id="95" idx="0"/>
              </p:cNvCxnSpPr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/>
              <p:cNvCxnSpPr>
                <a:stCxn id="110" idx="5"/>
              </p:cNvCxnSpPr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9" name="Group 148"/>
            <p:cNvGrpSpPr/>
            <p:nvPr/>
          </p:nvGrpSpPr>
          <p:grpSpPr>
            <a:xfrm>
              <a:off x="33528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50" name="Straight Arrow Connector 149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Group 151"/>
            <p:cNvGrpSpPr/>
            <p:nvPr/>
          </p:nvGrpSpPr>
          <p:grpSpPr>
            <a:xfrm>
              <a:off x="51816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53" name="Straight Arrow Connector 152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oup 154"/>
            <p:cNvGrpSpPr/>
            <p:nvPr/>
          </p:nvGrpSpPr>
          <p:grpSpPr>
            <a:xfrm>
              <a:off x="7086600" y="3308163"/>
              <a:ext cx="762000" cy="501837"/>
              <a:chOff x="1676400" y="3308163"/>
              <a:chExt cx="762000" cy="501837"/>
            </a:xfrm>
          </p:grpSpPr>
          <p:cxnSp>
            <p:nvCxnSpPr>
              <p:cNvPr id="156" name="Straight Arrow Connector 155"/>
              <p:cNvCxnSpPr/>
              <p:nvPr/>
            </p:nvCxnSpPr>
            <p:spPr>
              <a:xfrm flipH="1">
                <a:off x="1676400" y="3308163"/>
                <a:ext cx="197038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/>
          </p:nvGrpSpPr>
          <p:grpSpPr>
            <a:xfrm>
              <a:off x="12954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59" name="Straight Arrow Connector 158"/>
              <p:cNvCxnSpPr>
                <a:stCxn id="95" idx="3"/>
              </p:cNvCxnSpPr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>
                <a:stCxn id="95" idx="5"/>
              </p:cNvCxnSpPr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5" name="Group 164"/>
            <p:cNvGrpSpPr/>
            <p:nvPr/>
          </p:nvGrpSpPr>
          <p:grpSpPr>
            <a:xfrm>
              <a:off x="22098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66" name="Straight Arrow Connector 165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Group 167"/>
            <p:cNvGrpSpPr/>
            <p:nvPr/>
          </p:nvGrpSpPr>
          <p:grpSpPr>
            <a:xfrm>
              <a:off x="31242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69" name="Straight Arrow Connector 168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Arrow Connector 169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1" name="Group 170"/>
            <p:cNvGrpSpPr/>
            <p:nvPr/>
          </p:nvGrpSpPr>
          <p:grpSpPr>
            <a:xfrm>
              <a:off x="40386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72" name="Straight Arrow Connector 171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Arrow Connector 172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4" name="Group 173"/>
            <p:cNvGrpSpPr/>
            <p:nvPr/>
          </p:nvGrpSpPr>
          <p:grpSpPr>
            <a:xfrm>
              <a:off x="49530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75" name="Straight Arrow Connector 174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Arrow Connector 175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Group 176"/>
            <p:cNvGrpSpPr/>
            <p:nvPr/>
          </p:nvGrpSpPr>
          <p:grpSpPr>
            <a:xfrm>
              <a:off x="58674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78" name="Straight Arrow Connector 177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Arrow Connector 178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Group 179"/>
            <p:cNvGrpSpPr/>
            <p:nvPr/>
          </p:nvGrpSpPr>
          <p:grpSpPr>
            <a:xfrm>
              <a:off x="67818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81" name="Straight Arrow Connector 180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Arrow Connector 181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182"/>
            <p:cNvGrpSpPr/>
            <p:nvPr/>
          </p:nvGrpSpPr>
          <p:grpSpPr>
            <a:xfrm>
              <a:off x="76962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84" name="Straight Arrow Connector 183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Arrow Connector 184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tangle 146"/>
              <p:cNvSpPr/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2      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14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15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7" name="Rectangle 1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/>
              <p:cNvSpPr txBox="1"/>
              <p:nvPr/>
            </p:nvSpPr>
            <p:spPr>
              <a:xfrm>
                <a:off x="914400" y="3581400"/>
                <a:ext cx="729526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0,1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2,3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4,5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6,7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8,9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10,11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12,13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[14,15]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581400"/>
                <a:ext cx="7295266" cy="307777"/>
              </a:xfrm>
              <a:prstGeom prst="rect">
                <a:avLst/>
              </a:prstGeom>
              <a:blipFill rotWithShape="1">
                <a:blip r:embed="rId4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  </m:t>
                    </m:r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[4,7]</m:t>
                    </m:r>
                  </m:oMath>
                </a14:m>
                <a:r>
                  <a:rPr lang="en-US" sz="1400" dirty="0" smtClean="0"/>
                  <a:t>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[12,15]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blipFill rotWithShape="1">
                <a:blip r:embed="rId5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[0,7]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blipFill rotWithShape="1">
                <a:blip r:embed="rId6"/>
                <a:stretch>
                  <a:fillRect t="-2000" r="-729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/>
              <p:cNvSpPr txBox="1"/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[8,15]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4" name="TextBox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2000" r="-625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/>
              <p:cNvSpPr txBox="1"/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6" name="TextBox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blipFill rotWithShape="1">
                <a:blip r:embed="rId8"/>
                <a:stretch>
                  <a:fillRect t="-2000" r="-625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7" name="TextBox 186"/>
          <p:cNvSpPr txBox="1"/>
          <p:nvPr/>
        </p:nvSpPr>
        <p:spPr>
          <a:xfrm>
            <a:off x="1164960" y="4495800"/>
            <a:ext cx="733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4      14     9     </a:t>
            </a:r>
            <a:r>
              <a:rPr lang="en-US" b="1" dirty="0" smtClean="0"/>
              <a:t>27</a:t>
            </a:r>
            <a:r>
              <a:rPr lang="en-US" dirty="0" smtClean="0"/>
              <a:t>    23    21     29    91     37    25    </a:t>
            </a:r>
            <a:r>
              <a:rPr lang="en-US" b="1" dirty="0" smtClean="0"/>
              <a:t>18</a:t>
            </a:r>
            <a:r>
              <a:rPr lang="en-US" dirty="0" smtClean="0"/>
              <a:t>     </a:t>
            </a:r>
            <a:r>
              <a:rPr lang="en-US" b="1" dirty="0" smtClean="0"/>
              <a:t>43</a:t>
            </a:r>
            <a:r>
              <a:rPr lang="en-US" dirty="0" smtClean="0"/>
              <a:t>      2     67    11   44</a:t>
            </a:r>
            <a:endParaRPr lang="en-US" dirty="0"/>
          </a:p>
        </p:txBody>
      </p:sp>
      <p:sp>
        <p:nvSpPr>
          <p:cNvPr id="188" name="TextBox 187"/>
          <p:cNvSpPr txBox="1"/>
          <p:nvPr/>
        </p:nvSpPr>
        <p:spPr>
          <a:xfrm>
            <a:off x="1375698" y="3810000"/>
            <a:ext cx="6728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b="1" dirty="0" smtClean="0">
                <a:solidFill>
                  <a:srgbClr val="FF0000"/>
                </a:solidFill>
              </a:rPr>
              <a:t>               0                0               0              10              0               0               0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1828800" y="3048000"/>
            <a:ext cx="6059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b="1" dirty="0" smtClean="0">
                <a:solidFill>
                  <a:srgbClr val="FF0000"/>
                </a:solidFill>
              </a:rPr>
              <a:t>                               10                                0                               0  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1981200" y="2286000"/>
            <a:ext cx="502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             0                                                                      0  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572000" y="167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endParaRPr lang="en-US" dirty="0"/>
          </a:p>
        </p:txBody>
      </p:sp>
      <p:sp>
        <p:nvSpPr>
          <p:cNvPr id="191" name="Up Arrow 190"/>
          <p:cNvSpPr/>
          <p:nvPr/>
        </p:nvSpPr>
        <p:spPr>
          <a:xfrm rot="3287361">
            <a:off x="2063109" y="2381050"/>
            <a:ext cx="214442" cy="684688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1" name="Up Arrow 140"/>
          <p:cNvSpPr/>
          <p:nvPr/>
        </p:nvSpPr>
        <p:spPr>
          <a:xfrm rot="3287361">
            <a:off x="5875849" y="2344462"/>
            <a:ext cx="214442" cy="684688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3" name="Straight Connector 142"/>
          <p:cNvCxnSpPr/>
          <p:nvPr/>
        </p:nvCxnSpPr>
        <p:spPr>
          <a:xfrm>
            <a:off x="2514600" y="5486400"/>
            <a:ext cx="384124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5" name="Right Arrow 144"/>
          <p:cNvSpPr/>
          <p:nvPr/>
        </p:nvSpPr>
        <p:spPr>
          <a:xfrm>
            <a:off x="457200" y="2895600"/>
            <a:ext cx="489204" cy="638521"/>
          </a:xfrm>
          <a:prstGeom prst="right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6" name="Oval 145"/>
          <p:cNvSpPr/>
          <p:nvPr/>
        </p:nvSpPr>
        <p:spPr>
          <a:xfrm>
            <a:off x="1828800" y="3048000"/>
            <a:ext cx="304800" cy="304800"/>
          </a:xfrm>
          <a:prstGeom prst="ellipse">
            <a:avLst/>
          </a:prstGeom>
          <a:noFill/>
          <a:ln w="38100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Oval 191"/>
          <p:cNvSpPr/>
          <p:nvPr/>
        </p:nvSpPr>
        <p:spPr>
          <a:xfrm>
            <a:off x="5486400" y="3048000"/>
            <a:ext cx="304800" cy="304800"/>
          </a:xfrm>
          <a:prstGeom prst="ellipse">
            <a:avLst/>
          </a:prstGeom>
          <a:noFill/>
          <a:ln w="38100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" name="Oval 192"/>
          <p:cNvSpPr/>
          <p:nvPr/>
        </p:nvSpPr>
        <p:spPr>
          <a:xfrm>
            <a:off x="3657600" y="30480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" name="Oval 193"/>
          <p:cNvSpPr/>
          <p:nvPr/>
        </p:nvSpPr>
        <p:spPr>
          <a:xfrm>
            <a:off x="5029200" y="38100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5" name="Oval 194"/>
          <p:cNvSpPr/>
          <p:nvPr/>
        </p:nvSpPr>
        <p:spPr>
          <a:xfrm>
            <a:off x="5715000" y="44958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6" name="Oval 195"/>
          <p:cNvSpPr/>
          <p:nvPr/>
        </p:nvSpPr>
        <p:spPr>
          <a:xfrm>
            <a:off x="6172200" y="44958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7" name="Oval 196"/>
          <p:cNvSpPr/>
          <p:nvPr/>
        </p:nvSpPr>
        <p:spPr>
          <a:xfrm>
            <a:off x="2514600" y="44958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0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 smtClean="0"/>
              <a:t>                                   </a:t>
            </a:r>
          </a:p>
          <a:p>
            <a:pPr marL="0" indent="0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                              How to do </a:t>
            </a:r>
            <a:r>
              <a:rPr lang="en-US" sz="2000" b="1" dirty="0" smtClean="0">
                <a:solidFill>
                  <a:srgbClr val="7030A0"/>
                </a:solidFill>
              </a:rPr>
              <a:t>Multi-Increment</a:t>
            </a:r>
            <a:r>
              <a:rPr lang="en-US" sz="2000" b="1" dirty="0" smtClean="0"/>
              <a:t>(</a:t>
            </a:r>
            <a:r>
              <a:rPr lang="en-US" sz="2000" b="1" dirty="0" smtClean="0">
                <a:solidFill>
                  <a:srgbClr val="0070C0"/>
                </a:solidFill>
              </a:rPr>
              <a:t>3</a:t>
            </a:r>
            <a:r>
              <a:rPr lang="en-US" sz="2000" b="1" dirty="0" smtClean="0"/>
              <a:t>,</a:t>
            </a:r>
            <a:r>
              <a:rPr lang="en-US" sz="2000" b="1" dirty="0" smtClean="0">
                <a:solidFill>
                  <a:srgbClr val="0070C0"/>
                </a:solidFill>
              </a:rPr>
              <a:t>11</a:t>
            </a:r>
            <a:r>
              <a:rPr lang="en-US" sz="2000" b="1" dirty="0" smtClean="0"/>
              <a:t>,</a:t>
            </a:r>
            <a:r>
              <a:rPr lang="en-US" sz="2000" b="1" dirty="0" smtClean="0">
                <a:solidFill>
                  <a:srgbClr val="FF0000"/>
                </a:solidFill>
              </a:rPr>
              <a:t>10</a:t>
            </a:r>
            <a:r>
              <a:rPr lang="en-US" sz="2000" b="1" dirty="0" smtClean="0"/>
              <a:t>) ?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143000" y="4648200"/>
            <a:ext cx="7086600" cy="0"/>
            <a:chOff x="1143000" y="4800600"/>
            <a:chExt cx="7086600" cy="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1143000" y="3962400"/>
            <a:ext cx="7162800" cy="0"/>
            <a:chOff x="1143000" y="4495800"/>
            <a:chExt cx="7162800" cy="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143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057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971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8862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8006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715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629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543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1143000" y="3200400"/>
            <a:ext cx="7162800" cy="0"/>
            <a:chOff x="1143000" y="3657600"/>
            <a:chExt cx="7162800" cy="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11430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9718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8006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6294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1143000" y="2438400"/>
            <a:ext cx="7162800" cy="0"/>
            <a:chOff x="1143000" y="3276600"/>
            <a:chExt cx="7162800" cy="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8006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 120"/>
          <p:cNvGrpSpPr/>
          <p:nvPr/>
        </p:nvGrpSpPr>
        <p:grpSpPr>
          <a:xfrm>
            <a:off x="1143000" y="1828800"/>
            <a:ext cx="7162800" cy="0"/>
            <a:chOff x="1143000" y="3276600"/>
            <a:chExt cx="7162800" cy="0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4648200" y="3276600"/>
              <a:ext cx="36576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1143000" y="1676400"/>
            <a:ext cx="7086600" cy="3124200"/>
            <a:chOff x="1143000" y="1676400"/>
            <a:chExt cx="7086600" cy="3124200"/>
          </a:xfrm>
        </p:grpSpPr>
        <p:grpSp>
          <p:nvGrpSpPr>
            <p:cNvPr id="27" name="Group 26"/>
            <p:cNvGrpSpPr/>
            <p:nvPr/>
          </p:nvGrpSpPr>
          <p:grpSpPr>
            <a:xfrm>
              <a:off x="1143000" y="4495800"/>
              <a:ext cx="7086600" cy="304800"/>
              <a:chOff x="1143000" y="4495800"/>
              <a:chExt cx="7086600" cy="30480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1143000" y="4495800"/>
                <a:ext cx="3505200" cy="304800"/>
                <a:chOff x="1143000" y="4495800"/>
                <a:chExt cx="3505200" cy="304800"/>
              </a:xfrm>
            </p:grpSpPr>
            <p:sp>
              <p:nvSpPr>
                <p:cNvPr id="68" name="Oval 67"/>
                <p:cNvSpPr/>
                <p:nvPr/>
              </p:nvSpPr>
              <p:spPr>
                <a:xfrm>
                  <a:off x="1143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1600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2057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2514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2971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3429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3886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>
                  <a:off x="4343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74"/>
              <p:cNvGrpSpPr/>
              <p:nvPr/>
            </p:nvGrpSpPr>
            <p:grpSpPr>
              <a:xfrm>
                <a:off x="4800600" y="4495800"/>
                <a:ext cx="3429000" cy="304800"/>
                <a:chOff x="1143000" y="4495800"/>
                <a:chExt cx="3429000" cy="304800"/>
              </a:xfrm>
            </p:grpSpPr>
            <p:sp>
              <p:nvSpPr>
                <p:cNvPr id="76" name="Oval 75"/>
                <p:cNvSpPr/>
                <p:nvPr/>
              </p:nvSpPr>
              <p:spPr>
                <a:xfrm>
                  <a:off x="1143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1600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2057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2514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2971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3429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3886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Oval 82"/>
                <p:cNvSpPr/>
                <p:nvPr/>
              </p:nvSpPr>
              <p:spPr>
                <a:xfrm>
                  <a:off x="4267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4" name="Group 83"/>
            <p:cNvGrpSpPr/>
            <p:nvPr/>
          </p:nvGrpSpPr>
          <p:grpSpPr>
            <a:xfrm>
              <a:off x="1371600" y="3810000"/>
              <a:ext cx="6705600" cy="304800"/>
              <a:chOff x="1447800" y="4495800"/>
              <a:chExt cx="6705600" cy="304800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14478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95" name="Oval 94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51054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88" name="Oval 87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Oval 91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3" name="Group 102"/>
            <p:cNvGrpSpPr/>
            <p:nvPr/>
          </p:nvGrpSpPr>
          <p:grpSpPr>
            <a:xfrm>
              <a:off x="1828800" y="3048000"/>
              <a:ext cx="5715000" cy="304800"/>
              <a:chOff x="1524000" y="4495800"/>
              <a:chExt cx="5715000" cy="304800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1524000" y="4495800"/>
                <a:ext cx="2133600" cy="304800"/>
                <a:chOff x="1524000" y="4495800"/>
                <a:chExt cx="2133600" cy="304800"/>
              </a:xfrm>
            </p:grpSpPr>
            <p:sp>
              <p:nvSpPr>
                <p:cNvPr id="110" name="Oval 109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3352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5" name="Group 104"/>
              <p:cNvGrpSpPr/>
              <p:nvPr/>
            </p:nvGrpSpPr>
            <p:grpSpPr>
              <a:xfrm>
                <a:off x="5181600" y="4495800"/>
                <a:ext cx="2057400" cy="304800"/>
                <a:chOff x="1524000" y="4495800"/>
                <a:chExt cx="2057400" cy="304800"/>
              </a:xfrm>
            </p:grpSpPr>
            <p:sp>
              <p:nvSpPr>
                <p:cNvPr id="106" name="Oval 105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4" name="Group 113"/>
            <p:cNvGrpSpPr/>
            <p:nvPr/>
          </p:nvGrpSpPr>
          <p:grpSpPr>
            <a:xfrm>
              <a:off x="2667000" y="2286000"/>
              <a:ext cx="4038600" cy="304800"/>
              <a:chOff x="3276600" y="4495800"/>
              <a:chExt cx="4038600" cy="304800"/>
            </a:xfrm>
          </p:grpSpPr>
          <p:sp>
            <p:nvSpPr>
              <p:cNvPr id="120" name="Oval 119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7010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4" name="Oval 123"/>
            <p:cNvSpPr/>
            <p:nvPr/>
          </p:nvSpPr>
          <p:spPr>
            <a:xfrm>
              <a:off x="4572000" y="1676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5" name="Straight Arrow Connector 124"/>
            <p:cNvCxnSpPr>
              <a:stCxn id="124" idx="2"/>
              <a:endCxn id="120" idx="6"/>
            </p:cNvCxnSpPr>
            <p:nvPr/>
          </p:nvCxnSpPr>
          <p:spPr>
            <a:xfrm flipH="1">
              <a:off x="2971800" y="1828800"/>
              <a:ext cx="16002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endCxn id="118" idx="1"/>
            </p:cNvCxnSpPr>
            <p:nvPr/>
          </p:nvCxnSpPr>
          <p:spPr>
            <a:xfrm>
              <a:off x="4876800" y="1828800"/>
              <a:ext cx="15686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Group 133"/>
            <p:cNvGrpSpPr/>
            <p:nvPr/>
          </p:nvGrpSpPr>
          <p:grpSpPr>
            <a:xfrm>
              <a:off x="1936564" y="2546163"/>
              <a:ext cx="1765673" cy="546474"/>
              <a:chOff x="1936564" y="2546163"/>
              <a:chExt cx="1765673" cy="546474"/>
            </a:xfrm>
          </p:grpSpPr>
          <p:cxnSp>
            <p:nvCxnSpPr>
              <p:cNvPr id="127" name="Straight Arrow Connector 126"/>
              <p:cNvCxnSpPr>
                <a:stCxn id="120" idx="3"/>
              </p:cNvCxnSpPr>
              <p:nvPr/>
            </p:nvCxnSpPr>
            <p:spPr>
              <a:xfrm flipH="1">
                <a:off x="1936564" y="2546163"/>
                <a:ext cx="775073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>
                <a:stCxn id="120" idx="5"/>
                <a:endCxn id="112" idx="1"/>
              </p:cNvCxnSpPr>
              <p:nvPr/>
            </p:nvCxnSpPr>
            <p:spPr>
              <a:xfrm>
                <a:off x="2927163" y="2546163"/>
                <a:ext cx="7750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Group 134"/>
            <p:cNvGrpSpPr/>
            <p:nvPr/>
          </p:nvGrpSpPr>
          <p:grpSpPr>
            <a:xfrm>
              <a:off x="5625728" y="2514600"/>
              <a:ext cx="1765672" cy="564963"/>
              <a:chOff x="1936565" y="2483037"/>
              <a:chExt cx="1765672" cy="564963"/>
            </a:xfrm>
          </p:grpSpPr>
          <p:cxnSp>
            <p:nvCxnSpPr>
              <p:cNvPr id="136" name="Straight Arrow Connector 135"/>
              <p:cNvCxnSpPr>
                <a:stCxn id="118" idx="3"/>
              </p:cNvCxnSpPr>
              <p:nvPr/>
            </p:nvCxnSpPr>
            <p:spPr>
              <a:xfrm flipH="1">
                <a:off x="1936565" y="2514600"/>
                <a:ext cx="819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/>
              <p:cNvCxnSpPr/>
              <p:nvPr/>
            </p:nvCxnSpPr>
            <p:spPr>
              <a:xfrm>
                <a:off x="3003363" y="2483037"/>
                <a:ext cx="698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Group 147"/>
            <p:cNvGrpSpPr/>
            <p:nvPr/>
          </p:nvGrpSpPr>
          <p:grpSpPr>
            <a:xfrm>
              <a:off x="15240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39" name="Straight Arrow Connector 138"/>
              <p:cNvCxnSpPr>
                <a:stCxn id="110" idx="3"/>
                <a:endCxn id="95" idx="0"/>
              </p:cNvCxnSpPr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/>
              <p:cNvCxnSpPr>
                <a:stCxn id="110" idx="5"/>
              </p:cNvCxnSpPr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9" name="Group 148"/>
            <p:cNvGrpSpPr/>
            <p:nvPr/>
          </p:nvGrpSpPr>
          <p:grpSpPr>
            <a:xfrm>
              <a:off x="33528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50" name="Straight Arrow Connector 149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Group 151"/>
            <p:cNvGrpSpPr/>
            <p:nvPr/>
          </p:nvGrpSpPr>
          <p:grpSpPr>
            <a:xfrm>
              <a:off x="51816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53" name="Straight Arrow Connector 152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oup 154"/>
            <p:cNvGrpSpPr/>
            <p:nvPr/>
          </p:nvGrpSpPr>
          <p:grpSpPr>
            <a:xfrm>
              <a:off x="7086600" y="3308163"/>
              <a:ext cx="762000" cy="501837"/>
              <a:chOff x="1676400" y="3308163"/>
              <a:chExt cx="762000" cy="501837"/>
            </a:xfrm>
          </p:grpSpPr>
          <p:cxnSp>
            <p:nvCxnSpPr>
              <p:cNvPr id="156" name="Straight Arrow Connector 155"/>
              <p:cNvCxnSpPr/>
              <p:nvPr/>
            </p:nvCxnSpPr>
            <p:spPr>
              <a:xfrm flipH="1">
                <a:off x="1676400" y="3308163"/>
                <a:ext cx="197038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/>
          </p:nvGrpSpPr>
          <p:grpSpPr>
            <a:xfrm>
              <a:off x="12954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59" name="Straight Arrow Connector 158"/>
              <p:cNvCxnSpPr>
                <a:stCxn id="95" idx="3"/>
              </p:cNvCxnSpPr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>
                <a:stCxn id="95" idx="5"/>
              </p:cNvCxnSpPr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5" name="Group 164"/>
            <p:cNvGrpSpPr/>
            <p:nvPr/>
          </p:nvGrpSpPr>
          <p:grpSpPr>
            <a:xfrm>
              <a:off x="22098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66" name="Straight Arrow Connector 165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Group 167"/>
            <p:cNvGrpSpPr/>
            <p:nvPr/>
          </p:nvGrpSpPr>
          <p:grpSpPr>
            <a:xfrm>
              <a:off x="31242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69" name="Straight Arrow Connector 168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Arrow Connector 169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1" name="Group 170"/>
            <p:cNvGrpSpPr/>
            <p:nvPr/>
          </p:nvGrpSpPr>
          <p:grpSpPr>
            <a:xfrm>
              <a:off x="40386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72" name="Straight Arrow Connector 171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Arrow Connector 172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4" name="Group 173"/>
            <p:cNvGrpSpPr/>
            <p:nvPr/>
          </p:nvGrpSpPr>
          <p:grpSpPr>
            <a:xfrm>
              <a:off x="49530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75" name="Straight Arrow Connector 174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Arrow Connector 175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Group 176"/>
            <p:cNvGrpSpPr/>
            <p:nvPr/>
          </p:nvGrpSpPr>
          <p:grpSpPr>
            <a:xfrm>
              <a:off x="58674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78" name="Straight Arrow Connector 177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Arrow Connector 178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Group 179"/>
            <p:cNvGrpSpPr/>
            <p:nvPr/>
          </p:nvGrpSpPr>
          <p:grpSpPr>
            <a:xfrm>
              <a:off x="67818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81" name="Straight Arrow Connector 180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Arrow Connector 181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182"/>
            <p:cNvGrpSpPr/>
            <p:nvPr/>
          </p:nvGrpSpPr>
          <p:grpSpPr>
            <a:xfrm>
              <a:off x="76962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84" name="Straight Arrow Connector 183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Arrow Connector 184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tangle 146"/>
              <p:cNvSpPr/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2      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14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15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7" name="Rectangle 1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/>
              <p:cNvSpPr txBox="1"/>
              <p:nvPr/>
            </p:nvSpPr>
            <p:spPr>
              <a:xfrm>
                <a:off x="914400" y="3581400"/>
                <a:ext cx="729526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0,1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2,3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4,5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6,7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8,9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10,11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12,13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[14,15]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581400"/>
                <a:ext cx="7295266" cy="307777"/>
              </a:xfrm>
              <a:prstGeom prst="rect">
                <a:avLst/>
              </a:prstGeom>
              <a:blipFill rotWithShape="1">
                <a:blip r:embed="rId4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  </m:t>
                    </m:r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[4,7]</m:t>
                    </m:r>
                  </m:oMath>
                </a14:m>
                <a:r>
                  <a:rPr lang="en-US" sz="1400" dirty="0" smtClean="0"/>
                  <a:t>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[12,15]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blipFill rotWithShape="1">
                <a:blip r:embed="rId5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[0,7]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blipFill rotWithShape="1">
                <a:blip r:embed="rId6"/>
                <a:stretch>
                  <a:fillRect t="-2000" r="-729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/>
              <p:cNvSpPr txBox="1"/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[8,15]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4" name="TextBox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2000" r="-625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/>
              <p:cNvSpPr txBox="1"/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6" name="TextBox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blipFill rotWithShape="1">
                <a:blip r:embed="rId8"/>
                <a:stretch>
                  <a:fillRect t="-2000" r="-625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7" name="TextBox 186"/>
          <p:cNvSpPr txBox="1"/>
          <p:nvPr/>
        </p:nvSpPr>
        <p:spPr>
          <a:xfrm>
            <a:off x="1164960" y="4495800"/>
            <a:ext cx="733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4      14     9     </a:t>
            </a:r>
            <a:r>
              <a:rPr lang="en-US" b="1" dirty="0" smtClean="0"/>
              <a:t>27</a:t>
            </a:r>
            <a:r>
              <a:rPr lang="en-US" dirty="0" smtClean="0"/>
              <a:t>    23    21     29    91     37    25    </a:t>
            </a:r>
            <a:r>
              <a:rPr lang="en-US" b="1" dirty="0" smtClean="0"/>
              <a:t>18</a:t>
            </a:r>
            <a:r>
              <a:rPr lang="en-US" dirty="0" smtClean="0"/>
              <a:t>     </a:t>
            </a:r>
            <a:r>
              <a:rPr lang="en-US" b="1" dirty="0" smtClean="0"/>
              <a:t>43</a:t>
            </a:r>
            <a:r>
              <a:rPr lang="en-US" dirty="0" smtClean="0"/>
              <a:t>      2     67    11   44</a:t>
            </a:r>
            <a:endParaRPr lang="en-US" dirty="0"/>
          </a:p>
        </p:txBody>
      </p:sp>
      <p:sp>
        <p:nvSpPr>
          <p:cNvPr id="188" name="TextBox 187"/>
          <p:cNvSpPr txBox="1"/>
          <p:nvPr/>
        </p:nvSpPr>
        <p:spPr>
          <a:xfrm>
            <a:off x="1375698" y="3810000"/>
            <a:ext cx="6728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b="1" dirty="0" smtClean="0">
                <a:solidFill>
                  <a:srgbClr val="FF0000"/>
                </a:solidFill>
              </a:rPr>
              <a:t>               0                0               0              10              0               0               0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1828800" y="3048000"/>
            <a:ext cx="6059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b="1" dirty="0" smtClean="0">
                <a:solidFill>
                  <a:srgbClr val="FF0000"/>
                </a:solidFill>
              </a:rPr>
              <a:t>                               10                                0                               0  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1981200" y="2286000"/>
            <a:ext cx="502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             0                                                                      0  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572000" y="167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endParaRPr lang="en-US" dirty="0"/>
          </a:p>
        </p:txBody>
      </p:sp>
      <p:sp>
        <p:nvSpPr>
          <p:cNvPr id="191" name="Up Arrow 190"/>
          <p:cNvSpPr/>
          <p:nvPr/>
        </p:nvSpPr>
        <p:spPr>
          <a:xfrm rot="4005321">
            <a:off x="3573300" y="1686616"/>
            <a:ext cx="204947" cy="780847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1" name="Up Arrow 140"/>
          <p:cNvSpPr/>
          <p:nvPr/>
        </p:nvSpPr>
        <p:spPr>
          <a:xfrm rot="17457522">
            <a:off x="5874458" y="1610646"/>
            <a:ext cx="172846" cy="875968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3" name="Straight Connector 142"/>
          <p:cNvCxnSpPr/>
          <p:nvPr/>
        </p:nvCxnSpPr>
        <p:spPr>
          <a:xfrm>
            <a:off x="2514600" y="5486400"/>
            <a:ext cx="384124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5" name="Right Arrow 144"/>
          <p:cNvSpPr/>
          <p:nvPr/>
        </p:nvSpPr>
        <p:spPr>
          <a:xfrm>
            <a:off x="457200" y="2133600"/>
            <a:ext cx="489204" cy="638521"/>
          </a:xfrm>
          <a:prstGeom prst="right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6" name="Oval 145"/>
          <p:cNvSpPr/>
          <p:nvPr/>
        </p:nvSpPr>
        <p:spPr>
          <a:xfrm>
            <a:off x="2667000" y="2286000"/>
            <a:ext cx="304800" cy="304800"/>
          </a:xfrm>
          <a:prstGeom prst="ellipse">
            <a:avLst/>
          </a:prstGeom>
          <a:noFill/>
          <a:ln w="38100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Oval 191"/>
          <p:cNvSpPr/>
          <p:nvPr/>
        </p:nvSpPr>
        <p:spPr>
          <a:xfrm>
            <a:off x="6400800" y="2286000"/>
            <a:ext cx="304800" cy="304800"/>
          </a:xfrm>
          <a:prstGeom prst="ellipse">
            <a:avLst/>
          </a:prstGeom>
          <a:noFill/>
          <a:ln w="38100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" name="Rounded Rectangle 192"/>
          <p:cNvSpPr/>
          <p:nvPr/>
        </p:nvSpPr>
        <p:spPr>
          <a:xfrm>
            <a:off x="3352800" y="6248400"/>
            <a:ext cx="2362200" cy="457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re we done ?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94" name="Oval 193"/>
          <p:cNvSpPr/>
          <p:nvPr/>
        </p:nvSpPr>
        <p:spPr>
          <a:xfrm>
            <a:off x="3657600" y="30480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5" name="Oval 194"/>
          <p:cNvSpPr/>
          <p:nvPr/>
        </p:nvSpPr>
        <p:spPr>
          <a:xfrm>
            <a:off x="5029200" y="38100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6" name="Oval 195"/>
          <p:cNvSpPr/>
          <p:nvPr/>
        </p:nvSpPr>
        <p:spPr>
          <a:xfrm>
            <a:off x="5715000" y="44958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7" name="Oval 196"/>
          <p:cNvSpPr/>
          <p:nvPr/>
        </p:nvSpPr>
        <p:spPr>
          <a:xfrm>
            <a:off x="6172200" y="44958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8" name="Oval 197"/>
          <p:cNvSpPr/>
          <p:nvPr/>
        </p:nvSpPr>
        <p:spPr>
          <a:xfrm>
            <a:off x="2514600" y="44958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77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" grpId="0" animBg="1"/>
      <p:bldP spid="141" grpId="0" animBg="1"/>
      <p:bldP spid="19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 smtClean="0"/>
              <a:t>                                   </a:t>
            </a:r>
          </a:p>
          <a:p>
            <a:pPr marL="0" indent="0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                              How to do </a:t>
            </a:r>
            <a:r>
              <a:rPr lang="en-US" sz="2000" b="1" dirty="0" smtClean="0">
                <a:solidFill>
                  <a:srgbClr val="7030A0"/>
                </a:solidFill>
              </a:rPr>
              <a:t>Multi-Increment</a:t>
            </a:r>
            <a:r>
              <a:rPr lang="en-US" sz="2000" b="1" dirty="0" smtClean="0"/>
              <a:t>(</a:t>
            </a:r>
            <a:r>
              <a:rPr lang="en-US" sz="2000" b="1" dirty="0" smtClean="0">
                <a:solidFill>
                  <a:srgbClr val="0070C0"/>
                </a:solidFill>
              </a:rPr>
              <a:t>3</a:t>
            </a:r>
            <a:r>
              <a:rPr lang="en-US" sz="2000" b="1" dirty="0" smtClean="0"/>
              <a:t>,</a:t>
            </a:r>
            <a:r>
              <a:rPr lang="en-US" sz="2000" b="1" dirty="0" smtClean="0">
                <a:solidFill>
                  <a:srgbClr val="0070C0"/>
                </a:solidFill>
              </a:rPr>
              <a:t>11</a:t>
            </a:r>
            <a:r>
              <a:rPr lang="en-US" sz="2000" b="1" dirty="0" smtClean="0"/>
              <a:t>,</a:t>
            </a:r>
            <a:r>
              <a:rPr lang="en-US" sz="2000" b="1" dirty="0" smtClean="0">
                <a:solidFill>
                  <a:srgbClr val="FF0000"/>
                </a:solidFill>
              </a:rPr>
              <a:t>10</a:t>
            </a:r>
            <a:r>
              <a:rPr lang="en-US" sz="2000" b="1" dirty="0" smtClean="0"/>
              <a:t>) ?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143000" y="4648200"/>
            <a:ext cx="7086600" cy="0"/>
            <a:chOff x="1143000" y="4800600"/>
            <a:chExt cx="7086600" cy="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Connector 25"/>
          <p:cNvCxnSpPr/>
          <p:nvPr/>
        </p:nvCxnSpPr>
        <p:spPr>
          <a:xfrm>
            <a:off x="1143000" y="3962400"/>
            <a:ext cx="76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057400" y="3962400"/>
            <a:ext cx="76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971800" y="3962400"/>
            <a:ext cx="76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886200" y="3962400"/>
            <a:ext cx="76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800600" y="3962400"/>
            <a:ext cx="762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715000" y="3962400"/>
            <a:ext cx="76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629400" y="3962400"/>
            <a:ext cx="76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543800" y="3962400"/>
            <a:ext cx="76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143000" y="3200400"/>
            <a:ext cx="16764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971800" y="3200400"/>
            <a:ext cx="16764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4800600" y="3200400"/>
            <a:ext cx="16764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6629400" y="3200400"/>
            <a:ext cx="16764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1143000" y="2438400"/>
            <a:ext cx="7162800" cy="0"/>
            <a:chOff x="1143000" y="3276600"/>
            <a:chExt cx="7162800" cy="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8006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 120"/>
          <p:cNvGrpSpPr/>
          <p:nvPr/>
        </p:nvGrpSpPr>
        <p:grpSpPr>
          <a:xfrm>
            <a:off x="1143000" y="1828800"/>
            <a:ext cx="7162800" cy="0"/>
            <a:chOff x="1143000" y="3276600"/>
            <a:chExt cx="7162800" cy="0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4648200" y="3276600"/>
              <a:ext cx="36576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1143000" y="1676400"/>
            <a:ext cx="7086600" cy="3124200"/>
            <a:chOff x="1143000" y="1676400"/>
            <a:chExt cx="7086600" cy="3124200"/>
          </a:xfrm>
        </p:grpSpPr>
        <p:grpSp>
          <p:nvGrpSpPr>
            <p:cNvPr id="27" name="Group 26"/>
            <p:cNvGrpSpPr/>
            <p:nvPr/>
          </p:nvGrpSpPr>
          <p:grpSpPr>
            <a:xfrm>
              <a:off x="1143000" y="4495800"/>
              <a:ext cx="7086600" cy="304800"/>
              <a:chOff x="1143000" y="4495800"/>
              <a:chExt cx="7086600" cy="30480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1143000" y="4495800"/>
                <a:ext cx="3505200" cy="304800"/>
                <a:chOff x="1143000" y="4495800"/>
                <a:chExt cx="3505200" cy="304800"/>
              </a:xfrm>
            </p:grpSpPr>
            <p:sp>
              <p:nvSpPr>
                <p:cNvPr id="68" name="Oval 67"/>
                <p:cNvSpPr/>
                <p:nvPr/>
              </p:nvSpPr>
              <p:spPr>
                <a:xfrm>
                  <a:off x="1143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1600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2057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2514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2971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3429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3886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>
                  <a:off x="4343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74"/>
              <p:cNvGrpSpPr/>
              <p:nvPr/>
            </p:nvGrpSpPr>
            <p:grpSpPr>
              <a:xfrm>
                <a:off x="4800600" y="4495800"/>
                <a:ext cx="3429000" cy="304800"/>
                <a:chOff x="1143000" y="4495800"/>
                <a:chExt cx="3429000" cy="304800"/>
              </a:xfrm>
            </p:grpSpPr>
            <p:sp>
              <p:nvSpPr>
                <p:cNvPr id="76" name="Oval 75"/>
                <p:cNvSpPr/>
                <p:nvPr/>
              </p:nvSpPr>
              <p:spPr>
                <a:xfrm>
                  <a:off x="1143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1600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2057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2514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2971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3429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3886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Oval 82"/>
                <p:cNvSpPr/>
                <p:nvPr/>
              </p:nvSpPr>
              <p:spPr>
                <a:xfrm>
                  <a:off x="4267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4" name="Group 83"/>
            <p:cNvGrpSpPr/>
            <p:nvPr/>
          </p:nvGrpSpPr>
          <p:grpSpPr>
            <a:xfrm>
              <a:off x="1371600" y="3810000"/>
              <a:ext cx="6705600" cy="304800"/>
              <a:chOff x="1447800" y="4495800"/>
              <a:chExt cx="6705600" cy="304800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14478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95" name="Oval 94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51054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88" name="Oval 87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Oval 91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3" name="Group 102"/>
            <p:cNvGrpSpPr/>
            <p:nvPr/>
          </p:nvGrpSpPr>
          <p:grpSpPr>
            <a:xfrm>
              <a:off x="1828800" y="3048000"/>
              <a:ext cx="5715000" cy="304800"/>
              <a:chOff x="1524000" y="4495800"/>
              <a:chExt cx="5715000" cy="304800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1524000" y="4495800"/>
                <a:ext cx="2133600" cy="304800"/>
                <a:chOff x="1524000" y="4495800"/>
                <a:chExt cx="2133600" cy="304800"/>
              </a:xfrm>
            </p:grpSpPr>
            <p:sp>
              <p:nvSpPr>
                <p:cNvPr id="110" name="Oval 109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3352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5" name="Group 104"/>
              <p:cNvGrpSpPr/>
              <p:nvPr/>
            </p:nvGrpSpPr>
            <p:grpSpPr>
              <a:xfrm>
                <a:off x="5181600" y="4495800"/>
                <a:ext cx="2057400" cy="304800"/>
                <a:chOff x="1524000" y="4495800"/>
                <a:chExt cx="2057400" cy="304800"/>
              </a:xfrm>
            </p:grpSpPr>
            <p:sp>
              <p:nvSpPr>
                <p:cNvPr id="106" name="Oval 105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4" name="Group 113"/>
            <p:cNvGrpSpPr/>
            <p:nvPr/>
          </p:nvGrpSpPr>
          <p:grpSpPr>
            <a:xfrm>
              <a:off x="2667000" y="2286000"/>
              <a:ext cx="4038600" cy="304800"/>
              <a:chOff x="3276600" y="4495800"/>
              <a:chExt cx="4038600" cy="304800"/>
            </a:xfrm>
          </p:grpSpPr>
          <p:sp>
            <p:nvSpPr>
              <p:cNvPr id="120" name="Oval 119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7010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4" name="Oval 123"/>
            <p:cNvSpPr/>
            <p:nvPr/>
          </p:nvSpPr>
          <p:spPr>
            <a:xfrm>
              <a:off x="4572000" y="1676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5" name="Straight Arrow Connector 124"/>
            <p:cNvCxnSpPr>
              <a:stCxn id="124" idx="2"/>
              <a:endCxn id="120" idx="6"/>
            </p:cNvCxnSpPr>
            <p:nvPr/>
          </p:nvCxnSpPr>
          <p:spPr>
            <a:xfrm flipH="1">
              <a:off x="2971800" y="1828800"/>
              <a:ext cx="16002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endCxn id="118" idx="1"/>
            </p:cNvCxnSpPr>
            <p:nvPr/>
          </p:nvCxnSpPr>
          <p:spPr>
            <a:xfrm>
              <a:off x="4876800" y="1828800"/>
              <a:ext cx="15686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Group 133"/>
            <p:cNvGrpSpPr/>
            <p:nvPr/>
          </p:nvGrpSpPr>
          <p:grpSpPr>
            <a:xfrm>
              <a:off x="1936564" y="2546163"/>
              <a:ext cx="1765673" cy="546474"/>
              <a:chOff x="1936564" y="2546163"/>
              <a:chExt cx="1765673" cy="546474"/>
            </a:xfrm>
          </p:grpSpPr>
          <p:cxnSp>
            <p:nvCxnSpPr>
              <p:cNvPr id="127" name="Straight Arrow Connector 126"/>
              <p:cNvCxnSpPr>
                <a:stCxn id="120" idx="3"/>
              </p:cNvCxnSpPr>
              <p:nvPr/>
            </p:nvCxnSpPr>
            <p:spPr>
              <a:xfrm flipH="1">
                <a:off x="1936564" y="2546163"/>
                <a:ext cx="775073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>
                <a:stCxn id="120" idx="5"/>
                <a:endCxn id="112" idx="1"/>
              </p:cNvCxnSpPr>
              <p:nvPr/>
            </p:nvCxnSpPr>
            <p:spPr>
              <a:xfrm>
                <a:off x="2927163" y="2546163"/>
                <a:ext cx="7750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Group 134"/>
            <p:cNvGrpSpPr/>
            <p:nvPr/>
          </p:nvGrpSpPr>
          <p:grpSpPr>
            <a:xfrm>
              <a:off x="5625728" y="2514600"/>
              <a:ext cx="1765672" cy="564963"/>
              <a:chOff x="1936565" y="2483037"/>
              <a:chExt cx="1765672" cy="564963"/>
            </a:xfrm>
          </p:grpSpPr>
          <p:cxnSp>
            <p:nvCxnSpPr>
              <p:cNvPr id="136" name="Straight Arrow Connector 135"/>
              <p:cNvCxnSpPr>
                <a:stCxn id="118" idx="3"/>
              </p:cNvCxnSpPr>
              <p:nvPr/>
            </p:nvCxnSpPr>
            <p:spPr>
              <a:xfrm flipH="1">
                <a:off x="1936565" y="2514600"/>
                <a:ext cx="819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/>
              <p:cNvCxnSpPr/>
              <p:nvPr/>
            </p:nvCxnSpPr>
            <p:spPr>
              <a:xfrm>
                <a:off x="3003363" y="2483037"/>
                <a:ext cx="698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Group 147"/>
            <p:cNvGrpSpPr/>
            <p:nvPr/>
          </p:nvGrpSpPr>
          <p:grpSpPr>
            <a:xfrm>
              <a:off x="15240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39" name="Straight Arrow Connector 138"/>
              <p:cNvCxnSpPr>
                <a:stCxn id="110" idx="3"/>
                <a:endCxn id="95" idx="0"/>
              </p:cNvCxnSpPr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/>
              <p:cNvCxnSpPr>
                <a:stCxn id="110" idx="5"/>
              </p:cNvCxnSpPr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9" name="Group 148"/>
            <p:cNvGrpSpPr/>
            <p:nvPr/>
          </p:nvGrpSpPr>
          <p:grpSpPr>
            <a:xfrm>
              <a:off x="33528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50" name="Straight Arrow Connector 149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Group 151"/>
            <p:cNvGrpSpPr/>
            <p:nvPr/>
          </p:nvGrpSpPr>
          <p:grpSpPr>
            <a:xfrm>
              <a:off x="51816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53" name="Straight Arrow Connector 152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oup 154"/>
            <p:cNvGrpSpPr/>
            <p:nvPr/>
          </p:nvGrpSpPr>
          <p:grpSpPr>
            <a:xfrm>
              <a:off x="7086600" y="3308163"/>
              <a:ext cx="762000" cy="501837"/>
              <a:chOff x="1676400" y="3308163"/>
              <a:chExt cx="762000" cy="501837"/>
            </a:xfrm>
          </p:grpSpPr>
          <p:cxnSp>
            <p:nvCxnSpPr>
              <p:cNvPr id="156" name="Straight Arrow Connector 155"/>
              <p:cNvCxnSpPr/>
              <p:nvPr/>
            </p:nvCxnSpPr>
            <p:spPr>
              <a:xfrm flipH="1">
                <a:off x="1676400" y="3308163"/>
                <a:ext cx="197038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/>
          </p:nvGrpSpPr>
          <p:grpSpPr>
            <a:xfrm>
              <a:off x="12954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59" name="Straight Arrow Connector 158"/>
              <p:cNvCxnSpPr>
                <a:stCxn id="95" idx="3"/>
              </p:cNvCxnSpPr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>
                <a:stCxn id="95" idx="5"/>
              </p:cNvCxnSpPr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5" name="Group 164"/>
            <p:cNvGrpSpPr/>
            <p:nvPr/>
          </p:nvGrpSpPr>
          <p:grpSpPr>
            <a:xfrm>
              <a:off x="22098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66" name="Straight Arrow Connector 165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Group 167"/>
            <p:cNvGrpSpPr/>
            <p:nvPr/>
          </p:nvGrpSpPr>
          <p:grpSpPr>
            <a:xfrm>
              <a:off x="31242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69" name="Straight Arrow Connector 168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Arrow Connector 169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1" name="Group 170"/>
            <p:cNvGrpSpPr/>
            <p:nvPr/>
          </p:nvGrpSpPr>
          <p:grpSpPr>
            <a:xfrm>
              <a:off x="40386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72" name="Straight Arrow Connector 171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Arrow Connector 172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4" name="Group 173"/>
            <p:cNvGrpSpPr/>
            <p:nvPr/>
          </p:nvGrpSpPr>
          <p:grpSpPr>
            <a:xfrm>
              <a:off x="49530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75" name="Straight Arrow Connector 174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Arrow Connector 175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Group 176"/>
            <p:cNvGrpSpPr/>
            <p:nvPr/>
          </p:nvGrpSpPr>
          <p:grpSpPr>
            <a:xfrm>
              <a:off x="58674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78" name="Straight Arrow Connector 177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Arrow Connector 178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Group 179"/>
            <p:cNvGrpSpPr/>
            <p:nvPr/>
          </p:nvGrpSpPr>
          <p:grpSpPr>
            <a:xfrm>
              <a:off x="67818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81" name="Straight Arrow Connector 180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Arrow Connector 181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182"/>
            <p:cNvGrpSpPr/>
            <p:nvPr/>
          </p:nvGrpSpPr>
          <p:grpSpPr>
            <a:xfrm>
              <a:off x="76962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84" name="Straight Arrow Connector 183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Arrow Connector 184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tangle 146"/>
              <p:cNvSpPr/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2      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14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15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7" name="Rectangle 1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/>
              <p:cNvSpPr txBox="1"/>
              <p:nvPr/>
            </p:nvSpPr>
            <p:spPr>
              <a:xfrm>
                <a:off x="914400" y="3581400"/>
                <a:ext cx="729526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0,1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2,3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4,5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6,7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8,9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10,11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12,13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[14,15]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581400"/>
                <a:ext cx="7295266" cy="307777"/>
              </a:xfrm>
              <a:prstGeom prst="rect">
                <a:avLst/>
              </a:prstGeom>
              <a:blipFill rotWithShape="1">
                <a:blip r:embed="rId4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  </m:t>
                    </m:r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[4,7]</m:t>
                    </m:r>
                  </m:oMath>
                </a14:m>
                <a:r>
                  <a:rPr lang="en-US" sz="1400" dirty="0" smtClean="0"/>
                  <a:t>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[12,15]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blipFill rotWithShape="1">
                <a:blip r:embed="rId5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[0,7]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blipFill rotWithShape="1">
                <a:blip r:embed="rId6"/>
                <a:stretch>
                  <a:fillRect t="-2000" r="-729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/>
              <p:cNvSpPr txBox="1"/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[8,15]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4" name="TextBox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2000" r="-625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/>
              <p:cNvSpPr txBox="1"/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6" name="TextBox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blipFill rotWithShape="1">
                <a:blip r:embed="rId8"/>
                <a:stretch>
                  <a:fillRect t="-2000" r="-625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7" name="TextBox 186"/>
          <p:cNvSpPr txBox="1"/>
          <p:nvPr/>
        </p:nvSpPr>
        <p:spPr>
          <a:xfrm>
            <a:off x="1164960" y="4495800"/>
            <a:ext cx="733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4      14     9     </a:t>
            </a:r>
            <a:r>
              <a:rPr lang="en-US" b="1" dirty="0" smtClean="0"/>
              <a:t>27</a:t>
            </a:r>
            <a:r>
              <a:rPr lang="en-US" dirty="0" smtClean="0"/>
              <a:t>    23    21     29    91     37    25    </a:t>
            </a:r>
            <a:r>
              <a:rPr lang="en-US" b="1" dirty="0" smtClean="0"/>
              <a:t>18</a:t>
            </a:r>
            <a:r>
              <a:rPr lang="en-US" dirty="0" smtClean="0"/>
              <a:t>     </a:t>
            </a:r>
            <a:r>
              <a:rPr lang="en-US" b="1" dirty="0" smtClean="0"/>
              <a:t>43</a:t>
            </a:r>
            <a:r>
              <a:rPr lang="en-US" dirty="0" smtClean="0"/>
              <a:t>      2     67    11   44</a:t>
            </a:r>
            <a:endParaRPr lang="en-US" dirty="0"/>
          </a:p>
        </p:txBody>
      </p:sp>
      <p:sp>
        <p:nvSpPr>
          <p:cNvPr id="188" name="TextBox 187"/>
          <p:cNvSpPr txBox="1"/>
          <p:nvPr/>
        </p:nvSpPr>
        <p:spPr>
          <a:xfrm>
            <a:off x="1375698" y="3810000"/>
            <a:ext cx="6728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b="1" dirty="0" smtClean="0">
                <a:solidFill>
                  <a:srgbClr val="FF0000"/>
                </a:solidFill>
              </a:rPr>
              <a:t>               0                0               0              10              0               0               0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1828800" y="3048000"/>
            <a:ext cx="6059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b="1" dirty="0" smtClean="0">
                <a:solidFill>
                  <a:srgbClr val="FF0000"/>
                </a:solidFill>
              </a:rPr>
              <a:t>                               10                                0                               0  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1981200" y="2286000"/>
            <a:ext cx="502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             0                                                                      0  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572000" y="167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endParaRPr lang="en-US" dirty="0"/>
          </a:p>
        </p:txBody>
      </p:sp>
      <p:cxnSp>
        <p:nvCxnSpPr>
          <p:cNvPr id="143" name="Straight Connector 142"/>
          <p:cNvCxnSpPr/>
          <p:nvPr/>
        </p:nvCxnSpPr>
        <p:spPr>
          <a:xfrm>
            <a:off x="2514600" y="5486400"/>
            <a:ext cx="384124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4" name="Oval 143"/>
          <p:cNvSpPr/>
          <p:nvPr/>
        </p:nvSpPr>
        <p:spPr>
          <a:xfrm>
            <a:off x="3657600" y="30480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6" name="Oval 145"/>
          <p:cNvSpPr/>
          <p:nvPr/>
        </p:nvSpPr>
        <p:spPr>
          <a:xfrm>
            <a:off x="5029200" y="38100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" name="Oval 192"/>
          <p:cNvSpPr/>
          <p:nvPr/>
        </p:nvSpPr>
        <p:spPr>
          <a:xfrm>
            <a:off x="5715000" y="44958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" name="Oval 193"/>
          <p:cNvSpPr/>
          <p:nvPr/>
        </p:nvSpPr>
        <p:spPr>
          <a:xfrm>
            <a:off x="6172200" y="44958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5" name="Oval 194"/>
          <p:cNvSpPr/>
          <p:nvPr/>
        </p:nvSpPr>
        <p:spPr>
          <a:xfrm>
            <a:off x="2514600" y="44958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6" name="Rounded Rectangle 195"/>
          <p:cNvSpPr/>
          <p:nvPr/>
        </p:nvSpPr>
        <p:spPr>
          <a:xfrm>
            <a:off x="3352800" y="6248400"/>
            <a:ext cx="2362200" cy="457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Yes 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400800" y="4865132"/>
            <a:ext cx="0" cy="621268"/>
          </a:xfrm>
          <a:prstGeom prst="line">
            <a:avLst/>
          </a:prstGeom>
          <a:ln w="571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 flipV="1">
            <a:off x="6019800" y="4876800"/>
            <a:ext cx="0" cy="621268"/>
          </a:xfrm>
          <a:prstGeom prst="line">
            <a:avLst/>
          </a:prstGeom>
          <a:ln w="571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 flipV="1">
            <a:off x="4724400" y="3200400"/>
            <a:ext cx="0" cy="2297668"/>
          </a:xfrm>
          <a:prstGeom prst="line">
            <a:avLst/>
          </a:prstGeom>
          <a:ln w="571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V="1">
            <a:off x="2971800" y="3200400"/>
            <a:ext cx="0" cy="2297668"/>
          </a:xfrm>
          <a:prstGeom prst="line">
            <a:avLst/>
          </a:prstGeom>
          <a:ln w="571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flipV="1">
            <a:off x="2514600" y="4876800"/>
            <a:ext cx="0" cy="621268"/>
          </a:xfrm>
          <a:prstGeom prst="line">
            <a:avLst/>
          </a:prstGeom>
          <a:ln w="571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V="1">
            <a:off x="5562600" y="3962400"/>
            <a:ext cx="0" cy="1535668"/>
          </a:xfrm>
          <a:prstGeom prst="line">
            <a:avLst/>
          </a:prstGeom>
          <a:ln w="571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14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 smtClean="0"/>
              <a:t>                                   </a:t>
            </a:r>
          </a:p>
          <a:p>
            <a:pPr marL="0" indent="0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                              How to do </a:t>
            </a:r>
            <a:r>
              <a:rPr lang="en-US" sz="2000" b="1" dirty="0" smtClean="0">
                <a:solidFill>
                  <a:srgbClr val="7030A0"/>
                </a:solidFill>
              </a:rPr>
              <a:t>Multi-Increment</a:t>
            </a:r>
            <a:r>
              <a:rPr lang="en-US" sz="2000" b="1" dirty="0" smtClean="0"/>
              <a:t>(</a:t>
            </a:r>
            <a:r>
              <a:rPr lang="en-US" sz="2000" b="1" dirty="0" smtClean="0">
                <a:solidFill>
                  <a:srgbClr val="0070C0"/>
                </a:solidFill>
              </a:rPr>
              <a:t>3</a:t>
            </a:r>
            <a:r>
              <a:rPr lang="en-US" sz="2000" b="1" dirty="0" smtClean="0"/>
              <a:t>,</a:t>
            </a:r>
            <a:r>
              <a:rPr lang="en-US" sz="2000" b="1" dirty="0" smtClean="0">
                <a:solidFill>
                  <a:srgbClr val="0070C0"/>
                </a:solidFill>
              </a:rPr>
              <a:t>11</a:t>
            </a:r>
            <a:r>
              <a:rPr lang="en-US" sz="2000" b="1" dirty="0" smtClean="0"/>
              <a:t>,</a:t>
            </a:r>
            <a:r>
              <a:rPr lang="en-US" sz="2000" b="1" dirty="0" smtClean="0">
                <a:solidFill>
                  <a:srgbClr val="FF0000"/>
                </a:solidFill>
              </a:rPr>
              <a:t>10</a:t>
            </a:r>
            <a:r>
              <a:rPr lang="en-US" sz="2000" b="1" dirty="0" smtClean="0"/>
              <a:t>) ?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143000" y="4648200"/>
            <a:ext cx="7086600" cy="0"/>
            <a:chOff x="1143000" y="4800600"/>
            <a:chExt cx="7086600" cy="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Connector 25"/>
          <p:cNvCxnSpPr/>
          <p:nvPr/>
        </p:nvCxnSpPr>
        <p:spPr>
          <a:xfrm>
            <a:off x="1143000" y="3962400"/>
            <a:ext cx="76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057400" y="3962400"/>
            <a:ext cx="76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971800" y="3962400"/>
            <a:ext cx="76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886200" y="3962400"/>
            <a:ext cx="76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800600" y="3962400"/>
            <a:ext cx="762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715000" y="3962400"/>
            <a:ext cx="76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629400" y="3962400"/>
            <a:ext cx="76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543800" y="3962400"/>
            <a:ext cx="76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143000" y="3200400"/>
            <a:ext cx="16764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971800" y="3200400"/>
            <a:ext cx="16764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4800600" y="3200400"/>
            <a:ext cx="16764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6629400" y="3200400"/>
            <a:ext cx="16764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1143000" y="2438400"/>
            <a:ext cx="7162800" cy="0"/>
            <a:chOff x="1143000" y="3276600"/>
            <a:chExt cx="7162800" cy="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8006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 120"/>
          <p:cNvGrpSpPr/>
          <p:nvPr/>
        </p:nvGrpSpPr>
        <p:grpSpPr>
          <a:xfrm>
            <a:off x="1143000" y="1828800"/>
            <a:ext cx="7162800" cy="0"/>
            <a:chOff x="1143000" y="3276600"/>
            <a:chExt cx="7162800" cy="0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4648200" y="3276600"/>
              <a:ext cx="36576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1143000" y="1676400"/>
            <a:ext cx="7086600" cy="3124200"/>
            <a:chOff x="1143000" y="1676400"/>
            <a:chExt cx="7086600" cy="3124200"/>
          </a:xfrm>
        </p:grpSpPr>
        <p:grpSp>
          <p:nvGrpSpPr>
            <p:cNvPr id="27" name="Group 26"/>
            <p:cNvGrpSpPr/>
            <p:nvPr/>
          </p:nvGrpSpPr>
          <p:grpSpPr>
            <a:xfrm>
              <a:off x="1143000" y="4495800"/>
              <a:ext cx="7086600" cy="304800"/>
              <a:chOff x="1143000" y="4495800"/>
              <a:chExt cx="7086600" cy="30480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1143000" y="4495800"/>
                <a:ext cx="3505200" cy="304800"/>
                <a:chOff x="1143000" y="4495800"/>
                <a:chExt cx="3505200" cy="304800"/>
              </a:xfrm>
            </p:grpSpPr>
            <p:sp>
              <p:nvSpPr>
                <p:cNvPr id="68" name="Oval 67"/>
                <p:cNvSpPr/>
                <p:nvPr/>
              </p:nvSpPr>
              <p:spPr>
                <a:xfrm>
                  <a:off x="1143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1600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2057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2514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2971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3429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3886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>
                  <a:off x="4343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74"/>
              <p:cNvGrpSpPr/>
              <p:nvPr/>
            </p:nvGrpSpPr>
            <p:grpSpPr>
              <a:xfrm>
                <a:off x="4800600" y="4495800"/>
                <a:ext cx="3429000" cy="304800"/>
                <a:chOff x="1143000" y="4495800"/>
                <a:chExt cx="3429000" cy="304800"/>
              </a:xfrm>
            </p:grpSpPr>
            <p:sp>
              <p:nvSpPr>
                <p:cNvPr id="76" name="Oval 75"/>
                <p:cNvSpPr/>
                <p:nvPr/>
              </p:nvSpPr>
              <p:spPr>
                <a:xfrm>
                  <a:off x="1143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1600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2057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2514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2971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3429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3886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Oval 82"/>
                <p:cNvSpPr/>
                <p:nvPr/>
              </p:nvSpPr>
              <p:spPr>
                <a:xfrm>
                  <a:off x="4267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4" name="Group 83"/>
            <p:cNvGrpSpPr/>
            <p:nvPr/>
          </p:nvGrpSpPr>
          <p:grpSpPr>
            <a:xfrm>
              <a:off x="1371600" y="3810000"/>
              <a:ext cx="6705600" cy="304800"/>
              <a:chOff x="1447800" y="4495800"/>
              <a:chExt cx="6705600" cy="304800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14478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95" name="Oval 94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51054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88" name="Oval 87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Oval 91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3" name="Group 102"/>
            <p:cNvGrpSpPr/>
            <p:nvPr/>
          </p:nvGrpSpPr>
          <p:grpSpPr>
            <a:xfrm>
              <a:off x="1828800" y="3048000"/>
              <a:ext cx="5715000" cy="304800"/>
              <a:chOff x="1524000" y="4495800"/>
              <a:chExt cx="5715000" cy="304800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1524000" y="4495800"/>
                <a:ext cx="2133600" cy="304800"/>
                <a:chOff x="1524000" y="4495800"/>
                <a:chExt cx="2133600" cy="304800"/>
              </a:xfrm>
            </p:grpSpPr>
            <p:sp>
              <p:nvSpPr>
                <p:cNvPr id="110" name="Oval 109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3352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5" name="Group 104"/>
              <p:cNvGrpSpPr/>
              <p:nvPr/>
            </p:nvGrpSpPr>
            <p:grpSpPr>
              <a:xfrm>
                <a:off x="5181600" y="4495800"/>
                <a:ext cx="2057400" cy="304800"/>
                <a:chOff x="1524000" y="4495800"/>
                <a:chExt cx="2057400" cy="304800"/>
              </a:xfrm>
            </p:grpSpPr>
            <p:sp>
              <p:nvSpPr>
                <p:cNvPr id="106" name="Oval 105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4" name="Group 113"/>
            <p:cNvGrpSpPr/>
            <p:nvPr/>
          </p:nvGrpSpPr>
          <p:grpSpPr>
            <a:xfrm>
              <a:off x="2667000" y="2286000"/>
              <a:ext cx="4038600" cy="304800"/>
              <a:chOff x="3276600" y="4495800"/>
              <a:chExt cx="4038600" cy="304800"/>
            </a:xfrm>
          </p:grpSpPr>
          <p:sp>
            <p:nvSpPr>
              <p:cNvPr id="120" name="Oval 119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7010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4" name="Oval 123"/>
            <p:cNvSpPr/>
            <p:nvPr/>
          </p:nvSpPr>
          <p:spPr>
            <a:xfrm>
              <a:off x="4572000" y="1676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5" name="Straight Arrow Connector 124"/>
            <p:cNvCxnSpPr>
              <a:stCxn id="124" idx="2"/>
              <a:endCxn id="120" idx="6"/>
            </p:cNvCxnSpPr>
            <p:nvPr/>
          </p:nvCxnSpPr>
          <p:spPr>
            <a:xfrm flipH="1">
              <a:off x="2971800" y="1828800"/>
              <a:ext cx="16002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endCxn id="118" idx="1"/>
            </p:cNvCxnSpPr>
            <p:nvPr/>
          </p:nvCxnSpPr>
          <p:spPr>
            <a:xfrm>
              <a:off x="4876800" y="1828800"/>
              <a:ext cx="15686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Group 133"/>
            <p:cNvGrpSpPr/>
            <p:nvPr/>
          </p:nvGrpSpPr>
          <p:grpSpPr>
            <a:xfrm>
              <a:off x="1936564" y="2546163"/>
              <a:ext cx="1765673" cy="546474"/>
              <a:chOff x="1936564" y="2546163"/>
              <a:chExt cx="1765673" cy="546474"/>
            </a:xfrm>
          </p:grpSpPr>
          <p:cxnSp>
            <p:nvCxnSpPr>
              <p:cNvPr id="127" name="Straight Arrow Connector 126"/>
              <p:cNvCxnSpPr>
                <a:stCxn id="120" idx="3"/>
              </p:cNvCxnSpPr>
              <p:nvPr/>
            </p:nvCxnSpPr>
            <p:spPr>
              <a:xfrm flipH="1">
                <a:off x="1936564" y="2546163"/>
                <a:ext cx="775073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>
                <a:stCxn id="120" idx="5"/>
                <a:endCxn id="112" idx="1"/>
              </p:cNvCxnSpPr>
              <p:nvPr/>
            </p:nvCxnSpPr>
            <p:spPr>
              <a:xfrm>
                <a:off x="2927163" y="2546163"/>
                <a:ext cx="7750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Group 134"/>
            <p:cNvGrpSpPr/>
            <p:nvPr/>
          </p:nvGrpSpPr>
          <p:grpSpPr>
            <a:xfrm>
              <a:off x="5625728" y="2514600"/>
              <a:ext cx="1765672" cy="564963"/>
              <a:chOff x="1936565" y="2483037"/>
              <a:chExt cx="1765672" cy="564963"/>
            </a:xfrm>
          </p:grpSpPr>
          <p:cxnSp>
            <p:nvCxnSpPr>
              <p:cNvPr id="136" name="Straight Arrow Connector 135"/>
              <p:cNvCxnSpPr>
                <a:stCxn id="118" idx="3"/>
              </p:cNvCxnSpPr>
              <p:nvPr/>
            </p:nvCxnSpPr>
            <p:spPr>
              <a:xfrm flipH="1">
                <a:off x="1936565" y="2514600"/>
                <a:ext cx="819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/>
              <p:cNvCxnSpPr/>
              <p:nvPr/>
            </p:nvCxnSpPr>
            <p:spPr>
              <a:xfrm>
                <a:off x="3003363" y="2483037"/>
                <a:ext cx="698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Group 147"/>
            <p:cNvGrpSpPr/>
            <p:nvPr/>
          </p:nvGrpSpPr>
          <p:grpSpPr>
            <a:xfrm>
              <a:off x="15240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39" name="Straight Arrow Connector 138"/>
              <p:cNvCxnSpPr>
                <a:stCxn id="110" idx="3"/>
                <a:endCxn id="95" idx="0"/>
              </p:cNvCxnSpPr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/>
              <p:cNvCxnSpPr>
                <a:stCxn id="110" idx="5"/>
              </p:cNvCxnSpPr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9" name="Group 148"/>
            <p:cNvGrpSpPr/>
            <p:nvPr/>
          </p:nvGrpSpPr>
          <p:grpSpPr>
            <a:xfrm>
              <a:off x="33528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50" name="Straight Arrow Connector 149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Group 151"/>
            <p:cNvGrpSpPr/>
            <p:nvPr/>
          </p:nvGrpSpPr>
          <p:grpSpPr>
            <a:xfrm>
              <a:off x="51816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53" name="Straight Arrow Connector 152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oup 154"/>
            <p:cNvGrpSpPr/>
            <p:nvPr/>
          </p:nvGrpSpPr>
          <p:grpSpPr>
            <a:xfrm>
              <a:off x="7086600" y="3308163"/>
              <a:ext cx="762000" cy="501837"/>
              <a:chOff x="1676400" y="3308163"/>
              <a:chExt cx="762000" cy="501837"/>
            </a:xfrm>
          </p:grpSpPr>
          <p:cxnSp>
            <p:nvCxnSpPr>
              <p:cNvPr id="156" name="Straight Arrow Connector 155"/>
              <p:cNvCxnSpPr/>
              <p:nvPr/>
            </p:nvCxnSpPr>
            <p:spPr>
              <a:xfrm flipH="1">
                <a:off x="1676400" y="3308163"/>
                <a:ext cx="197038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/>
          </p:nvGrpSpPr>
          <p:grpSpPr>
            <a:xfrm>
              <a:off x="12954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59" name="Straight Arrow Connector 158"/>
              <p:cNvCxnSpPr>
                <a:stCxn id="95" idx="3"/>
              </p:cNvCxnSpPr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>
                <a:stCxn id="95" idx="5"/>
              </p:cNvCxnSpPr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5" name="Group 164"/>
            <p:cNvGrpSpPr/>
            <p:nvPr/>
          </p:nvGrpSpPr>
          <p:grpSpPr>
            <a:xfrm>
              <a:off x="22098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66" name="Straight Arrow Connector 165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Group 167"/>
            <p:cNvGrpSpPr/>
            <p:nvPr/>
          </p:nvGrpSpPr>
          <p:grpSpPr>
            <a:xfrm>
              <a:off x="31242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69" name="Straight Arrow Connector 168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Arrow Connector 169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1" name="Group 170"/>
            <p:cNvGrpSpPr/>
            <p:nvPr/>
          </p:nvGrpSpPr>
          <p:grpSpPr>
            <a:xfrm>
              <a:off x="40386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72" name="Straight Arrow Connector 171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Arrow Connector 172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4" name="Group 173"/>
            <p:cNvGrpSpPr/>
            <p:nvPr/>
          </p:nvGrpSpPr>
          <p:grpSpPr>
            <a:xfrm>
              <a:off x="49530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75" name="Straight Arrow Connector 174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Arrow Connector 175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Group 176"/>
            <p:cNvGrpSpPr/>
            <p:nvPr/>
          </p:nvGrpSpPr>
          <p:grpSpPr>
            <a:xfrm>
              <a:off x="58674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78" name="Straight Arrow Connector 177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Arrow Connector 178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Group 179"/>
            <p:cNvGrpSpPr/>
            <p:nvPr/>
          </p:nvGrpSpPr>
          <p:grpSpPr>
            <a:xfrm>
              <a:off x="67818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81" name="Straight Arrow Connector 180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Arrow Connector 181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182"/>
            <p:cNvGrpSpPr/>
            <p:nvPr/>
          </p:nvGrpSpPr>
          <p:grpSpPr>
            <a:xfrm>
              <a:off x="76962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84" name="Straight Arrow Connector 183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Arrow Connector 184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tangle 146"/>
              <p:cNvSpPr/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2      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14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15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7" name="Rectangle 1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/>
              <p:cNvSpPr txBox="1"/>
              <p:nvPr/>
            </p:nvSpPr>
            <p:spPr>
              <a:xfrm>
                <a:off x="914400" y="3581400"/>
                <a:ext cx="729526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0,1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2,3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4,5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6,7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8,9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10,11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12,13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[14,15]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581400"/>
                <a:ext cx="7295266" cy="307777"/>
              </a:xfrm>
              <a:prstGeom prst="rect">
                <a:avLst/>
              </a:prstGeom>
              <a:blipFill rotWithShape="1">
                <a:blip r:embed="rId4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  </m:t>
                    </m:r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[4,7]</m:t>
                    </m:r>
                  </m:oMath>
                </a14:m>
                <a:r>
                  <a:rPr lang="en-US" sz="1400" dirty="0" smtClean="0"/>
                  <a:t>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[12,15]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blipFill rotWithShape="1">
                <a:blip r:embed="rId5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[0,7]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blipFill rotWithShape="1">
                <a:blip r:embed="rId6"/>
                <a:stretch>
                  <a:fillRect t="-2000" r="-729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/>
              <p:cNvSpPr txBox="1"/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[8,15]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4" name="TextBox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2000" r="-625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/>
              <p:cNvSpPr txBox="1"/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6" name="TextBox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blipFill rotWithShape="1">
                <a:blip r:embed="rId8"/>
                <a:stretch>
                  <a:fillRect t="-2000" r="-625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7" name="TextBox 186"/>
          <p:cNvSpPr txBox="1"/>
          <p:nvPr/>
        </p:nvSpPr>
        <p:spPr>
          <a:xfrm>
            <a:off x="1164960" y="4495800"/>
            <a:ext cx="733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4      14     9     </a:t>
            </a:r>
            <a:r>
              <a:rPr lang="en-US" b="1" dirty="0" smtClean="0"/>
              <a:t>27</a:t>
            </a:r>
            <a:r>
              <a:rPr lang="en-US" dirty="0" smtClean="0"/>
              <a:t>    23    21     29    91     37    25    </a:t>
            </a:r>
            <a:r>
              <a:rPr lang="en-US" b="1" dirty="0" smtClean="0"/>
              <a:t>18</a:t>
            </a:r>
            <a:r>
              <a:rPr lang="en-US" dirty="0" smtClean="0"/>
              <a:t>     </a:t>
            </a:r>
            <a:r>
              <a:rPr lang="en-US" b="1" dirty="0" smtClean="0"/>
              <a:t>43</a:t>
            </a:r>
            <a:r>
              <a:rPr lang="en-US" dirty="0" smtClean="0"/>
              <a:t>      2     67    11   44</a:t>
            </a:r>
            <a:endParaRPr lang="en-US" dirty="0"/>
          </a:p>
        </p:txBody>
      </p:sp>
      <p:sp>
        <p:nvSpPr>
          <p:cNvPr id="188" name="TextBox 187"/>
          <p:cNvSpPr txBox="1"/>
          <p:nvPr/>
        </p:nvSpPr>
        <p:spPr>
          <a:xfrm>
            <a:off x="1375698" y="3810000"/>
            <a:ext cx="6728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b="1" dirty="0" smtClean="0">
                <a:solidFill>
                  <a:srgbClr val="FF0000"/>
                </a:solidFill>
              </a:rPr>
              <a:t>               0                0               0              10              0               0               0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1828800" y="3048000"/>
            <a:ext cx="6059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b="1" dirty="0" smtClean="0">
                <a:solidFill>
                  <a:srgbClr val="FF0000"/>
                </a:solidFill>
              </a:rPr>
              <a:t>                               10                                0                               0  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1981200" y="2286000"/>
            <a:ext cx="502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             0                                                                      0  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572000" y="167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endParaRPr lang="en-US" dirty="0"/>
          </a:p>
        </p:txBody>
      </p:sp>
      <p:cxnSp>
        <p:nvCxnSpPr>
          <p:cNvPr id="143" name="Straight Connector 142"/>
          <p:cNvCxnSpPr/>
          <p:nvPr/>
        </p:nvCxnSpPr>
        <p:spPr>
          <a:xfrm>
            <a:off x="2514600" y="5486400"/>
            <a:ext cx="384124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4" name="Oval 143"/>
          <p:cNvSpPr/>
          <p:nvPr/>
        </p:nvSpPr>
        <p:spPr>
          <a:xfrm>
            <a:off x="3657600" y="30480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6" name="Oval 145"/>
          <p:cNvSpPr/>
          <p:nvPr/>
        </p:nvSpPr>
        <p:spPr>
          <a:xfrm>
            <a:off x="5029200" y="38100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" name="Oval 192"/>
          <p:cNvSpPr/>
          <p:nvPr/>
        </p:nvSpPr>
        <p:spPr>
          <a:xfrm>
            <a:off x="5715000" y="44958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" name="Oval 193"/>
          <p:cNvSpPr/>
          <p:nvPr/>
        </p:nvSpPr>
        <p:spPr>
          <a:xfrm>
            <a:off x="6172200" y="44958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5" name="Oval 194"/>
          <p:cNvSpPr/>
          <p:nvPr/>
        </p:nvSpPr>
        <p:spPr>
          <a:xfrm>
            <a:off x="2514600" y="44958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6" name="Rounded Rectangle 195"/>
          <p:cNvSpPr/>
          <p:nvPr/>
        </p:nvSpPr>
        <p:spPr>
          <a:xfrm>
            <a:off x="2667000" y="6248400"/>
            <a:ext cx="3352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What path was followed ?</a:t>
            </a:r>
            <a:endParaRPr lang="en-IN" dirty="0">
              <a:solidFill>
                <a:schemeClr val="tx1"/>
              </a:solidFill>
            </a:endParaRPr>
          </a:p>
        </p:txBody>
      </p:sp>
      <p:grpSp>
        <p:nvGrpSpPr>
          <p:cNvPr id="191" name="Group 190"/>
          <p:cNvGrpSpPr/>
          <p:nvPr/>
        </p:nvGrpSpPr>
        <p:grpSpPr>
          <a:xfrm>
            <a:off x="1918010" y="1827312"/>
            <a:ext cx="2676293" cy="2655507"/>
            <a:chOff x="1918010" y="1827312"/>
            <a:chExt cx="2676293" cy="2655507"/>
          </a:xfrm>
        </p:grpSpPr>
        <p:sp>
          <p:nvSpPr>
            <p:cNvPr id="192" name="Freeform 191"/>
            <p:cNvSpPr/>
            <p:nvPr/>
          </p:nvSpPr>
          <p:spPr>
            <a:xfrm>
              <a:off x="1918010" y="1839950"/>
              <a:ext cx="2676293" cy="2642869"/>
            </a:xfrm>
            <a:custGeom>
              <a:avLst/>
              <a:gdLst>
                <a:gd name="connsiteX0" fmla="*/ 301083 w 2653990"/>
                <a:gd name="connsiteY0" fmla="*/ 2642839 h 2642839"/>
                <a:gd name="connsiteX1" fmla="*/ 301083 w 2653990"/>
                <a:gd name="connsiteY1" fmla="*/ 2642839 h 2642839"/>
                <a:gd name="connsiteX2" fmla="*/ 501805 w 2653990"/>
                <a:gd name="connsiteY2" fmla="*/ 1940313 h 2642839"/>
                <a:gd name="connsiteX3" fmla="*/ 0 w 2653990"/>
                <a:gd name="connsiteY3" fmla="*/ 1237786 h 2642839"/>
                <a:gd name="connsiteX4" fmla="*/ 825190 w 2653990"/>
                <a:gd name="connsiteY4" fmla="*/ 691376 h 2642839"/>
                <a:gd name="connsiteX5" fmla="*/ 2653990 w 2653990"/>
                <a:gd name="connsiteY5" fmla="*/ 0 h 2642839"/>
                <a:gd name="connsiteX0" fmla="*/ 301083 w 825190"/>
                <a:gd name="connsiteY0" fmla="*/ 1951463 h 1951463"/>
                <a:gd name="connsiteX1" fmla="*/ 301083 w 825190"/>
                <a:gd name="connsiteY1" fmla="*/ 1951463 h 1951463"/>
                <a:gd name="connsiteX2" fmla="*/ 501805 w 825190"/>
                <a:gd name="connsiteY2" fmla="*/ 1248937 h 1951463"/>
                <a:gd name="connsiteX3" fmla="*/ 0 w 825190"/>
                <a:gd name="connsiteY3" fmla="*/ 546410 h 1951463"/>
                <a:gd name="connsiteX4" fmla="*/ 825190 w 825190"/>
                <a:gd name="connsiteY4" fmla="*/ 0 h 1951463"/>
                <a:gd name="connsiteX5" fmla="*/ 802888 w 825190"/>
                <a:gd name="connsiteY5" fmla="*/ 11151 h 1951463"/>
                <a:gd name="connsiteX0" fmla="*/ 301083 w 2676293"/>
                <a:gd name="connsiteY0" fmla="*/ 2653990 h 2653990"/>
                <a:gd name="connsiteX1" fmla="*/ 301083 w 2676293"/>
                <a:gd name="connsiteY1" fmla="*/ 2653990 h 2653990"/>
                <a:gd name="connsiteX2" fmla="*/ 501805 w 2676293"/>
                <a:gd name="connsiteY2" fmla="*/ 1951464 h 2653990"/>
                <a:gd name="connsiteX3" fmla="*/ 0 w 2676293"/>
                <a:gd name="connsiteY3" fmla="*/ 1248937 h 2653990"/>
                <a:gd name="connsiteX4" fmla="*/ 825190 w 2676293"/>
                <a:gd name="connsiteY4" fmla="*/ 702527 h 2653990"/>
                <a:gd name="connsiteX5" fmla="*/ 2676293 w 2676293"/>
                <a:gd name="connsiteY5" fmla="*/ 0 h 2653990"/>
                <a:gd name="connsiteX0" fmla="*/ 301083 w 2676293"/>
                <a:gd name="connsiteY0" fmla="*/ 2653990 h 2653990"/>
                <a:gd name="connsiteX1" fmla="*/ 769434 w 2676293"/>
                <a:gd name="connsiteY1" fmla="*/ 2642839 h 2653990"/>
                <a:gd name="connsiteX2" fmla="*/ 501805 w 2676293"/>
                <a:gd name="connsiteY2" fmla="*/ 1951464 h 2653990"/>
                <a:gd name="connsiteX3" fmla="*/ 0 w 2676293"/>
                <a:gd name="connsiteY3" fmla="*/ 1248937 h 2653990"/>
                <a:gd name="connsiteX4" fmla="*/ 825190 w 2676293"/>
                <a:gd name="connsiteY4" fmla="*/ 702527 h 2653990"/>
                <a:gd name="connsiteX5" fmla="*/ 2676293 w 2676293"/>
                <a:gd name="connsiteY5" fmla="*/ 0 h 2653990"/>
                <a:gd name="connsiteX0" fmla="*/ 301083 w 2676293"/>
                <a:gd name="connsiteY0" fmla="*/ 2653990 h 2653990"/>
                <a:gd name="connsiteX1" fmla="*/ 769434 w 2676293"/>
                <a:gd name="connsiteY1" fmla="*/ 2642839 h 2653990"/>
                <a:gd name="connsiteX2" fmla="*/ 501805 w 2676293"/>
                <a:gd name="connsiteY2" fmla="*/ 1951464 h 2653990"/>
                <a:gd name="connsiteX3" fmla="*/ 0 w 2676293"/>
                <a:gd name="connsiteY3" fmla="*/ 1248937 h 2653990"/>
                <a:gd name="connsiteX4" fmla="*/ 825190 w 2676293"/>
                <a:gd name="connsiteY4" fmla="*/ 702527 h 2653990"/>
                <a:gd name="connsiteX5" fmla="*/ 2676293 w 2676293"/>
                <a:gd name="connsiteY5" fmla="*/ 0 h 2653990"/>
                <a:gd name="connsiteX0" fmla="*/ 914401 w 2676293"/>
                <a:gd name="connsiteY0" fmla="*/ 2687444 h 2687444"/>
                <a:gd name="connsiteX1" fmla="*/ 769434 w 2676293"/>
                <a:gd name="connsiteY1" fmla="*/ 2642839 h 2687444"/>
                <a:gd name="connsiteX2" fmla="*/ 501805 w 2676293"/>
                <a:gd name="connsiteY2" fmla="*/ 1951464 h 2687444"/>
                <a:gd name="connsiteX3" fmla="*/ 0 w 2676293"/>
                <a:gd name="connsiteY3" fmla="*/ 1248937 h 2687444"/>
                <a:gd name="connsiteX4" fmla="*/ 825190 w 2676293"/>
                <a:gd name="connsiteY4" fmla="*/ 702527 h 2687444"/>
                <a:gd name="connsiteX5" fmla="*/ 2676293 w 2676293"/>
                <a:gd name="connsiteY5" fmla="*/ 0 h 2687444"/>
                <a:gd name="connsiteX0" fmla="*/ 769435 w 2676293"/>
                <a:gd name="connsiteY0" fmla="*/ 2642839 h 2643342"/>
                <a:gd name="connsiteX1" fmla="*/ 769434 w 2676293"/>
                <a:gd name="connsiteY1" fmla="*/ 2642839 h 2643342"/>
                <a:gd name="connsiteX2" fmla="*/ 501805 w 2676293"/>
                <a:gd name="connsiteY2" fmla="*/ 1951464 h 2643342"/>
                <a:gd name="connsiteX3" fmla="*/ 0 w 2676293"/>
                <a:gd name="connsiteY3" fmla="*/ 1248937 h 2643342"/>
                <a:gd name="connsiteX4" fmla="*/ 825190 w 2676293"/>
                <a:gd name="connsiteY4" fmla="*/ 702527 h 2643342"/>
                <a:gd name="connsiteX5" fmla="*/ 2676293 w 2676293"/>
                <a:gd name="connsiteY5" fmla="*/ 0 h 2643342"/>
                <a:gd name="connsiteX0" fmla="*/ 769435 w 2676293"/>
                <a:gd name="connsiteY0" fmla="*/ 2642839 h 2642869"/>
                <a:gd name="connsiteX1" fmla="*/ 769434 w 2676293"/>
                <a:gd name="connsiteY1" fmla="*/ 2642839 h 2642869"/>
                <a:gd name="connsiteX2" fmla="*/ 501805 w 2676293"/>
                <a:gd name="connsiteY2" fmla="*/ 1951464 h 2642869"/>
                <a:gd name="connsiteX3" fmla="*/ 0 w 2676293"/>
                <a:gd name="connsiteY3" fmla="*/ 1248937 h 2642869"/>
                <a:gd name="connsiteX4" fmla="*/ 825190 w 2676293"/>
                <a:gd name="connsiteY4" fmla="*/ 702527 h 2642869"/>
                <a:gd name="connsiteX5" fmla="*/ 2676293 w 2676293"/>
                <a:gd name="connsiteY5" fmla="*/ 0 h 2642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6293" h="2642869">
                  <a:moveTo>
                    <a:pt x="769435" y="2642839"/>
                  </a:moveTo>
                  <a:cubicBezTo>
                    <a:pt x="657923" y="2304585"/>
                    <a:pt x="613317" y="2646556"/>
                    <a:pt x="769434" y="2642839"/>
                  </a:cubicBezTo>
                  <a:lnTo>
                    <a:pt x="501805" y="1951464"/>
                  </a:lnTo>
                  <a:lnTo>
                    <a:pt x="0" y="1248937"/>
                  </a:lnTo>
                  <a:lnTo>
                    <a:pt x="825190" y="702527"/>
                  </a:lnTo>
                  <a:lnTo>
                    <a:pt x="2676293" y="0"/>
                  </a:lnTo>
                </a:path>
              </a:pathLst>
            </a:custGeom>
            <a:ln w="762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2" name="Straight Arrow Connector 201"/>
            <p:cNvCxnSpPr/>
            <p:nvPr/>
          </p:nvCxnSpPr>
          <p:spPr>
            <a:xfrm flipV="1">
              <a:off x="4267200" y="1827312"/>
              <a:ext cx="304800" cy="153888"/>
            </a:xfrm>
            <a:prstGeom prst="straightConnector1">
              <a:avLst/>
            </a:prstGeom>
            <a:ln w="57150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3" name="Group 202"/>
          <p:cNvGrpSpPr/>
          <p:nvPr/>
        </p:nvGrpSpPr>
        <p:grpSpPr>
          <a:xfrm>
            <a:off x="4832161" y="1808357"/>
            <a:ext cx="1829731" cy="2665141"/>
            <a:chOff x="1181098" y="1806498"/>
            <a:chExt cx="1829731" cy="2665141"/>
          </a:xfrm>
        </p:grpSpPr>
        <p:sp>
          <p:nvSpPr>
            <p:cNvPr id="204" name="Freeform 203"/>
            <p:cNvSpPr/>
            <p:nvPr/>
          </p:nvSpPr>
          <p:spPr>
            <a:xfrm>
              <a:off x="1204332" y="1806498"/>
              <a:ext cx="1806497" cy="2665141"/>
            </a:xfrm>
            <a:custGeom>
              <a:avLst/>
              <a:gdLst>
                <a:gd name="connsiteX0" fmla="*/ 301083 w 2653990"/>
                <a:gd name="connsiteY0" fmla="*/ 2642839 h 2642839"/>
                <a:gd name="connsiteX1" fmla="*/ 301083 w 2653990"/>
                <a:gd name="connsiteY1" fmla="*/ 2642839 h 2642839"/>
                <a:gd name="connsiteX2" fmla="*/ 501805 w 2653990"/>
                <a:gd name="connsiteY2" fmla="*/ 1940313 h 2642839"/>
                <a:gd name="connsiteX3" fmla="*/ 0 w 2653990"/>
                <a:gd name="connsiteY3" fmla="*/ 1237786 h 2642839"/>
                <a:gd name="connsiteX4" fmla="*/ 825190 w 2653990"/>
                <a:gd name="connsiteY4" fmla="*/ 691376 h 2642839"/>
                <a:gd name="connsiteX5" fmla="*/ 2653990 w 2653990"/>
                <a:gd name="connsiteY5" fmla="*/ 0 h 2642839"/>
                <a:gd name="connsiteX0" fmla="*/ 301083 w 825190"/>
                <a:gd name="connsiteY0" fmla="*/ 1951463 h 1951463"/>
                <a:gd name="connsiteX1" fmla="*/ 301083 w 825190"/>
                <a:gd name="connsiteY1" fmla="*/ 1951463 h 1951463"/>
                <a:gd name="connsiteX2" fmla="*/ 501805 w 825190"/>
                <a:gd name="connsiteY2" fmla="*/ 1248937 h 1951463"/>
                <a:gd name="connsiteX3" fmla="*/ 0 w 825190"/>
                <a:gd name="connsiteY3" fmla="*/ 546410 h 1951463"/>
                <a:gd name="connsiteX4" fmla="*/ 825190 w 825190"/>
                <a:gd name="connsiteY4" fmla="*/ 0 h 1951463"/>
                <a:gd name="connsiteX5" fmla="*/ 802888 w 825190"/>
                <a:gd name="connsiteY5" fmla="*/ 11151 h 1951463"/>
                <a:gd name="connsiteX0" fmla="*/ 301083 w 825190"/>
                <a:gd name="connsiteY0" fmla="*/ 1951463 h 1951463"/>
                <a:gd name="connsiteX1" fmla="*/ 301083 w 825190"/>
                <a:gd name="connsiteY1" fmla="*/ 1951463 h 1951463"/>
                <a:gd name="connsiteX2" fmla="*/ 178419 w 825190"/>
                <a:gd name="connsiteY2" fmla="*/ 1538869 h 1951463"/>
                <a:gd name="connsiteX3" fmla="*/ 0 w 825190"/>
                <a:gd name="connsiteY3" fmla="*/ 546410 h 1951463"/>
                <a:gd name="connsiteX4" fmla="*/ 825190 w 825190"/>
                <a:gd name="connsiteY4" fmla="*/ 0 h 1951463"/>
                <a:gd name="connsiteX5" fmla="*/ 802888 w 825190"/>
                <a:gd name="connsiteY5" fmla="*/ 11151 h 1951463"/>
                <a:gd name="connsiteX0" fmla="*/ 557561 w 1081668"/>
                <a:gd name="connsiteY0" fmla="*/ 1951463 h 1951463"/>
                <a:gd name="connsiteX1" fmla="*/ 557561 w 1081668"/>
                <a:gd name="connsiteY1" fmla="*/ 1951463 h 1951463"/>
                <a:gd name="connsiteX2" fmla="*/ 434897 w 1081668"/>
                <a:gd name="connsiteY2" fmla="*/ 1538869 h 1951463"/>
                <a:gd name="connsiteX3" fmla="*/ 0 w 1081668"/>
                <a:gd name="connsiteY3" fmla="*/ 791737 h 1951463"/>
                <a:gd name="connsiteX4" fmla="*/ 1081668 w 1081668"/>
                <a:gd name="connsiteY4" fmla="*/ 0 h 1951463"/>
                <a:gd name="connsiteX5" fmla="*/ 1059366 w 1081668"/>
                <a:gd name="connsiteY5" fmla="*/ 11151 h 1951463"/>
                <a:gd name="connsiteX0" fmla="*/ 1572322 w 2096429"/>
                <a:gd name="connsiteY0" fmla="*/ 1951463 h 1951463"/>
                <a:gd name="connsiteX1" fmla="*/ 1572322 w 2096429"/>
                <a:gd name="connsiteY1" fmla="*/ 1951463 h 1951463"/>
                <a:gd name="connsiteX2" fmla="*/ 1449658 w 2096429"/>
                <a:gd name="connsiteY2" fmla="*/ 1538869 h 1951463"/>
                <a:gd name="connsiteX3" fmla="*/ 1014761 w 2096429"/>
                <a:gd name="connsiteY3" fmla="*/ 791737 h 1951463"/>
                <a:gd name="connsiteX4" fmla="*/ 2096429 w 2096429"/>
                <a:gd name="connsiteY4" fmla="*/ 0 h 1951463"/>
                <a:gd name="connsiteX5" fmla="*/ 0 w 2096429"/>
                <a:gd name="connsiteY5" fmla="*/ 0 h 1951463"/>
                <a:gd name="connsiteX0" fmla="*/ 1572322 w 1572322"/>
                <a:gd name="connsiteY0" fmla="*/ 1951463 h 1951463"/>
                <a:gd name="connsiteX1" fmla="*/ 1572322 w 1572322"/>
                <a:gd name="connsiteY1" fmla="*/ 1951463 h 1951463"/>
                <a:gd name="connsiteX2" fmla="*/ 1449658 w 1572322"/>
                <a:gd name="connsiteY2" fmla="*/ 1538869 h 1951463"/>
                <a:gd name="connsiteX3" fmla="*/ 1014761 w 1572322"/>
                <a:gd name="connsiteY3" fmla="*/ 791737 h 1951463"/>
                <a:gd name="connsiteX4" fmla="*/ 22302 w 1572322"/>
                <a:gd name="connsiteY4" fmla="*/ 33454 h 1951463"/>
                <a:gd name="connsiteX5" fmla="*/ 0 w 1572322"/>
                <a:gd name="connsiteY5" fmla="*/ 0 h 1951463"/>
                <a:gd name="connsiteX0" fmla="*/ 1572322 w 1572322"/>
                <a:gd name="connsiteY0" fmla="*/ 1951463 h 1951463"/>
                <a:gd name="connsiteX1" fmla="*/ 1572322 w 1572322"/>
                <a:gd name="connsiteY1" fmla="*/ 1951463 h 1951463"/>
                <a:gd name="connsiteX2" fmla="*/ 1449658 w 1572322"/>
                <a:gd name="connsiteY2" fmla="*/ 1538869 h 1951463"/>
                <a:gd name="connsiteX3" fmla="*/ 1037063 w 1572322"/>
                <a:gd name="connsiteY3" fmla="*/ 747132 h 1951463"/>
                <a:gd name="connsiteX4" fmla="*/ 22302 w 1572322"/>
                <a:gd name="connsiteY4" fmla="*/ 33454 h 1951463"/>
                <a:gd name="connsiteX5" fmla="*/ 0 w 1572322"/>
                <a:gd name="connsiteY5" fmla="*/ 0 h 1951463"/>
                <a:gd name="connsiteX0" fmla="*/ 1572322 w 1806497"/>
                <a:gd name="connsiteY0" fmla="*/ 1951463 h 1951463"/>
                <a:gd name="connsiteX1" fmla="*/ 1572322 w 1806497"/>
                <a:gd name="connsiteY1" fmla="*/ 1951463 h 1951463"/>
                <a:gd name="connsiteX2" fmla="*/ 1806497 w 1806497"/>
                <a:gd name="connsiteY2" fmla="*/ 1282391 h 1951463"/>
                <a:gd name="connsiteX3" fmla="*/ 1037063 w 1806497"/>
                <a:gd name="connsiteY3" fmla="*/ 747132 h 1951463"/>
                <a:gd name="connsiteX4" fmla="*/ 22302 w 1806497"/>
                <a:gd name="connsiteY4" fmla="*/ 33454 h 1951463"/>
                <a:gd name="connsiteX5" fmla="*/ 0 w 1806497"/>
                <a:gd name="connsiteY5" fmla="*/ 0 h 1951463"/>
                <a:gd name="connsiteX0" fmla="*/ 1572322 w 1806497"/>
                <a:gd name="connsiteY0" fmla="*/ 1951463 h 1951463"/>
                <a:gd name="connsiteX1" fmla="*/ 1572322 w 1806497"/>
                <a:gd name="connsiteY1" fmla="*/ 1951463 h 1951463"/>
                <a:gd name="connsiteX2" fmla="*/ 1806497 w 1806497"/>
                <a:gd name="connsiteY2" fmla="*/ 1282391 h 1951463"/>
                <a:gd name="connsiteX3" fmla="*/ 1338146 w 1806497"/>
                <a:gd name="connsiteY3" fmla="*/ 602166 h 1951463"/>
                <a:gd name="connsiteX4" fmla="*/ 22302 w 1806497"/>
                <a:gd name="connsiteY4" fmla="*/ 33454 h 1951463"/>
                <a:gd name="connsiteX5" fmla="*/ 0 w 1806497"/>
                <a:gd name="connsiteY5" fmla="*/ 0 h 1951463"/>
                <a:gd name="connsiteX0" fmla="*/ 1572322 w 2230244"/>
                <a:gd name="connsiteY0" fmla="*/ 2007219 h 2007219"/>
                <a:gd name="connsiteX1" fmla="*/ 1572322 w 2230244"/>
                <a:gd name="connsiteY1" fmla="*/ 2007219 h 2007219"/>
                <a:gd name="connsiteX2" fmla="*/ 1806497 w 2230244"/>
                <a:gd name="connsiteY2" fmla="*/ 1338147 h 2007219"/>
                <a:gd name="connsiteX3" fmla="*/ 1338146 w 2230244"/>
                <a:gd name="connsiteY3" fmla="*/ 657922 h 2007219"/>
                <a:gd name="connsiteX4" fmla="*/ 2230244 w 2230244"/>
                <a:gd name="connsiteY4" fmla="*/ 0 h 2007219"/>
                <a:gd name="connsiteX5" fmla="*/ 0 w 2230244"/>
                <a:gd name="connsiteY5" fmla="*/ 55756 h 2007219"/>
                <a:gd name="connsiteX0" fmla="*/ 1572322 w 2230244"/>
                <a:gd name="connsiteY0" fmla="*/ 2007219 h 2007219"/>
                <a:gd name="connsiteX1" fmla="*/ 1572322 w 2230244"/>
                <a:gd name="connsiteY1" fmla="*/ 2007219 h 2007219"/>
                <a:gd name="connsiteX2" fmla="*/ 1806497 w 2230244"/>
                <a:gd name="connsiteY2" fmla="*/ 1338147 h 2007219"/>
                <a:gd name="connsiteX3" fmla="*/ 1271239 w 2230244"/>
                <a:gd name="connsiteY3" fmla="*/ 613317 h 2007219"/>
                <a:gd name="connsiteX4" fmla="*/ 2230244 w 2230244"/>
                <a:gd name="connsiteY4" fmla="*/ 0 h 2007219"/>
                <a:gd name="connsiteX5" fmla="*/ 0 w 2230244"/>
                <a:gd name="connsiteY5" fmla="*/ 55756 h 2007219"/>
                <a:gd name="connsiteX0" fmla="*/ 1014761 w 1672683"/>
                <a:gd name="connsiteY0" fmla="*/ 2687443 h 2687443"/>
                <a:gd name="connsiteX1" fmla="*/ 1014761 w 1672683"/>
                <a:gd name="connsiteY1" fmla="*/ 2687443 h 2687443"/>
                <a:gd name="connsiteX2" fmla="*/ 1248936 w 1672683"/>
                <a:gd name="connsiteY2" fmla="*/ 2018371 h 2687443"/>
                <a:gd name="connsiteX3" fmla="*/ 713678 w 1672683"/>
                <a:gd name="connsiteY3" fmla="*/ 1293541 h 2687443"/>
                <a:gd name="connsiteX4" fmla="*/ 1672683 w 1672683"/>
                <a:gd name="connsiteY4" fmla="*/ 680224 h 2687443"/>
                <a:gd name="connsiteX5" fmla="*/ 0 w 1672683"/>
                <a:gd name="connsiteY5" fmla="*/ 0 h 2687443"/>
                <a:gd name="connsiteX0" fmla="*/ 1014761 w 1806497"/>
                <a:gd name="connsiteY0" fmla="*/ 2687443 h 2687443"/>
                <a:gd name="connsiteX1" fmla="*/ 1014761 w 1806497"/>
                <a:gd name="connsiteY1" fmla="*/ 2687443 h 2687443"/>
                <a:gd name="connsiteX2" fmla="*/ 1248936 w 1806497"/>
                <a:gd name="connsiteY2" fmla="*/ 2018371 h 2687443"/>
                <a:gd name="connsiteX3" fmla="*/ 713678 w 1806497"/>
                <a:gd name="connsiteY3" fmla="*/ 1293541 h 2687443"/>
                <a:gd name="connsiteX4" fmla="*/ 1806497 w 1806497"/>
                <a:gd name="connsiteY4" fmla="*/ 591014 h 2687443"/>
                <a:gd name="connsiteX5" fmla="*/ 0 w 1806497"/>
                <a:gd name="connsiteY5" fmla="*/ 0 h 2687443"/>
                <a:gd name="connsiteX0" fmla="*/ 1014761 w 1806497"/>
                <a:gd name="connsiteY0" fmla="*/ 2687443 h 2687443"/>
                <a:gd name="connsiteX1" fmla="*/ 1483112 w 1806497"/>
                <a:gd name="connsiteY1" fmla="*/ 2665141 h 2687443"/>
                <a:gd name="connsiteX2" fmla="*/ 1248936 w 1806497"/>
                <a:gd name="connsiteY2" fmla="*/ 2018371 h 2687443"/>
                <a:gd name="connsiteX3" fmla="*/ 713678 w 1806497"/>
                <a:gd name="connsiteY3" fmla="*/ 1293541 h 2687443"/>
                <a:gd name="connsiteX4" fmla="*/ 1806497 w 1806497"/>
                <a:gd name="connsiteY4" fmla="*/ 591014 h 2687443"/>
                <a:gd name="connsiteX5" fmla="*/ 0 w 1806497"/>
                <a:gd name="connsiteY5" fmla="*/ 0 h 2687443"/>
                <a:gd name="connsiteX0" fmla="*/ 1014761 w 1806497"/>
                <a:gd name="connsiteY0" fmla="*/ 2687443 h 2687443"/>
                <a:gd name="connsiteX1" fmla="*/ 1483112 w 1806497"/>
                <a:gd name="connsiteY1" fmla="*/ 2665141 h 2687443"/>
                <a:gd name="connsiteX2" fmla="*/ 1248936 w 1806497"/>
                <a:gd name="connsiteY2" fmla="*/ 2018371 h 2687443"/>
                <a:gd name="connsiteX3" fmla="*/ 713678 w 1806497"/>
                <a:gd name="connsiteY3" fmla="*/ 1293541 h 2687443"/>
                <a:gd name="connsiteX4" fmla="*/ 1806497 w 1806497"/>
                <a:gd name="connsiteY4" fmla="*/ 591014 h 2687443"/>
                <a:gd name="connsiteX5" fmla="*/ 0 w 1806497"/>
                <a:gd name="connsiteY5" fmla="*/ 0 h 2687443"/>
                <a:gd name="connsiteX0" fmla="*/ 1304693 w 1806497"/>
                <a:gd name="connsiteY0" fmla="*/ 2620536 h 2665141"/>
                <a:gd name="connsiteX1" fmla="*/ 1483112 w 1806497"/>
                <a:gd name="connsiteY1" fmla="*/ 2665141 h 2665141"/>
                <a:gd name="connsiteX2" fmla="*/ 1248936 w 1806497"/>
                <a:gd name="connsiteY2" fmla="*/ 2018371 h 2665141"/>
                <a:gd name="connsiteX3" fmla="*/ 713678 w 1806497"/>
                <a:gd name="connsiteY3" fmla="*/ 1293541 h 2665141"/>
                <a:gd name="connsiteX4" fmla="*/ 1806497 w 1806497"/>
                <a:gd name="connsiteY4" fmla="*/ 591014 h 2665141"/>
                <a:gd name="connsiteX5" fmla="*/ 0 w 1806497"/>
                <a:gd name="connsiteY5" fmla="*/ 0 h 2665141"/>
                <a:gd name="connsiteX0" fmla="*/ 1438507 w 1806497"/>
                <a:gd name="connsiteY0" fmla="*/ 2642838 h 2665141"/>
                <a:gd name="connsiteX1" fmla="*/ 1483112 w 1806497"/>
                <a:gd name="connsiteY1" fmla="*/ 2665141 h 2665141"/>
                <a:gd name="connsiteX2" fmla="*/ 1248936 w 1806497"/>
                <a:gd name="connsiteY2" fmla="*/ 2018371 h 2665141"/>
                <a:gd name="connsiteX3" fmla="*/ 713678 w 1806497"/>
                <a:gd name="connsiteY3" fmla="*/ 1293541 h 2665141"/>
                <a:gd name="connsiteX4" fmla="*/ 1806497 w 1806497"/>
                <a:gd name="connsiteY4" fmla="*/ 591014 h 2665141"/>
                <a:gd name="connsiteX5" fmla="*/ 0 w 1806497"/>
                <a:gd name="connsiteY5" fmla="*/ 0 h 2665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06497" h="2665141">
                  <a:moveTo>
                    <a:pt x="1438507" y="2642838"/>
                  </a:moveTo>
                  <a:cubicBezTo>
                    <a:pt x="1594624" y="2635404"/>
                    <a:pt x="1427356" y="2416097"/>
                    <a:pt x="1483112" y="2665141"/>
                  </a:cubicBezTo>
                  <a:lnTo>
                    <a:pt x="1248936" y="2018371"/>
                  </a:lnTo>
                  <a:lnTo>
                    <a:pt x="713678" y="1293541"/>
                  </a:lnTo>
                  <a:lnTo>
                    <a:pt x="1806497" y="591014"/>
                  </a:lnTo>
                  <a:lnTo>
                    <a:pt x="0" y="0"/>
                  </a:lnTo>
                </a:path>
              </a:pathLst>
            </a:custGeom>
            <a:ln w="762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5" name="Straight Arrow Connector 204"/>
            <p:cNvCxnSpPr/>
            <p:nvPr/>
          </p:nvCxnSpPr>
          <p:spPr>
            <a:xfrm flipH="1" flipV="1">
              <a:off x="1181098" y="1806498"/>
              <a:ext cx="457200" cy="152400"/>
            </a:xfrm>
            <a:prstGeom prst="straightConnector1">
              <a:avLst/>
            </a:prstGeom>
            <a:ln w="57150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6" name="Up Arrow 205"/>
          <p:cNvSpPr/>
          <p:nvPr/>
        </p:nvSpPr>
        <p:spPr>
          <a:xfrm>
            <a:off x="2577084" y="5105400"/>
            <a:ext cx="242316" cy="381000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Up Arrow 206"/>
          <p:cNvSpPr/>
          <p:nvPr/>
        </p:nvSpPr>
        <p:spPr>
          <a:xfrm>
            <a:off x="6234684" y="5105400"/>
            <a:ext cx="242316" cy="381000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3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 animBg="1"/>
      <p:bldP spid="206" grpId="0" animBg="1"/>
      <p:bldP spid="20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Multi-Increment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200" dirty="0"/>
                  <a:t>,</a:t>
                </a:r>
                <a:r>
                  <a:rPr lang="en-US" sz="32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3200" dirty="0"/>
                  <a:t>,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∆</a:t>
                </a:r>
                <a:r>
                  <a:rPr lang="en-US" sz="3200" dirty="0"/>
                  <a:t>) </a:t>
                </a:r>
                <a:r>
                  <a:rPr lang="en-US" sz="3200" b="1" dirty="0"/>
                  <a:t>efficiently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Sketch: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Let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u</a:t>
                </a:r>
                <a:r>
                  <a:rPr lang="en-US" sz="2000" dirty="0" smtClean="0"/>
                  <a:t> and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v</a:t>
                </a:r>
                <a:r>
                  <a:rPr lang="en-US" sz="2000" dirty="0" smtClean="0"/>
                  <a:t> be the leaf nodes corresponding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 smtClean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Increment the value stored at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u</a:t>
                </a:r>
                <a:r>
                  <a:rPr lang="en-US" sz="2000" dirty="0" smtClean="0"/>
                  <a:t> and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v</a:t>
                </a:r>
                <a:r>
                  <a:rPr lang="en-US" sz="2000" dirty="0" smtClean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Keep repeating </a:t>
                </a:r>
                <a:r>
                  <a:rPr lang="en-US" sz="2000" dirty="0" smtClean="0"/>
                  <a:t>the following </a:t>
                </a:r>
                <a:r>
                  <a:rPr lang="en-US" sz="2000" b="1" dirty="0" smtClean="0"/>
                  <a:t>step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as long as </a:t>
                </a:r>
                <a:r>
                  <a:rPr lang="en-US" sz="2000" dirty="0">
                    <a:solidFill>
                      <a:srgbClr val="C00000"/>
                    </a:solidFill>
                  </a:rPr>
                  <a:t>parent</a:t>
                </a: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u</a:t>
                </a:r>
                <a:r>
                  <a:rPr lang="en-US" sz="2000" dirty="0"/>
                  <a:t>) &lt;&gt; </a:t>
                </a:r>
                <a:r>
                  <a:rPr lang="en-US" sz="2000" dirty="0">
                    <a:solidFill>
                      <a:srgbClr val="C00000"/>
                    </a:solidFill>
                  </a:rPr>
                  <a:t>parent</a:t>
                </a: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v</a:t>
                </a:r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Move up by one step simultaneously from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u </a:t>
                </a:r>
                <a:r>
                  <a:rPr lang="en-US" sz="2000" dirty="0" smtClean="0"/>
                  <a:t>and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v</a:t>
                </a: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-   If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u </a:t>
                </a:r>
                <a:r>
                  <a:rPr lang="en-US" sz="2000" dirty="0" smtClean="0"/>
                  <a:t>is </a:t>
                </a:r>
                <a:r>
                  <a:rPr lang="en-US" sz="2000" b="1" dirty="0" smtClean="0"/>
                  <a:t>left child </a:t>
                </a:r>
                <a:r>
                  <a:rPr lang="en-US" sz="2000" dirty="0" smtClean="0"/>
                  <a:t>of its parent, increment value stored in sibling of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u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-   If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v </a:t>
                </a:r>
                <a:r>
                  <a:rPr lang="en-US" sz="2000" dirty="0"/>
                  <a:t>is </a:t>
                </a:r>
                <a:r>
                  <a:rPr lang="en-US" sz="2000" b="1" dirty="0" smtClean="0"/>
                  <a:t>right </a:t>
                </a:r>
                <a:r>
                  <a:rPr lang="en-US" sz="2000" b="1" dirty="0"/>
                  <a:t>child </a:t>
                </a:r>
                <a:r>
                  <a:rPr lang="en-US" sz="2000" dirty="0"/>
                  <a:t>of its parent, increment </a:t>
                </a:r>
                <a:r>
                  <a:rPr lang="en-US" sz="2000" dirty="0" smtClean="0"/>
                  <a:t>value stored in sibling </a:t>
                </a:r>
                <a:r>
                  <a:rPr lang="en-US" sz="2000" dirty="0"/>
                  <a:t>of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v</a:t>
                </a:r>
                <a:r>
                  <a:rPr lang="en-US" sz="2000" dirty="0" smtClean="0"/>
                  <a:t>.</a:t>
                </a:r>
                <a:endParaRPr lang="en-US" sz="2000" dirty="0"/>
              </a:p>
              <a:p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111" t="-1078" r="-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73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/>
                  <a:t>Executing</a:t>
                </a:r>
                <a:r>
                  <a:rPr lang="en-US" sz="3200" b="1" dirty="0" smtClean="0">
                    <a:solidFill>
                      <a:srgbClr val="7030A0"/>
                    </a:solidFill>
                  </a:rPr>
                  <a:t> Report</a:t>
                </a:r>
                <a:r>
                  <a:rPr lang="en-US" sz="3200" dirty="0" smtClean="0"/>
                  <a:t>(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200" dirty="0"/>
                  <a:t>) </a:t>
                </a:r>
                <a:r>
                  <a:rPr lang="en-US" sz="3200" b="1" dirty="0"/>
                  <a:t>efficiently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Sketch: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Let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u</a:t>
                </a:r>
                <a:r>
                  <a:rPr lang="en-US" sz="2000" dirty="0" smtClean="0"/>
                  <a:t> be the leaf nodes corresponding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b="1" dirty="0" err="1">
                    <a:solidFill>
                      <a:srgbClr val="0070C0"/>
                    </a:solidFill>
                  </a:rPr>
                  <a:t>v</a:t>
                </a:r>
                <a:r>
                  <a:rPr lang="en-US" sz="2000" b="1" dirty="0" err="1" smtClean="0">
                    <a:solidFill>
                      <a:srgbClr val="0070C0"/>
                    </a:solidFill>
                  </a:rPr>
                  <a:t>al</a:t>
                </a:r>
                <a:r>
                  <a:rPr lang="en-US" sz="2000" dirty="0" smtClean="0"/>
                  <a:t> </a:t>
                </a:r>
                <a:r>
                  <a:rPr lang="en-US" sz="2000" dirty="0" smtClean="0">
                    <a:sym typeface="Wingdings" pitchFamily="2" charset="2"/>
                  </a:rPr>
                  <a:t> 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0</a:t>
                </a:r>
                <a:r>
                  <a:rPr lang="en-US" sz="2000" dirty="0" smtClean="0">
                    <a:sym typeface="Wingdings" pitchFamily="2" charset="2"/>
                  </a:rPr>
                  <a:t>;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>
                    <a:sym typeface="Wingdings" pitchFamily="2" charset="2"/>
                  </a:rPr>
                  <a:t>Keep moving up from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u </a:t>
                </a:r>
                <a:r>
                  <a:rPr lang="en-US" sz="2000" dirty="0" smtClean="0"/>
                  <a:t>and keep adding the value of all the nodes on the path to the root to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val</a:t>
                </a:r>
                <a:r>
                  <a:rPr lang="en-US" sz="2000" dirty="0" smtClean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Return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val</a:t>
                </a:r>
                <a:r>
                  <a:rPr lang="en-US" sz="2000" b="1" dirty="0"/>
                  <a:t>.</a:t>
                </a:r>
                <a:endParaRPr lang="en-US" sz="2000" dirty="0" smtClean="0"/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111" t="-1078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5" name="Down Ribbon 4"/>
          <p:cNvSpPr/>
          <p:nvPr/>
        </p:nvSpPr>
        <p:spPr>
          <a:xfrm>
            <a:off x="1447800" y="4343400"/>
            <a:ext cx="6400800" cy="10698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What is an efficient implementation of the tree data structure for these two algorithms?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133600" y="5791200"/>
            <a:ext cx="4953000" cy="609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Realize that it was a </a:t>
            </a:r>
            <a:r>
              <a:rPr lang="en-US" b="1" dirty="0" smtClean="0">
                <a:solidFill>
                  <a:srgbClr val="7030A0"/>
                </a:solidFill>
              </a:rPr>
              <a:t>complete </a:t>
            </a:r>
            <a:r>
              <a:rPr lang="en-US" b="1" dirty="0" smtClean="0">
                <a:solidFill>
                  <a:schemeClr val="tx1"/>
                </a:solidFill>
              </a:rPr>
              <a:t>binary tree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395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Exploiting complete binary tree structure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1800" b="1" dirty="0" smtClean="0"/>
                  <a:t>Data structure: </a:t>
                </a:r>
                <a:r>
                  <a:rPr lang="en-US" sz="1800" b="1" dirty="0"/>
                  <a:t> </a:t>
                </a:r>
                <a:r>
                  <a:rPr lang="en-US" sz="1800" dirty="0" smtClean="0"/>
                  <a:t>An array </a:t>
                </a:r>
                <a:r>
                  <a:rPr lang="en-US" sz="1800" b="1" dirty="0" smtClean="0"/>
                  <a:t>A</a:t>
                </a:r>
                <a:r>
                  <a:rPr lang="en-US" sz="1800" dirty="0" smtClean="0"/>
                  <a:t> of size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2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n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-1</a:t>
                </a:r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Copy the sequence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S</a:t>
                </a:r>
                <a:r>
                  <a:rPr lang="en-US" sz="1800" dirty="0"/>
                  <a:t> </a:t>
                </a:r>
                <a:r>
                  <a:rPr lang="en-US" sz="1800" b="1" dirty="0"/>
                  <a:t>=</a:t>
                </a:r>
                <a:r>
                  <a:rPr lang="en-US" sz="18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≺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≻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into   ??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Leaf node corresponding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</m:oMath>
                </a14:m>
                <a:r>
                  <a:rPr lang="en-US" sz="1800" dirty="0" smtClean="0"/>
                  <a:t>=  ??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How to check if a node is left child or right child of its parent ?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(if index of the node is odd, then the  node is left child, else the node is right child)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2"/>
                <a:stretch>
                  <a:fillRect l="-1852" t="-1553" r="-963" b="-2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143000" y="4648200"/>
            <a:ext cx="7086600" cy="0"/>
            <a:chOff x="1143000" y="4800600"/>
            <a:chExt cx="7086600" cy="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1143000" y="3962400"/>
            <a:ext cx="7162800" cy="0"/>
            <a:chOff x="1143000" y="4495800"/>
            <a:chExt cx="7162800" cy="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143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057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971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8862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8006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715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629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543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1143000" y="3200400"/>
            <a:ext cx="7162800" cy="0"/>
            <a:chOff x="1143000" y="3657600"/>
            <a:chExt cx="7162800" cy="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11430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9718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8006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6294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1143000" y="2438400"/>
            <a:ext cx="7162800" cy="0"/>
            <a:chOff x="1143000" y="3276600"/>
            <a:chExt cx="7162800" cy="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8006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1143000" y="4495800"/>
            <a:ext cx="7086600" cy="304800"/>
            <a:chOff x="1143000" y="4495800"/>
            <a:chExt cx="7086600" cy="304800"/>
          </a:xfrm>
        </p:grpSpPr>
        <p:grpSp>
          <p:nvGrpSpPr>
            <p:cNvPr id="25" name="Group 24"/>
            <p:cNvGrpSpPr/>
            <p:nvPr/>
          </p:nvGrpSpPr>
          <p:grpSpPr>
            <a:xfrm>
              <a:off x="1143000" y="4495800"/>
              <a:ext cx="3505200" cy="304800"/>
              <a:chOff x="1143000" y="4495800"/>
              <a:chExt cx="3505200" cy="304800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1143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1600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2057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2514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2971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3429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3886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4343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4800600" y="4495800"/>
              <a:ext cx="3429000" cy="304800"/>
              <a:chOff x="1143000" y="4495800"/>
              <a:chExt cx="3429000" cy="304800"/>
            </a:xfrm>
          </p:grpSpPr>
          <p:sp>
            <p:nvSpPr>
              <p:cNvPr id="76" name="Oval 75"/>
              <p:cNvSpPr/>
              <p:nvPr/>
            </p:nvSpPr>
            <p:spPr>
              <a:xfrm>
                <a:off x="1143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1600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2057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2514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2971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3429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3886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4267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4" name="Group 83"/>
          <p:cNvGrpSpPr/>
          <p:nvPr/>
        </p:nvGrpSpPr>
        <p:grpSpPr>
          <a:xfrm>
            <a:off x="1371600" y="3810000"/>
            <a:ext cx="6705600" cy="304800"/>
            <a:chOff x="1447800" y="4495800"/>
            <a:chExt cx="6705600" cy="304800"/>
          </a:xfrm>
        </p:grpSpPr>
        <p:grpSp>
          <p:nvGrpSpPr>
            <p:cNvPr id="85" name="Group 84"/>
            <p:cNvGrpSpPr/>
            <p:nvPr/>
          </p:nvGrpSpPr>
          <p:grpSpPr>
            <a:xfrm>
              <a:off x="1447800" y="4495800"/>
              <a:ext cx="3048000" cy="304800"/>
              <a:chOff x="1447800" y="4495800"/>
              <a:chExt cx="3048000" cy="304800"/>
            </a:xfrm>
          </p:grpSpPr>
          <p:sp>
            <p:nvSpPr>
              <p:cNvPr id="95" name="Oval 94"/>
              <p:cNvSpPr/>
              <p:nvPr/>
            </p:nvSpPr>
            <p:spPr>
              <a:xfrm>
                <a:off x="1447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2362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4191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5105400" y="4495800"/>
              <a:ext cx="3048000" cy="304800"/>
              <a:chOff x="1447800" y="4495800"/>
              <a:chExt cx="3048000" cy="304800"/>
            </a:xfrm>
          </p:grpSpPr>
          <p:sp>
            <p:nvSpPr>
              <p:cNvPr id="88" name="Oval 87"/>
              <p:cNvSpPr/>
              <p:nvPr/>
            </p:nvSpPr>
            <p:spPr>
              <a:xfrm>
                <a:off x="1447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2362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4191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3" name="Group 102"/>
          <p:cNvGrpSpPr/>
          <p:nvPr/>
        </p:nvGrpSpPr>
        <p:grpSpPr>
          <a:xfrm>
            <a:off x="1828800" y="3048000"/>
            <a:ext cx="5715000" cy="304800"/>
            <a:chOff x="1524000" y="4495800"/>
            <a:chExt cx="5715000" cy="304800"/>
          </a:xfrm>
        </p:grpSpPr>
        <p:grpSp>
          <p:nvGrpSpPr>
            <p:cNvPr id="104" name="Group 103"/>
            <p:cNvGrpSpPr/>
            <p:nvPr/>
          </p:nvGrpSpPr>
          <p:grpSpPr>
            <a:xfrm>
              <a:off x="1524000" y="4495800"/>
              <a:ext cx="2133600" cy="304800"/>
              <a:chOff x="1524000" y="4495800"/>
              <a:chExt cx="2133600" cy="304800"/>
            </a:xfrm>
          </p:grpSpPr>
          <p:sp>
            <p:nvSpPr>
              <p:cNvPr id="110" name="Oval 109"/>
              <p:cNvSpPr/>
              <p:nvPr/>
            </p:nvSpPr>
            <p:spPr>
              <a:xfrm>
                <a:off x="1524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3352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5181600" y="4495800"/>
              <a:ext cx="2057400" cy="304800"/>
              <a:chOff x="1524000" y="4495800"/>
              <a:chExt cx="2057400" cy="304800"/>
            </a:xfrm>
          </p:grpSpPr>
          <p:sp>
            <p:nvSpPr>
              <p:cNvPr id="106" name="Oval 105"/>
              <p:cNvSpPr/>
              <p:nvPr/>
            </p:nvSpPr>
            <p:spPr>
              <a:xfrm>
                <a:off x="1524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4" name="Group 113"/>
          <p:cNvGrpSpPr/>
          <p:nvPr/>
        </p:nvGrpSpPr>
        <p:grpSpPr>
          <a:xfrm>
            <a:off x="2667000" y="2286000"/>
            <a:ext cx="4038600" cy="304800"/>
            <a:chOff x="3276600" y="4495800"/>
            <a:chExt cx="4038600" cy="304800"/>
          </a:xfrm>
        </p:grpSpPr>
        <p:sp>
          <p:nvSpPr>
            <p:cNvPr id="120" name="Oval 119"/>
            <p:cNvSpPr/>
            <p:nvPr/>
          </p:nvSpPr>
          <p:spPr>
            <a:xfrm>
              <a:off x="3276600" y="4495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7010400" y="4495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1143000" y="1828800"/>
            <a:ext cx="7162800" cy="0"/>
            <a:chOff x="1143000" y="3276600"/>
            <a:chExt cx="7162800" cy="0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4648200" y="3276600"/>
              <a:ext cx="36576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Oval 123"/>
          <p:cNvSpPr/>
          <p:nvPr/>
        </p:nvSpPr>
        <p:spPr>
          <a:xfrm>
            <a:off x="4572000" y="1676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Arrow Connector 124"/>
          <p:cNvCxnSpPr>
            <a:stCxn id="124" idx="2"/>
            <a:endCxn id="120" idx="6"/>
          </p:cNvCxnSpPr>
          <p:nvPr/>
        </p:nvCxnSpPr>
        <p:spPr>
          <a:xfrm flipH="1">
            <a:off x="2971800" y="1828800"/>
            <a:ext cx="16002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endCxn id="118" idx="1"/>
          </p:cNvCxnSpPr>
          <p:nvPr/>
        </p:nvCxnSpPr>
        <p:spPr>
          <a:xfrm>
            <a:off x="4876800" y="1828800"/>
            <a:ext cx="1568637" cy="5018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1936564" y="2546163"/>
            <a:ext cx="1765673" cy="546474"/>
            <a:chOff x="1936564" y="2546163"/>
            <a:chExt cx="1765673" cy="546474"/>
          </a:xfrm>
        </p:grpSpPr>
        <p:cxnSp>
          <p:nvCxnSpPr>
            <p:cNvPr id="127" name="Straight Arrow Connector 126"/>
            <p:cNvCxnSpPr>
              <a:stCxn id="120" idx="3"/>
            </p:cNvCxnSpPr>
            <p:nvPr/>
          </p:nvCxnSpPr>
          <p:spPr>
            <a:xfrm flipH="1">
              <a:off x="1936564" y="2546163"/>
              <a:ext cx="775073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stCxn id="120" idx="5"/>
              <a:endCxn id="112" idx="1"/>
            </p:cNvCxnSpPr>
            <p:nvPr/>
          </p:nvCxnSpPr>
          <p:spPr>
            <a:xfrm>
              <a:off x="2927163" y="2546163"/>
              <a:ext cx="775074" cy="5464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134"/>
          <p:cNvGrpSpPr/>
          <p:nvPr/>
        </p:nvGrpSpPr>
        <p:grpSpPr>
          <a:xfrm>
            <a:off x="5625728" y="2514600"/>
            <a:ext cx="1765672" cy="564963"/>
            <a:chOff x="1936565" y="2483037"/>
            <a:chExt cx="1765672" cy="564963"/>
          </a:xfrm>
        </p:grpSpPr>
        <p:cxnSp>
          <p:nvCxnSpPr>
            <p:cNvPr id="136" name="Straight Arrow Connector 135"/>
            <p:cNvCxnSpPr>
              <a:stCxn id="118" idx="3"/>
            </p:cNvCxnSpPr>
            <p:nvPr/>
          </p:nvCxnSpPr>
          <p:spPr>
            <a:xfrm flipH="1">
              <a:off x="1936565" y="2514600"/>
              <a:ext cx="819709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>
              <a:off x="3003363" y="2483037"/>
              <a:ext cx="698874" cy="5464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/>
          <p:cNvGrpSpPr/>
          <p:nvPr/>
        </p:nvGrpSpPr>
        <p:grpSpPr>
          <a:xfrm>
            <a:off x="1524000" y="3308163"/>
            <a:ext cx="914400" cy="501837"/>
            <a:chOff x="1524000" y="3308163"/>
            <a:chExt cx="914400" cy="501837"/>
          </a:xfrm>
        </p:grpSpPr>
        <p:cxnSp>
          <p:nvCxnSpPr>
            <p:cNvPr id="139" name="Straight Arrow Connector 138"/>
            <p:cNvCxnSpPr>
              <a:stCxn id="110" idx="3"/>
              <a:endCxn id="95" idx="0"/>
            </p:cNvCxnSpPr>
            <p:nvPr/>
          </p:nvCxnSpPr>
          <p:spPr>
            <a:xfrm flipH="1">
              <a:off x="1524000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>
              <a:stCxn id="110" idx="5"/>
            </p:cNvCxnSpPr>
            <p:nvPr/>
          </p:nvCxnSpPr>
          <p:spPr>
            <a:xfrm>
              <a:off x="2088963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Group 148"/>
          <p:cNvGrpSpPr/>
          <p:nvPr/>
        </p:nvGrpSpPr>
        <p:grpSpPr>
          <a:xfrm>
            <a:off x="3352800" y="3308163"/>
            <a:ext cx="914400" cy="501837"/>
            <a:chOff x="1524000" y="3308163"/>
            <a:chExt cx="914400" cy="501837"/>
          </a:xfrm>
        </p:grpSpPr>
        <p:cxnSp>
          <p:nvCxnSpPr>
            <p:cNvPr id="150" name="Straight Arrow Connector 149"/>
            <p:cNvCxnSpPr/>
            <p:nvPr/>
          </p:nvCxnSpPr>
          <p:spPr>
            <a:xfrm flipH="1">
              <a:off x="1524000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>
              <a:off x="2088963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Group 151"/>
          <p:cNvGrpSpPr/>
          <p:nvPr/>
        </p:nvGrpSpPr>
        <p:grpSpPr>
          <a:xfrm>
            <a:off x="5181600" y="3308163"/>
            <a:ext cx="914400" cy="501837"/>
            <a:chOff x="1524000" y="3308163"/>
            <a:chExt cx="914400" cy="501837"/>
          </a:xfrm>
        </p:grpSpPr>
        <p:cxnSp>
          <p:nvCxnSpPr>
            <p:cNvPr id="153" name="Straight Arrow Connector 152"/>
            <p:cNvCxnSpPr/>
            <p:nvPr/>
          </p:nvCxnSpPr>
          <p:spPr>
            <a:xfrm flipH="1">
              <a:off x="1524000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/>
            <p:nvPr/>
          </p:nvCxnSpPr>
          <p:spPr>
            <a:xfrm>
              <a:off x="2088963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/>
          <p:cNvGrpSpPr/>
          <p:nvPr/>
        </p:nvGrpSpPr>
        <p:grpSpPr>
          <a:xfrm>
            <a:off x="6934200" y="3308163"/>
            <a:ext cx="914400" cy="501837"/>
            <a:chOff x="1524000" y="3308163"/>
            <a:chExt cx="914400" cy="501837"/>
          </a:xfrm>
        </p:grpSpPr>
        <p:cxnSp>
          <p:nvCxnSpPr>
            <p:cNvPr id="156" name="Straight Arrow Connector 155"/>
            <p:cNvCxnSpPr/>
            <p:nvPr/>
          </p:nvCxnSpPr>
          <p:spPr>
            <a:xfrm flipH="1">
              <a:off x="1524000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/>
            <p:nvPr/>
          </p:nvCxnSpPr>
          <p:spPr>
            <a:xfrm>
              <a:off x="2088963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1295402" y="4070163"/>
            <a:ext cx="457198" cy="425637"/>
            <a:chOff x="1524002" y="3384363"/>
            <a:chExt cx="457198" cy="425637"/>
          </a:xfrm>
        </p:grpSpPr>
        <p:cxnSp>
          <p:nvCxnSpPr>
            <p:cNvPr id="159" name="Straight Arrow Connector 158"/>
            <p:cNvCxnSpPr>
              <a:stCxn id="95" idx="3"/>
            </p:cNvCxnSpPr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>
              <a:stCxn id="95" idx="5"/>
            </p:cNvCxnSpPr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Group 164"/>
          <p:cNvGrpSpPr/>
          <p:nvPr/>
        </p:nvGrpSpPr>
        <p:grpSpPr>
          <a:xfrm>
            <a:off x="2209800" y="4070163"/>
            <a:ext cx="457198" cy="425637"/>
            <a:chOff x="1524002" y="3384363"/>
            <a:chExt cx="457198" cy="425637"/>
          </a:xfrm>
        </p:grpSpPr>
        <p:cxnSp>
          <p:nvCxnSpPr>
            <p:cNvPr id="166" name="Straight Arrow Connector 165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Group 167"/>
          <p:cNvGrpSpPr/>
          <p:nvPr/>
        </p:nvGrpSpPr>
        <p:grpSpPr>
          <a:xfrm>
            <a:off x="3124200" y="4070163"/>
            <a:ext cx="457198" cy="425637"/>
            <a:chOff x="1524002" y="3384363"/>
            <a:chExt cx="457198" cy="425637"/>
          </a:xfrm>
        </p:grpSpPr>
        <p:cxnSp>
          <p:nvCxnSpPr>
            <p:cNvPr id="169" name="Straight Arrow Connector 168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1" name="Group 170"/>
          <p:cNvGrpSpPr/>
          <p:nvPr/>
        </p:nvGrpSpPr>
        <p:grpSpPr>
          <a:xfrm>
            <a:off x="4038602" y="4070163"/>
            <a:ext cx="457198" cy="425637"/>
            <a:chOff x="1524002" y="3384363"/>
            <a:chExt cx="457198" cy="425637"/>
          </a:xfrm>
        </p:grpSpPr>
        <p:cxnSp>
          <p:nvCxnSpPr>
            <p:cNvPr id="172" name="Straight Arrow Connector 171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4953000" y="4070163"/>
            <a:ext cx="457198" cy="425637"/>
            <a:chOff x="1524002" y="3384363"/>
            <a:chExt cx="457198" cy="425637"/>
          </a:xfrm>
        </p:grpSpPr>
        <p:cxnSp>
          <p:nvCxnSpPr>
            <p:cNvPr id="175" name="Straight Arrow Connector 174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5867400" y="4070163"/>
            <a:ext cx="457198" cy="425637"/>
            <a:chOff x="1524002" y="3384363"/>
            <a:chExt cx="457198" cy="425637"/>
          </a:xfrm>
        </p:grpSpPr>
        <p:cxnSp>
          <p:nvCxnSpPr>
            <p:cNvPr id="178" name="Straight Arrow Connector 177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6781800" y="4070163"/>
            <a:ext cx="457198" cy="425637"/>
            <a:chOff x="1524002" y="3384363"/>
            <a:chExt cx="457198" cy="425637"/>
          </a:xfrm>
        </p:grpSpPr>
        <p:cxnSp>
          <p:nvCxnSpPr>
            <p:cNvPr id="181" name="Straight Arrow Connector 180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7696202" y="4070163"/>
            <a:ext cx="457198" cy="425637"/>
            <a:chOff x="1524002" y="3384363"/>
            <a:chExt cx="457198" cy="425637"/>
          </a:xfrm>
        </p:grpSpPr>
        <p:cxnSp>
          <p:nvCxnSpPr>
            <p:cNvPr id="184" name="Straight Arrow Connector 183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4343400" y="1524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2362200" y="2145268"/>
            <a:ext cx="4068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1                                                                     2</a:t>
            </a:r>
            <a:endParaRPr lang="en-US" dirty="0"/>
          </a:p>
        </p:txBody>
      </p:sp>
      <p:sp>
        <p:nvSpPr>
          <p:cNvPr id="162" name="TextBox 161"/>
          <p:cNvSpPr txBox="1"/>
          <p:nvPr/>
        </p:nvSpPr>
        <p:spPr>
          <a:xfrm>
            <a:off x="1676400" y="2831068"/>
            <a:ext cx="5953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3                               4                                  5                              6  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1066800" y="3669268"/>
            <a:ext cx="7112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7               8               9              10               11            12             13              14  </a:t>
            </a:r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1040555" y="4812268"/>
            <a:ext cx="7526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15    16    17     18    19    20    21     22    23    24     25     26   27    28     29     30 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651950" y="5726668"/>
                <a:ext cx="1529650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A</a:t>
                </a:r>
                <a:r>
                  <a:rPr lang="en-US" dirty="0" smtClean="0"/>
                  <a:t>[(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−1)+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]</a:t>
                </a:r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1950" y="5726668"/>
                <a:ext cx="152965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3187" t="-8197" r="-677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/>
              <p:cNvSpPr txBox="1"/>
              <p:nvPr/>
            </p:nvSpPr>
            <p:spPr>
              <a:xfrm>
                <a:off x="4724400" y="5421868"/>
                <a:ext cx="2114618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A</a:t>
                </a:r>
                <a:r>
                  <a:rPr lang="en-US" dirty="0" smtClean="0"/>
                  <a:t>[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 smtClean="0"/>
                  <a:t>]…</a:t>
                </a:r>
                <a:r>
                  <a:rPr lang="en-US" b="1" dirty="0"/>
                  <a:t>A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−2</m:t>
                    </m:r>
                  </m:oMath>
                </a14:m>
                <a:r>
                  <a:rPr lang="en-US" dirty="0" smtClean="0"/>
                  <a:t>]</a:t>
                </a:r>
                <a:endParaRPr lang="en-US" dirty="0"/>
              </a:p>
            </p:txBody>
          </p:sp>
        </mc:Choice>
        <mc:Fallback xmlns="">
          <p:sp>
            <p:nvSpPr>
              <p:cNvPr id="186" name="TextBox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5421868"/>
                <a:ext cx="2114618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305" t="-8197" r="-489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234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28" grpId="0"/>
      <p:bldP spid="161" grpId="0"/>
      <p:bldP spid="162" grpId="0"/>
      <p:bldP spid="163" grpId="0"/>
      <p:bldP spid="164" grpId="0"/>
      <p:bldP spid="29" grpId="0" animBg="1"/>
      <p:bldP spid="18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Problem 1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Multi-increment</a:t>
            </a:r>
          </a:p>
        </p:txBody>
      </p:sp>
    </p:spTree>
    <p:extLst>
      <p:ext uri="{BB962C8B-B14F-4D97-AF65-F5344CB8AC3E}">
        <p14:creationId xmlns:p14="http://schemas.microsoft.com/office/powerpoint/2010/main" val="418893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err="1" smtClean="0">
                    <a:solidFill>
                      <a:srgbClr val="7030A0"/>
                    </a:solidFill>
                  </a:rPr>
                  <a:t>MultiIncrement</a:t>
                </a:r>
                <a:r>
                  <a:rPr lang="en-US" sz="3600" b="1" dirty="0" smtClean="0">
                    <a:solidFill>
                      <a:srgbClr val="7030A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600" b="1" dirty="0" smtClean="0"/>
                  <a:t>,</a:t>
                </a:r>
                <a:r>
                  <a:rPr lang="en-US" sz="36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3600" b="1" dirty="0" smtClean="0"/>
                  <a:t>,</a:t>
                </a:r>
                <a:r>
                  <a:rPr lang="en-US" sz="36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3600" b="1" dirty="0">
                    <a:solidFill>
                      <a:srgbClr val="C00000"/>
                    </a:solidFill>
                  </a:rPr>
                  <a:t>∆</a:t>
                </a:r>
                <a:r>
                  <a:rPr lang="en-US" sz="3600" b="1" dirty="0" smtClean="0">
                    <a:solidFill>
                      <a:srgbClr val="7030A0"/>
                    </a:solidFill>
                  </a:rPr>
                  <a:t>)</a:t>
                </a:r>
                <a:endParaRPr lang="en-US" sz="36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MultiIncrement(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b="1" dirty="0" smtClean="0"/>
                  <a:t>,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∆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)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)+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)+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</a:t>
                </a:r>
                <a:r>
                  <a:rPr lang="en-US" sz="2000" b="1" dirty="0" smtClean="0">
                    <a:sym typeface="Wingdings" pitchFamily="2" charset="2"/>
                  </a:rPr>
                  <a:t>A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 </a:t>
                </a:r>
                <a:r>
                  <a:rPr lang="en-US" sz="2000" b="1" dirty="0">
                    <a:sym typeface="Wingdings" pitchFamily="2" charset="2"/>
                  </a:rPr>
                  <a:t> A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</a:t>
                </a:r>
                <a:r>
                  <a:rPr lang="en-US" sz="2000" dirty="0" smtClean="0">
                    <a:sym typeface="Wingdings" pitchFamily="2" charset="2"/>
                  </a:rPr>
                  <a:t>+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∆</a:t>
                </a:r>
                <a:r>
                  <a:rPr lang="en-US" sz="2000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70C0"/>
                    </a:solidFill>
                  </a:rPr>
                  <a:t>       </a:t>
                </a:r>
                <a:r>
                  <a:rPr lang="en-US" sz="2000" b="1" dirty="0" smtClean="0"/>
                  <a:t>If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 smtClean="0"/>
                  <a:t>&gt;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 smtClean="0"/>
                  <a:t>)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     </a:t>
                </a:r>
                <a:r>
                  <a:rPr lang="en-US" sz="2000" b="1" dirty="0" smtClean="0"/>
                  <a:t>{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          </a:t>
                </a:r>
                <a:r>
                  <a:rPr lang="en-US" sz="2000" b="1" dirty="0" smtClean="0">
                    <a:sym typeface="Wingdings" pitchFamily="2" charset="2"/>
                  </a:rPr>
                  <a:t>A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</a:t>
                </a:r>
                <a:r>
                  <a:rPr lang="en-US" sz="2000" b="1" dirty="0">
                    <a:sym typeface="Wingdings" pitchFamily="2" charset="2"/>
                  </a:rPr>
                  <a:t> A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+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∆</a:t>
                </a:r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   While(                    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??     </a:t>
                </a:r>
                <a:r>
                  <a:rPr lang="en-US" sz="2000" b="1" dirty="0" smtClean="0"/>
                  <a:t>                )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   {     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                 If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%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 smtClean="0"/>
                  <a:t>=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 smtClean="0"/>
                  <a:t>)    </a:t>
                </a:r>
                <a:r>
                  <a:rPr lang="en-US" sz="2000" b="1" dirty="0" smtClean="0">
                    <a:sym typeface="Wingdings" pitchFamily="2" charset="2"/>
                  </a:rPr>
                  <a:t>A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  </a:t>
                </a:r>
                <a:r>
                  <a:rPr lang="en-US" sz="2000" b="1" dirty="0">
                    <a:sym typeface="Wingdings" pitchFamily="2" charset="2"/>
                  </a:rPr>
                  <a:t>A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+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∆</a:t>
                </a:r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      </a:t>
                </a:r>
                <a:r>
                  <a:rPr lang="en-US" sz="2000" b="1" dirty="0" smtClean="0"/>
                  <a:t> If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 smtClean="0"/>
                  <a:t>%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 smtClean="0"/>
                  <a:t>=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 smtClean="0"/>
                  <a:t>)    </a:t>
                </a:r>
                <a:r>
                  <a:rPr lang="en-US" sz="2000" b="1" dirty="0">
                    <a:sym typeface="Wingdings" pitchFamily="2" charset="2"/>
                  </a:rPr>
                  <a:t>A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 </a:t>
                </a:r>
                <a:r>
                  <a:rPr lang="en-US" sz="2000" b="1" dirty="0">
                    <a:sym typeface="Wingdings" pitchFamily="2" charset="2"/>
                  </a:rPr>
                  <a:t>A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+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∆</a:t>
                </a:r>
                <a:r>
                  <a:rPr lang="en-US" sz="2000" dirty="0" smtClean="0">
                    <a:sym typeface="Wingdings" pitchFamily="2" charset="2"/>
                  </a:rPr>
                  <a:t>;</a:t>
                </a: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70C0"/>
                    </a:solidFill>
                  </a:rPr>
                  <a:t>                      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 </a:t>
                </a: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2000" i="1">
                            <a:latin typeface="Cambria Math"/>
                          </a:rPr>
                          <m:t>)/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2000" dirty="0"/>
                  <a:t> ;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                      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 </a:t>
                </a: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2000" i="1">
                            <a:latin typeface="Cambria Math"/>
                          </a:rPr>
                          <m:t>)/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2000" dirty="0"/>
                  <a:t> ;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}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  }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257800"/>
              </a:xfrm>
              <a:blipFill rotWithShape="1">
                <a:blip r:embed="rId3"/>
                <a:stretch>
                  <a:fillRect l="-741" t="-811" b="-6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333269" y="3440668"/>
                <a:ext cx="2695931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)/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 smtClean="0"/>
                  <a:t> &lt;&gt;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i="1">
                            <a:latin typeface="Cambria Math"/>
                          </a:rPr>
                          <m:t>)/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269" y="3440668"/>
                <a:ext cx="2695931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94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859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smtClean="0">
                    <a:solidFill>
                      <a:srgbClr val="7030A0"/>
                    </a:solidFill>
                  </a:rPr>
                  <a:t>Report(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600" b="1" dirty="0" smtClean="0">
                    <a:solidFill>
                      <a:srgbClr val="7030A0"/>
                    </a:solidFill>
                  </a:rPr>
                  <a:t>)</a:t>
                </a:r>
                <a:endParaRPr lang="en-US" sz="36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Report(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 smtClean="0">
                    <a:solidFill>
                      <a:srgbClr val="7030A0"/>
                    </a:solidFill>
                  </a:rPr>
                  <a:t>)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)+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</a:t>
                </a:r>
                <a:r>
                  <a:rPr lang="en-US" sz="2000" b="1" dirty="0" err="1" smtClean="0">
                    <a:solidFill>
                      <a:srgbClr val="0070C0"/>
                    </a:solidFill>
                    <a:sym typeface="Wingdings" pitchFamily="2" charset="2"/>
                  </a:rPr>
                  <a:t>val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ym typeface="Wingdings" pitchFamily="2" charset="2"/>
                  </a:rPr>
                  <a:t> 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0</a:t>
                </a:r>
                <a:r>
                  <a:rPr lang="en-US" sz="2000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While(                    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??     </a:t>
                </a:r>
                <a:r>
                  <a:rPr lang="en-US" sz="2000" b="1" dirty="0" smtClean="0"/>
                  <a:t>                )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{      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 </a:t>
                </a:r>
                <a:r>
                  <a:rPr lang="en-US" sz="2000" b="1" dirty="0" err="1" smtClean="0">
                    <a:solidFill>
                      <a:srgbClr val="0070C0"/>
                    </a:solidFill>
                    <a:sym typeface="Wingdings" pitchFamily="2" charset="2"/>
                  </a:rPr>
                  <a:t>val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ym typeface="Wingdings" pitchFamily="2" charset="2"/>
                  </a:rPr>
                  <a:t> </a:t>
                </a:r>
                <a:r>
                  <a:rPr lang="en-US" sz="2000" b="1" dirty="0" err="1" smtClean="0">
                    <a:solidFill>
                      <a:srgbClr val="0070C0"/>
                    </a:solidFill>
                    <a:sym typeface="Wingdings" pitchFamily="2" charset="2"/>
                  </a:rPr>
                  <a:t>val</a:t>
                </a:r>
                <a:r>
                  <a:rPr lang="en-US" sz="2000" b="1" dirty="0" smtClean="0">
                    <a:sym typeface="Wingdings" pitchFamily="2" charset="2"/>
                  </a:rPr>
                  <a:t> + A[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 smtClean="0"/>
                  <a:t>]</a:t>
                </a:r>
                <a:r>
                  <a:rPr lang="en-US" sz="2000" b="1" dirty="0" smtClean="0">
                    <a:sym typeface="Wingdings" pitchFamily="2" charset="2"/>
                  </a:rPr>
                  <a:t>;</a:t>
                </a: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 </a:t>
                </a: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2000" i="1">
                            <a:latin typeface="Cambria Math"/>
                          </a:rPr>
                          <m:t>)/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2000" dirty="0"/>
                  <a:t> ;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}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return </a:t>
                </a:r>
                <a:r>
                  <a:rPr lang="en-US" sz="2000" b="1" dirty="0" err="1">
                    <a:solidFill>
                      <a:srgbClr val="0070C0"/>
                    </a:solidFill>
                    <a:sym typeface="Wingdings" pitchFamily="2" charset="2"/>
                  </a:rPr>
                  <a:t>val</a:t>
                </a:r>
                <a:r>
                  <a:rPr lang="en-US" sz="2000" b="1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5257800"/>
              </a:xfrm>
              <a:blipFill rotWithShape="1">
                <a:blip r:embed="rId3"/>
                <a:stretch>
                  <a:fillRect l="-741" t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743200" y="2590800"/>
                <a:ext cx="606256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&gt;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0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2590800"/>
                <a:ext cx="60625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616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2347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The solution of Multi-Increment Problem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 smtClean="0"/>
                  <a:t>Theorem: </a:t>
                </a:r>
                <a:r>
                  <a:rPr lang="en-US" sz="2000" dirty="0" smtClean="0"/>
                  <a:t>There exists a data structure of size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) for maintaining a sequence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S</a:t>
                </a:r>
                <a:r>
                  <a:rPr lang="en-US" sz="2000" dirty="0"/>
                  <a:t> </a:t>
                </a:r>
                <a:r>
                  <a:rPr lang="en-US" sz="2000" b="1" dirty="0"/>
                  <a:t>=</a:t>
                </a: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≺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≻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such that each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Multi-Increment</a:t>
                </a:r>
                <a:r>
                  <a:rPr lang="en-US" sz="2000" dirty="0" smtClean="0"/>
                  <a:t>() and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Report</a:t>
                </a:r>
                <a:r>
                  <a:rPr lang="en-US" sz="2000" dirty="0" smtClean="0"/>
                  <a:t>() operation takes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 smtClean="0"/>
                  <a:t>(log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) time. </a:t>
                </a:r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1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8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Problem 2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Dynamic Range-minima</a:t>
            </a:r>
          </a:p>
        </p:txBody>
      </p:sp>
    </p:spTree>
    <p:extLst>
      <p:ext uri="{BB962C8B-B14F-4D97-AF65-F5344CB8AC3E}">
        <p14:creationId xmlns:p14="http://schemas.microsoft.com/office/powerpoint/2010/main" val="381067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Problem 2</a:t>
            </a:r>
            <a:endParaRPr lang="en-US" sz="36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Given an initial sequence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S</a:t>
                </a:r>
                <a:r>
                  <a:rPr lang="en-US" sz="1800" dirty="0" smtClean="0"/>
                  <a:t> </a:t>
                </a:r>
                <a:r>
                  <a:rPr lang="en-US" sz="1800" b="1" dirty="0" smtClean="0"/>
                  <a:t>=</a:t>
                </a:r>
                <a:r>
                  <a:rPr lang="en-US" sz="18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≺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/>
                      </a:rPr>
                      <m:t>≻</m:t>
                    </m:r>
                  </m:oMath>
                </a14:m>
                <a:r>
                  <a:rPr lang="en-US" sz="1800" dirty="0" smtClean="0"/>
                  <a:t> of numbers, maintain a compact data structure to perform the following operations efficiently for any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.</a:t>
                </a:r>
                <a:endParaRPr lang="en-US" sz="1800" dirty="0"/>
              </a:p>
              <a:p>
                <a:r>
                  <a:rPr lang="en-US" sz="1800" b="1" dirty="0" err="1" smtClean="0">
                    <a:solidFill>
                      <a:srgbClr val="7030A0"/>
                    </a:solidFill>
                  </a:rPr>
                  <a:t>ReportMin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m:rPr>
                        <m:nor/>
                      </m:rPr>
                      <a:rPr lang="en-US" sz="1800" dirty="0"/>
                      <m:t>,</m:t>
                    </m:r>
                    <m:r>
                      <m:rPr>
                        <m:nor/>
                      </m:rPr>
                      <a:rPr lang="en-US" sz="1800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m:rPr>
                        <m:nor/>
                      </m:rPr>
                      <a:rPr lang="en-US" sz="1800" dirty="0"/>
                      <m:t>): 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dirty="0"/>
                      <m:t>               </m:t>
                    </m:r>
                    <m:r>
                      <m:rPr>
                        <m:nor/>
                      </m:rPr>
                      <a:rPr lang="en-US" sz="1800" b="0" i="0" dirty="0" smtClean="0"/>
                      <m:t>                      </m:t>
                    </m:r>
                    <m:r>
                      <m:rPr>
                        <m:nor/>
                      </m:rPr>
                      <a:rPr lang="en-US" sz="1800" b="0" i="0" dirty="0" smtClean="0"/>
                      <m:t>Report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the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minimum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element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from</m:t>
                    </m:r>
                    <m:r>
                      <m:rPr>
                        <m:nor/>
                      </m:rPr>
                      <a:rPr lang="en-US" sz="1800" dirty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{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m:rPr>
                        <m:nor/>
                      </m:rPr>
                      <a:rPr lang="en-US" sz="1800" b="1" i="0" smtClean="0">
                        <a:solidFill>
                          <a:schemeClr val="tx1"/>
                        </a:solidFill>
                        <a:latin typeface="Cambria Math"/>
                      </a:rPr>
                      <m:t>|</m:t>
                    </m:r>
                    <m:r>
                      <m:rPr>
                        <m:nor/>
                      </m:rPr>
                      <a:rPr lang="en-US" sz="1800" dirty="0"/>
                      <m:t> </m:t>
                    </m:r>
                    <m:r>
                      <m:rPr>
                        <m:nor/>
                      </m:rPr>
                      <a:rPr lang="en-US" sz="1800" dirty="0"/>
                      <m:t>for</m:t>
                    </m:r>
                    <m:r>
                      <m:rPr>
                        <m:nor/>
                      </m:rPr>
                      <a:rPr lang="en-US" sz="1800" dirty="0"/>
                      <m:t> </m:t>
                    </m:r>
                    <m:r>
                      <m:rPr>
                        <m:nor/>
                      </m:rPr>
                      <a:rPr lang="en-US" sz="1800" dirty="0"/>
                      <m:t>each</m:t>
                    </m:r>
                    <m:r>
                      <m:rPr>
                        <m:nor/>
                      </m:rPr>
                      <a:rPr lang="en-US" sz="1800" dirty="0"/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≤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≤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 smtClean="0"/>
                  <a:t>}</a:t>
                </a:r>
              </a:p>
              <a:p>
                <a:r>
                  <a:rPr lang="en-US" sz="1800" b="1" dirty="0">
                    <a:solidFill>
                      <a:srgbClr val="7030A0"/>
                    </a:solidFill>
                  </a:rPr>
                  <a:t>Update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a</a:t>
                </a:r>
                <a:r>
                  <a:rPr lang="en-US" sz="1800" dirty="0"/>
                  <a:t>):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</a:t>
                </a:r>
                <a:r>
                  <a:rPr lang="en-US" sz="1800" dirty="0" smtClean="0"/>
                  <a:t>  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a</a:t>
                </a:r>
                <a:r>
                  <a:rPr lang="en-US" sz="1800" dirty="0"/>
                  <a:t> becomes the new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.</a:t>
                </a: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/>
                  <a:t>AIM: </a:t>
                </a:r>
              </a:p>
              <a:p>
                <a:r>
                  <a:rPr lang="en-US" sz="18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) size data structure.</a:t>
                </a:r>
              </a:p>
              <a:p>
                <a:r>
                  <a:rPr lang="en-US" sz="1800" b="1" dirty="0">
                    <a:solidFill>
                      <a:srgbClr val="7030A0"/>
                    </a:solidFill>
                  </a:rPr>
                  <a:t>ReportMin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m:rPr>
                        <m:nor/>
                      </m:rPr>
                      <a:rPr lang="en-US" sz="1800" dirty="0"/>
                      <m:t>,</m:t>
                    </m:r>
                    <m:r>
                      <m:rPr>
                        <m:nor/>
                      </m:rPr>
                      <a:rPr lang="en-US" sz="1800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m:rPr>
                        <m:nor/>
                      </m:rPr>
                      <a:rPr lang="en-US" sz="1800" dirty="0"/>
                      <m:t>)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in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</m:oMath>
                </a14:m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/>
                  <a:t>(</a:t>
                </a:r>
                <a:r>
                  <a:rPr lang="en-US" sz="1800" dirty="0" smtClean="0"/>
                  <a:t>log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) time.</a:t>
                </a:r>
              </a:p>
              <a:p>
                <a:r>
                  <a:rPr lang="en-US" sz="1800" b="1" dirty="0">
                    <a:solidFill>
                      <a:srgbClr val="7030A0"/>
                    </a:solidFill>
                  </a:rPr>
                  <a:t>Update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a</a:t>
                </a:r>
                <a:r>
                  <a:rPr lang="en-US" sz="1800" dirty="0" smtClean="0"/>
                  <a:t>) in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/>
                  <a:t>(log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 </a:t>
                </a:r>
                <a:r>
                  <a:rPr lang="en-US" sz="1800" dirty="0" smtClean="0"/>
                  <a:t>time. 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 </a:t>
                </a:r>
                <a:endParaRPr lang="en-US" sz="1800" dirty="0"/>
              </a:p>
              <a:p>
                <a:endParaRPr lang="en-US" sz="1800" dirty="0" smtClean="0"/>
              </a:p>
              <a:p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1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593" t="-606" b="-19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01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Efficient dynamic range minima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1800" dirty="0" smtClean="0"/>
                  <a:t>What </a:t>
                </a:r>
                <a:r>
                  <a:rPr lang="en-US" sz="1800" b="1" dirty="0" smtClean="0"/>
                  <a:t>to store </a:t>
                </a:r>
                <a:r>
                  <a:rPr lang="en-US" sz="1800" dirty="0" smtClean="0"/>
                  <a:t>at internal nodes ?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How to perform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ReportMin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m:rPr>
                        <m:nor/>
                      </m:rPr>
                      <a:rPr lang="en-US" sz="1800" dirty="0"/>
                      <m:t>,</m:t>
                    </m:r>
                    <m:r>
                      <m:rPr>
                        <m:nor/>
                      </m:rPr>
                      <a:rPr lang="en-US" sz="1800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m:rPr>
                        <m:nor/>
                      </m:rPr>
                      <a:rPr lang="en-US" sz="1800" dirty="0"/>
                      <m:t>)</m:t>
                    </m:r>
                  </m:oMath>
                </a14:m>
                <a:r>
                  <a:rPr lang="en-US" sz="1800" dirty="0" smtClean="0"/>
                  <a:t> ?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How to perform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Update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a</a:t>
                </a:r>
                <a:r>
                  <a:rPr lang="en-US" sz="1800" dirty="0" smtClean="0"/>
                  <a:t>) ?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Make sincere attempts to solve the problem. We shall discuss it in next class </a:t>
                </a:r>
                <a:r>
                  <a:rPr lang="en-US" sz="1800" dirty="0" smtClean="0">
                    <a:sym typeface="Wingdings" pitchFamily="2" charset="2"/>
                  </a:rPr>
                  <a:t></a:t>
                </a:r>
                <a:endParaRPr lang="en-US" sz="1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1852" t="-1625" r="-519" b="-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143000" y="4648200"/>
            <a:ext cx="7086600" cy="0"/>
            <a:chOff x="1143000" y="4800600"/>
            <a:chExt cx="7086600" cy="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1143000" y="3962400"/>
            <a:ext cx="7162800" cy="0"/>
            <a:chOff x="1143000" y="4495800"/>
            <a:chExt cx="7162800" cy="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143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057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971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8862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8006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715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629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543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1143000" y="3200400"/>
            <a:ext cx="7162800" cy="0"/>
            <a:chOff x="1143000" y="3657600"/>
            <a:chExt cx="7162800" cy="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11430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9718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8006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6294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1143000" y="2438400"/>
            <a:ext cx="7162800" cy="0"/>
            <a:chOff x="1143000" y="3276600"/>
            <a:chExt cx="7162800" cy="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8006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1143000" y="4495800"/>
            <a:ext cx="7086600" cy="304800"/>
            <a:chOff x="1143000" y="4495800"/>
            <a:chExt cx="7086600" cy="304800"/>
          </a:xfrm>
        </p:grpSpPr>
        <p:grpSp>
          <p:nvGrpSpPr>
            <p:cNvPr id="25" name="Group 24"/>
            <p:cNvGrpSpPr/>
            <p:nvPr/>
          </p:nvGrpSpPr>
          <p:grpSpPr>
            <a:xfrm>
              <a:off x="1143000" y="4495800"/>
              <a:ext cx="3505200" cy="304800"/>
              <a:chOff x="1143000" y="4495800"/>
              <a:chExt cx="3505200" cy="304800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1143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1600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2057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2514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2971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3429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3886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4343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4800600" y="4495800"/>
              <a:ext cx="3429000" cy="304800"/>
              <a:chOff x="1143000" y="4495800"/>
              <a:chExt cx="3429000" cy="304800"/>
            </a:xfrm>
          </p:grpSpPr>
          <p:sp>
            <p:nvSpPr>
              <p:cNvPr id="76" name="Oval 75"/>
              <p:cNvSpPr/>
              <p:nvPr/>
            </p:nvSpPr>
            <p:spPr>
              <a:xfrm>
                <a:off x="1143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1600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2057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2514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2971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3429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3886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4267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4" name="Group 83"/>
          <p:cNvGrpSpPr/>
          <p:nvPr/>
        </p:nvGrpSpPr>
        <p:grpSpPr>
          <a:xfrm>
            <a:off x="1371600" y="3810000"/>
            <a:ext cx="6705600" cy="304800"/>
            <a:chOff x="1447800" y="4495800"/>
            <a:chExt cx="6705600" cy="304800"/>
          </a:xfrm>
        </p:grpSpPr>
        <p:grpSp>
          <p:nvGrpSpPr>
            <p:cNvPr id="85" name="Group 84"/>
            <p:cNvGrpSpPr/>
            <p:nvPr/>
          </p:nvGrpSpPr>
          <p:grpSpPr>
            <a:xfrm>
              <a:off x="1447800" y="4495800"/>
              <a:ext cx="3048000" cy="304800"/>
              <a:chOff x="1447800" y="4495800"/>
              <a:chExt cx="3048000" cy="304800"/>
            </a:xfrm>
          </p:grpSpPr>
          <p:sp>
            <p:nvSpPr>
              <p:cNvPr id="95" name="Oval 94"/>
              <p:cNvSpPr/>
              <p:nvPr/>
            </p:nvSpPr>
            <p:spPr>
              <a:xfrm>
                <a:off x="1447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2362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4191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5105400" y="4495800"/>
              <a:ext cx="3048000" cy="304800"/>
              <a:chOff x="1447800" y="4495800"/>
              <a:chExt cx="3048000" cy="304800"/>
            </a:xfrm>
          </p:grpSpPr>
          <p:sp>
            <p:nvSpPr>
              <p:cNvPr id="88" name="Oval 87"/>
              <p:cNvSpPr/>
              <p:nvPr/>
            </p:nvSpPr>
            <p:spPr>
              <a:xfrm>
                <a:off x="1447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2362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4191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3" name="Group 102"/>
          <p:cNvGrpSpPr/>
          <p:nvPr/>
        </p:nvGrpSpPr>
        <p:grpSpPr>
          <a:xfrm>
            <a:off x="1828800" y="3048000"/>
            <a:ext cx="5715000" cy="304800"/>
            <a:chOff x="1524000" y="4495800"/>
            <a:chExt cx="5715000" cy="304800"/>
          </a:xfrm>
        </p:grpSpPr>
        <p:grpSp>
          <p:nvGrpSpPr>
            <p:cNvPr id="104" name="Group 103"/>
            <p:cNvGrpSpPr/>
            <p:nvPr/>
          </p:nvGrpSpPr>
          <p:grpSpPr>
            <a:xfrm>
              <a:off x="1524000" y="4495800"/>
              <a:ext cx="2133600" cy="304800"/>
              <a:chOff x="1524000" y="4495800"/>
              <a:chExt cx="2133600" cy="304800"/>
            </a:xfrm>
          </p:grpSpPr>
          <p:sp>
            <p:nvSpPr>
              <p:cNvPr id="110" name="Oval 109"/>
              <p:cNvSpPr/>
              <p:nvPr/>
            </p:nvSpPr>
            <p:spPr>
              <a:xfrm>
                <a:off x="1524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3352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5181600" y="4495800"/>
              <a:ext cx="2057400" cy="304800"/>
              <a:chOff x="1524000" y="4495800"/>
              <a:chExt cx="2057400" cy="304800"/>
            </a:xfrm>
          </p:grpSpPr>
          <p:sp>
            <p:nvSpPr>
              <p:cNvPr id="106" name="Oval 105"/>
              <p:cNvSpPr/>
              <p:nvPr/>
            </p:nvSpPr>
            <p:spPr>
              <a:xfrm>
                <a:off x="1524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4" name="Group 113"/>
          <p:cNvGrpSpPr/>
          <p:nvPr/>
        </p:nvGrpSpPr>
        <p:grpSpPr>
          <a:xfrm>
            <a:off x="2667000" y="2286000"/>
            <a:ext cx="4038600" cy="304800"/>
            <a:chOff x="3276600" y="4495800"/>
            <a:chExt cx="4038600" cy="304800"/>
          </a:xfrm>
        </p:grpSpPr>
        <p:sp>
          <p:nvSpPr>
            <p:cNvPr id="120" name="Oval 119"/>
            <p:cNvSpPr/>
            <p:nvPr/>
          </p:nvSpPr>
          <p:spPr>
            <a:xfrm>
              <a:off x="3276600" y="4495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7010400" y="4495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1143000" y="1828800"/>
            <a:ext cx="7162800" cy="0"/>
            <a:chOff x="1143000" y="3276600"/>
            <a:chExt cx="7162800" cy="0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4648200" y="3276600"/>
              <a:ext cx="36576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Oval 123"/>
          <p:cNvSpPr/>
          <p:nvPr/>
        </p:nvSpPr>
        <p:spPr>
          <a:xfrm>
            <a:off x="4572000" y="1676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Arrow Connector 124"/>
          <p:cNvCxnSpPr>
            <a:stCxn id="124" idx="2"/>
            <a:endCxn id="120" idx="6"/>
          </p:cNvCxnSpPr>
          <p:nvPr/>
        </p:nvCxnSpPr>
        <p:spPr>
          <a:xfrm flipH="1">
            <a:off x="2971800" y="1828800"/>
            <a:ext cx="16002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endCxn id="118" idx="1"/>
          </p:cNvCxnSpPr>
          <p:nvPr/>
        </p:nvCxnSpPr>
        <p:spPr>
          <a:xfrm>
            <a:off x="4876800" y="1828800"/>
            <a:ext cx="1568637" cy="5018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1936564" y="2546163"/>
            <a:ext cx="1765673" cy="546474"/>
            <a:chOff x="1936564" y="2546163"/>
            <a:chExt cx="1765673" cy="546474"/>
          </a:xfrm>
        </p:grpSpPr>
        <p:cxnSp>
          <p:nvCxnSpPr>
            <p:cNvPr id="127" name="Straight Arrow Connector 126"/>
            <p:cNvCxnSpPr>
              <a:stCxn id="120" idx="3"/>
            </p:cNvCxnSpPr>
            <p:nvPr/>
          </p:nvCxnSpPr>
          <p:spPr>
            <a:xfrm flipH="1">
              <a:off x="1936564" y="2546163"/>
              <a:ext cx="775073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stCxn id="120" idx="5"/>
              <a:endCxn id="112" idx="1"/>
            </p:cNvCxnSpPr>
            <p:nvPr/>
          </p:nvCxnSpPr>
          <p:spPr>
            <a:xfrm>
              <a:off x="2927163" y="2546163"/>
              <a:ext cx="775074" cy="5464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134"/>
          <p:cNvGrpSpPr/>
          <p:nvPr/>
        </p:nvGrpSpPr>
        <p:grpSpPr>
          <a:xfrm>
            <a:off x="5625728" y="2514600"/>
            <a:ext cx="1765672" cy="564963"/>
            <a:chOff x="1936565" y="2483037"/>
            <a:chExt cx="1765672" cy="564963"/>
          </a:xfrm>
        </p:grpSpPr>
        <p:cxnSp>
          <p:nvCxnSpPr>
            <p:cNvPr id="136" name="Straight Arrow Connector 135"/>
            <p:cNvCxnSpPr>
              <a:stCxn id="118" idx="3"/>
            </p:cNvCxnSpPr>
            <p:nvPr/>
          </p:nvCxnSpPr>
          <p:spPr>
            <a:xfrm flipH="1">
              <a:off x="1936565" y="2514600"/>
              <a:ext cx="819709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>
              <a:off x="3003363" y="2483037"/>
              <a:ext cx="698874" cy="5464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/>
          <p:cNvGrpSpPr/>
          <p:nvPr/>
        </p:nvGrpSpPr>
        <p:grpSpPr>
          <a:xfrm>
            <a:off x="1524000" y="3308163"/>
            <a:ext cx="914400" cy="501837"/>
            <a:chOff x="1524000" y="3308163"/>
            <a:chExt cx="914400" cy="501837"/>
          </a:xfrm>
        </p:grpSpPr>
        <p:cxnSp>
          <p:nvCxnSpPr>
            <p:cNvPr id="139" name="Straight Arrow Connector 138"/>
            <p:cNvCxnSpPr>
              <a:stCxn id="110" idx="3"/>
              <a:endCxn id="95" idx="0"/>
            </p:cNvCxnSpPr>
            <p:nvPr/>
          </p:nvCxnSpPr>
          <p:spPr>
            <a:xfrm flipH="1">
              <a:off x="1524000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>
              <a:stCxn id="110" idx="5"/>
            </p:cNvCxnSpPr>
            <p:nvPr/>
          </p:nvCxnSpPr>
          <p:spPr>
            <a:xfrm>
              <a:off x="2088963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Group 148"/>
          <p:cNvGrpSpPr/>
          <p:nvPr/>
        </p:nvGrpSpPr>
        <p:grpSpPr>
          <a:xfrm>
            <a:off x="3352800" y="3308163"/>
            <a:ext cx="914400" cy="501837"/>
            <a:chOff x="1524000" y="3308163"/>
            <a:chExt cx="914400" cy="501837"/>
          </a:xfrm>
        </p:grpSpPr>
        <p:cxnSp>
          <p:nvCxnSpPr>
            <p:cNvPr id="150" name="Straight Arrow Connector 149"/>
            <p:cNvCxnSpPr/>
            <p:nvPr/>
          </p:nvCxnSpPr>
          <p:spPr>
            <a:xfrm flipH="1">
              <a:off x="1524000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>
              <a:off x="2088963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Group 151"/>
          <p:cNvGrpSpPr/>
          <p:nvPr/>
        </p:nvGrpSpPr>
        <p:grpSpPr>
          <a:xfrm>
            <a:off x="5181600" y="3308163"/>
            <a:ext cx="914400" cy="501837"/>
            <a:chOff x="1524000" y="3308163"/>
            <a:chExt cx="914400" cy="501837"/>
          </a:xfrm>
        </p:grpSpPr>
        <p:cxnSp>
          <p:nvCxnSpPr>
            <p:cNvPr id="153" name="Straight Arrow Connector 152"/>
            <p:cNvCxnSpPr/>
            <p:nvPr/>
          </p:nvCxnSpPr>
          <p:spPr>
            <a:xfrm flipH="1">
              <a:off x="1524000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/>
            <p:nvPr/>
          </p:nvCxnSpPr>
          <p:spPr>
            <a:xfrm>
              <a:off x="2088963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/>
          <p:cNvGrpSpPr/>
          <p:nvPr/>
        </p:nvGrpSpPr>
        <p:grpSpPr>
          <a:xfrm>
            <a:off x="6934200" y="3308163"/>
            <a:ext cx="914400" cy="501837"/>
            <a:chOff x="1524000" y="3308163"/>
            <a:chExt cx="914400" cy="501837"/>
          </a:xfrm>
        </p:grpSpPr>
        <p:cxnSp>
          <p:nvCxnSpPr>
            <p:cNvPr id="156" name="Straight Arrow Connector 155"/>
            <p:cNvCxnSpPr/>
            <p:nvPr/>
          </p:nvCxnSpPr>
          <p:spPr>
            <a:xfrm flipH="1">
              <a:off x="1524000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/>
            <p:nvPr/>
          </p:nvCxnSpPr>
          <p:spPr>
            <a:xfrm>
              <a:off x="2088963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1295402" y="4070163"/>
            <a:ext cx="457198" cy="425637"/>
            <a:chOff x="1524002" y="3384363"/>
            <a:chExt cx="457198" cy="425637"/>
          </a:xfrm>
        </p:grpSpPr>
        <p:cxnSp>
          <p:nvCxnSpPr>
            <p:cNvPr id="159" name="Straight Arrow Connector 158"/>
            <p:cNvCxnSpPr>
              <a:stCxn id="95" idx="3"/>
            </p:cNvCxnSpPr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>
              <a:stCxn id="95" idx="5"/>
            </p:cNvCxnSpPr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Group 164"/>
          <p:cNvGrpSpPr/>
          <p:nvPr/>
        </p:nvGrpSpPr>
        <p:grpSpPr>
          <a:xfrm>
            <a:off x="2209800" y="4070163"/>
            <a:ext cx="457198" cy="425637"/>
            <a:chOff x="1524002" y="3384363"/>
            <a:chExt cx="457198" cy="425637"/>
          </a:xfrm>
        </p:grpSpPr>
        <p:cxnSp>
          <p:nvCxnSpPr>
            <p:cNvPr id="166" name="Straight Arrow Connector 165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Group 167"/>
          <p:cNvGrpSpPr/>
          <p:nvPr/>
        </p:nvGrpSpPr>
        <p:grpSpPr>
          <a:xfrm>
            <a:off x="3124200" y="4070163"/>
            <a:ext cx="457198" cy="425637"/>
            <a:chOff x="1524002" y="3384363"/>
            <a:chExt cx="457198" cy="425637"/>
          </a:xfrm>
        </p:grpSpPr>
        <p:cxnSp>
          <p:nvCxnSpPr>
            <p:cNvPr id="169" name="Straight Arrow Connector 168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1" name="Group 170"/>
          <p:cNvGrpSpPr/>
          <p:nvPr/>
        </p:nvGrpSpPr>
        <p:grpSpPr>
          <a:xfrm>
            <a:off x="4038602" y="4070163"/>
            <a:ext cx="457198" cy="425637"/>
            <a:chOff x="1524002" y="3384363"/>
            <a:chExt cx="457198" cy="425637"/>
          </a:xfrm>
        </p:grpSpPr>
        <p:cxnSp>
          <p:nvCxnSpPr>
            <p:cNvPr id="172" name="Straight Arrow Connector 171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4953000" y="4070163"/>
            <a:ext cx="457198" cy="425637"/>
            <a:chOff x="1524002" y="3384363"/>
            <a:chExt cx="457198" cy="425637"/>
          </a:xfrm>
        </p:grpSpPr>
        <p:cxnSp>
          <p:nvCxnSpPr>
            <p:cNvPr id="175" name="Straight Arrow Connector 174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5867400" y="4070163"/>
            <a:ext cx="457198" cy="425637"/>
            <a:chOff x="1524002" y="3384363"/>
            <a:chExt cx="457198" cy="425637"/>
          </a:xfrm>
        </p:grpSpPr>
        <p:cxnSp>
          <p:nvCxnSpPr>
            <p:cNvPr id="178" name="Straight Arrow Connector 177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6781800" y="4070163"/>
            <a:ext cx="457198" cy="425637"/>
            <a:chOff x="1524002" y="3384363"/>
            <a:chExt cx="457198" cy="425637"/>
          </a:xfrm>
        </p:grpSpPr>
        <p:cxnSp>
          <p:nvCxnSpPr>
            <p:cNvPr id="181" name="Straight Arrow Connector 180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7696202" y="4070163"/>
            <a:ext cx="457198" cy="425637"/>
            <a:chOff x="1524002" y="3384363"/>
            <a:chExt cx="457198" cy="425637"/>
          </a:xfrm>
        </p:grpSpPr>
        <p:cxnSp>
          <p:nvCxnSpPr>
            <p:cNvPr id="184" name="Straight Arrow Connector 183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Rectangle 137"/>
              <p:cNvSpPr/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2      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14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15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8" name="Rectangle 1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220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Problem 1</a:t>
            </a:r>
            <a:endParaRPr lang="en-US" sz="36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 smtClean="0"/>
                  <a:t>Given an initial sequence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S</a:t>
                </a:r>
                <a:r>
                  <a:rPr lang="en-US" sz="1800" dirty="0" smtClean="0"/>
                  <a:t> </a:t>
                </a:r>
                <a:r>
                  <a:rPr lang="en-US" sz="1800" b="1" dirty="0" smtClean="0"/>
                  <a:t>=</a:t>
                </a:r>
                <a:r>
                  <a:rPr lang="en-US" sz="18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≺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/>
                      </a:rPr>
                      <m:t>≻</m:t>
                    </m:r>
                  </m:oMath>
                </a14:m>
                <a:r>
                  <a:rPr lang="en-US" sz="1800" dirty="0" smtClean="0"/>
                  <a:t> of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numbers,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maintain a compact data structure to perform the following operations efficiently :</a:t>
                </a:r>
                <a:endParaRPr lang="en-US" sz="1800" dirty="0"/>
              </a:p>
              <a:p>
                <a:r>
                  <a:rPr lang="en-US" sz="1800" b="1" dirty="0" smtClean="0">
                    <a:solidFill>
                      <a:srgbClr val="7030A0"/>
                    </a:solidFill>
                  </a:rPr>
                  <a:t>Report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):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     Report the current value of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. </a:t>
                </a:r>
              </a:p>
              <a:p>
                <a:r>
                  <a:rPr lang="en-US" sz="1800" b="1" dirty="0" smtClean="0">
                    <a:solidFill>
                      <a:srgbClr val="7030A0"/>
                    </a:solidFill>
                  </a:rPr>
                  <a:t>Multi-Increment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smtClean="0"/>
                  <a:t>,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 smtClean="0"/>
                  <a:t>,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∆</a:t>
                </a:r>
                <a:r>
                  <a:rPr lang="en-US" sz="1800" dirty="0" smtClean="0"/>
                  <a:t>):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                                    Add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∆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 smtClean="0"/>
                  <a:t>to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 smtClean="0"/>
                  <a:t> for each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 ≤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≤ 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endParaRPr lang="en-US" sz="1800" b="1" dirty="0" smtClean="0"/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00B050"/>
                    </a:solidFill>
                  </a:rPr>
                  <a:t>Example: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Let the initial sequence be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S </a:t>
                </a:r>
                <a:r>
                  <a:rPr lang="en-US" sz="1800" b="1" dirty="0" smtClean="0"/>
                  <a:t>=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≺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14</a:t>
                </a:r>
                <a:r>
                  <a:rPr lang="en-US" sz="1800" dirty="0" smtClean="0"/>
                  <a:t>,  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12</a:t>
                </a:r>
                <a:r>
                  <a:rPr lang="en-US" sz="1800" dirty="0" smtClean="0"/>
                  <a:t>,   </a:t>
                </a:r>
                <a:r>
                  <a:rPr lang="en-US" sz="1800" dirty="0">
                    <a:solidFill>
                      <a:srgbClr val="0070C0"/>
                    </a:solidFill>
                  </a:rPr>
                  <a:t>2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3</a:t>
                </a:r>
                <a:r>
                  <a:rPr lang="en-US" sz="1800" dirty="0" smtClean="0"/>
                  <a:t>,  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12</a:t>
                </a:r>
                <a:r>
                  <a:rPr lang="en-US" sz="1800" dirty="0" smtClean="0"/>
                  <a:t>,  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111</a:t>
                </a:r>
                <a:r>
                  <a:rPr lang="en-US" sz="1800" dirty="0" smtClean="0"/>
                  <a:t>,  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51</a:t>
                </a:r>
                <a:r>
                  <a:rPr lang="en-US" sz="1800" dirty="0" smtClean="0"/>
                  <a:t>,  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321</a:t>
                </a:r>
                <a:r>
                  <a:rPr lang="en-US" sz="1800" dirty="0" smtClean="0"/>
                  <a:t>, 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-40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≻</m:t>
                    </m:r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After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 Multi-Increment</a:t>
                </a:r>
                <a:r>
                  <a:rPr lang="en-US" sz="1800" dirty="0" smtClean="0"/>
                  <a:t>(</a:t>
                </a:r>
                <a:r>
                  <a:rPr lang="en-US" sz="1800" dirty="0">
                    <a:solidFill>
                      <a:srgbClr val="0070C0"/>
                    </a:solidFill>
                  </a:rPr>
                  <a:t>2</a:t>
                </a:r>
                <a:r>
                  <a:rPr lang="en-US" sz="1800" dirty="0" smtClean="0"/>
                  <a:t>,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6</a:t>
                </a:r>
                <a:r>
                  <a:rPr lang="en-US" sz="1800" dirty="0" smtClean="0"/>
                  <a:t>,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/>
                      </a:rPr>
                      <m:t> </m:t>
                    </m:r>
                    <m:r>
                      <a:rPr lang="en-US" sz="1800" b="0" i="0" smtClean="0">
                        <a:solidFill>
                          <a:srgbClr val="C00000"/>
                        </a:solidFill>
                        <a:latin typeface="Cambria Math"/>
                      </a:rPr>
                      <m:t>10</m:t>
                    </m:r>
                  </m:oMath>
                </a14:m>
                <a:r>
                  <a:rPr lang="en-US" sz="1800" dirty="0" smtClean="0"/>
                  <a:t>), 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S </a:t>
                </a:r>
                <a:r>
                  <a:rPr lang="en-US" sz="1800" dirty="0" smtClean="0"/>
                  <a:t>becomes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                                    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/>
                      </a:rPr>
                      <m:t>  </m:t>
                    </m:r>
                    <m:r>
                      <a:rPr lang="en-US" sz="1800" i="1">
                        <a:latin typeface="Cambria Math"/>
                      </a:rPr>
                      <m:t>≺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14</a:t>
                </a:r>
                <a:r>
                  <a:rPr lang="en-US" sz="1800" dirty="0" smtClean="0"/>
                  <a:t>,  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12</a:t>
                </a:r>
                <a:r>
                  <a:rPr lang="en-US" sz="1800" dirty="0" smtClean="0"/>
                  <a:t>,  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33</a:t>
                </a:r>
                <a:r>
                  <a:rPr lang="en-US" sz="1800" dirty="0"/>
                  <a:t>,  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22</a:t>
                </a:r>
                <a:r>
                  <a:rPr lang="en-US" sz="1800" dirty="0"/>
                  <a:t>,  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121</a:t>
                </a:r>
                <a:r>
                  <a:rPr lang="en-US" sz="1800" dirty="0"/>
                  <a:t>,  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61</a:t>
                </a:r>
                <a:r>
                  <a:rPr lang="en-US" sz="1800" dirty="0"/>
                  <a:t>,  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331</a:t>
                </a:r>
                <a:r>
                  <a:rPr lang="en-US" sz="1800" dirty="0"/>
                  <a:t>,  </a:t>
                </a:r>
                <a:r>
                  <a:rPr lang="en-US" sz="1800" dirty="0">
                    <a:solidFill>
                      <a:srgbClr val="0070C0"/>
                    </a:solidFill>
                  </a:rPr>
                  <a:t>-40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≻</m:t>
                    </m:r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/>
                  <a:t>Trivial </a:t>
                </a:r>
                <a:r>
                  <a:rPr lang="en-US" sz="1800" dirty="0" smtClean="0"/>
                  <a:t>solution discussed in the last class :</a:t>
                </a:r>
              </a:p>
              <a:p>
                <a:r>
                  <a:rPr lang="en-US" sz="1800" b="1" dirty="0" smtClean="0"/>
                  <a:t>O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) time  per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Multi-Increment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/>
                  <a:t>,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∆</a:t>
                </a:r>
                <a:r>
                  <a:rPr lang="en-US" sz="1800" dirty="0"/>
                  <a:t>): </a:t>
                </a:r>
              </a:p>
              <a:p>
                <a:r>
                  <a:rPr lang="en-US" sz="1800" b="1" dirty="0" smtClean="0"/>
                  <a:t>O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1800" dirty="0" smtClean="0"/>
                  <a:t>) </a:t>
                </a:r>
                <a:r>
                  <a:rPr lang="en-US" sz="1800" dirty="0"/>
                  <a:t>time  per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Report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):</a:t>
                </a:r>
              </a:p>
              <a:p>
                <a:endParaRPr lang="en-US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029200"/>
              </a:xfrm>
              <a:blipFill rotWithShape="1">
                <a:blip r:embed="rId2"/>
                <a:stretch>
                  <a:fillRect l="-593" t="-606" b="-72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533400" y="3429000"/>
            <a:ext cx="7848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19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Towards efficient solution of Problem </a:t>
            </a:r>
            <a:r>
              <a:rPr lang="en-US" sz="3200" b="1" dirty="0">
                <a:solidFill>
                  <a:srgbClr val="7030A0"/>
                </a:solidFill>
              </a:rPr>
              <a:t>1</a:t>
            </a:r>
            <a:endParaRPr lang="en-US" sz="32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Explore ways to maintain sequence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S</a:t>
                </a:r>
                <a:r>
                  <a:rPr lang="en-US" sz="2000" dirty="0" smtClean="0"/>
                  <a:t>  </a:t>
                </a:r>
                <a:r>
                  <a:rPr lang="en-US" sz="2000" b="1" dirty="0" smtClean="0"/>
                  <a:t>implicitly</a:t>
                </a:r>
                <a:r>
                  <a:rPr lang="en-US" sz="2000" dirty="0" smtClean="0"/>
                  <a:t>  such that</a:t>
                </a:r>
              </a:p>
              <a:p>
                <a:r>
                  <a:rPr lang="en-US" sz="2000" b="1" dirty="0" smtClean="0">
                    <a:solidFill>
                      <a:srgbClr val="7030A0"/>
                    </a:solidFill>
                  </a:rPr>
                  <a:t>Multi-Increment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,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∆</a:t>
                </a:r>
                <a:r>
                  <a:rPr lang="en-US" sz="2000" dirty="0" smtClean="0"/>
                  <a:t>) is efficient.</a:t>
                </a:r>
              </a:p>
              <a:p>
                <a:r>
                  <a:rPr lang="en-US" sz="2000" b="1" dirty="0" smtClean="0">
                    <a:solidFill>
                      <a:srgbClr val="7030A0"/>
                    </a:solidFill>
                  </a:rPr>
                  <a:t>Report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) is efficient too.</a:t>
                </a:r>
              </a:p>
              <a:p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Main hurdle: </a:t>
                </a:r>
                <a:r>
                  <a:rPr lang="en-US" sz="2000" dirty="0" smtClean="0"/>
                  <a:t>To perform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Multi-Increment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,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∆</a:t>
                </a:r>
                <a:r>
                  <a:rPr lang="en-US" sz="2000" dirty="0"/>
                  <a:t>) </a:t>
                </a:r>
                <a:r>
                  <a:rPr lang="en-US" sz="2000" dirty="0" smtClean="0"/>
                  <a:t>efficiently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B050"/>
                    </a:solidFill>
                  </a:rPr>
                  <a:t>Assumption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:</a:t>
                </a:r>
                <a:r>
                  <a:rPr lang="en-US" sz="2000" dirty="0"/>
                  <a:t>  without loss of generality assume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is power of </a:t>
                </a:r>
                <a:r>
                  <a:rPr lang="en-US" sz="2000" dirty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419600" y="2362200"/>
            <a:ext cx="1066800" cy="381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08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514600"/>
            <a:ext cx="7772400" cy="1362075"/>
          </a:xfrm>
        </p:spPr>
        <p:txBody>
          <a:bodyPr/>
          <a:lstStyle/>
          <a:p>
            <a:pPr algn="ctr"/>
            <a:r>
              <a:rPr lang="en-US" dirty="0" smtClean="0"/>
              <a:t>A </a:t>
            </a:r>
            <a:r>
              <a:rPr lang="en-US" u="sng" dirty="0" smtClean="0">
                <a:solidFill>
                  <a:srgbClr val="7030A0"/>
                </a:solidFill>
              </a:rPr>
              <a:t>systematic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Journey 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/>
              <a:t>to the </a:t>
            </a:r>
            <a:r>
              <a:rPr lang="en-US" dirty="0" smtClean="0">
                <a:solidFill>
                  <a:srgbClr val="002060"/>
                </a:solidFill>
              </a:rPr>
              <a:t>solution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4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A </a:t>
            </a:r>
            <a:r>
              <a:rPr lang="en-US" sz="3200" b="1" dirty="0" smtClean="0">
                <a:solidFill>
                  <a:srgbClr val="7030A0"/>
                </a:solidFill>
              </a:rPr>
              <a:t>motivating</a:t>
            </a:r>
            <a:r>
              <a:rPr lang="en-US" sz="3200" b="1" dirty="0" smtClean="0"/>
              <a:t> problem</a:t>
            </a:r>
            <a:endParaRPr lang="en-IN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4495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S</a:t>
                </a:r>
                <a:r>
                  <a:rPr lang="en-US" sz="2000" dirty="0" smtClean="0"/>
                  <a:t> = {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 b="0" i="1" smtClean="0"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2000" b="0" i="1" smtClean="0"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3</m:t>
                    </m:r>
                    <m:r>
                      <a:rPr lang="en-US" sz="2000" b="0" i="1" smtClean="0">
                        <a:latin typeface="Cambria Math"/>
                      </a:rPr>
                      <m:t>,…,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 smtClean="0"/>
                  <a:t>}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Can we have a </a:t>
                </a:r>
                <a:r>
                  <a:rPr lang="en-US" sz="2000" u="sng" dirty="0" smtClean="0"/>
                  <a:t>small set</a:t>
                </a:r>
                <a:r>
                  <a:rPr lang="en-US" sz="2000" dirty="0" smtClean="0"/>
                  <a:t>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X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⊂</m:t>
                    </m:r>
                  </m:oMath>
                </a14:m>
                <a:r>
                  <a:rPr lang="en-US" sz="2000" b="1" dirty="0" smtClean="0">
                    <a:solidFill>
                      <a:srgbClr val="7030A0"/>
                    </a:solidFill>
                  </a:rPr>
                  <a:t>S </a:t>
                </a:r>
                <a:r>
                  <a:rPr lang="en-US" sz="2000" dirty="0" smtClean="0"/>
                  <a:t>of numbers </a:t>
                </a:r>
                <a:r>
                  <a:rPr lang="en-US" sz="2000" dirty="0" err="1" smtClean="0"/>
                  <a:t>s.t.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Every number from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S </a:t>
                </a:r>
                <a:r>
                  <a:rPr lang="en-US" sz="2000" dirty="0" smtClean="0"/>
                  <a:t>can be expressed as a </a:t>
                </a:r>
                <a:r>
                  <a:rPr lang="en-US" sz="2000" u="sng" dirty="0" smtClean="0"/>
                  <a:t>sum</a:t>
                </a:r>
                <a:r>
                  <a:rPr lang="en-US" sz="2000" dirty="0" smtClean="0"/>
                  <a:t> of  </a:t>
                </a:r>
                <a:r>
                  <a:rPr lang="en-US" sz="2000" b="1" u="sng" dirty="0" smtClean="0"/>
                  <a:t>a few</a:t>
                </a:r>
                <a:r>
                  <a:rPr lang="en-US" sz="2000" dirty="0" smtClean="0"/>
                  <a:t> numbers from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X </a:t>
                </a:r>
                <a:r>
                  <a:rPr lang="en-US" sz="2000" dirty="0" smtClean="0"/>
                  <a:t>?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Answer</a:t>
                </a:r>
                <a:r>
                  <a:rPr lang="en-US" sz="2000" dirty="0" smtClean="0"/>
                  <a:t>: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X = </a:t>
                </a:r>
                <a:r>
                  <a:rPr lang="en-US" sz="2000" dirty="0"/>
                  <a:t>{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 i="1"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2000" i="1"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4</m:t>
                    </m:r>
                    <m:r>
                      <a:rPr lang="en-US" sz="2000" i="1"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8</m:t>
                    </m:r>
                    <m:r>
                      <a:rPr lang="en-US" sz="2000" b="0" i="1" smtClean="0">
                        <a:latin typeface="Cambria Math"/>
                      </a:rPr>
                      <m:t>,</m:t>
                    </m:r>
                    <m:r>
                      <a:rPr lang="en-US" sz="2000" i="1">
                        <a:latin typeface="Cambria Math"/>
                      </a:rPr>
                      <m:t>…,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/>
                  <a:t>}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|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X</a:t>
                </a:r>
                <a:r>
                  <a:rPr lang="en-US" sz="2000" dirty="0" smtClean="0"/>
                  <a:t>|=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IN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4495800"/>
              </a:xfrm>
              <a:blipFill rotWithShape="1">
                <a:blip r:embed="rId2"/>
                <a:stretch>
                  <a:fillRect l="-741" t="-6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334000" y="4953000"/>
                <a:ext cx="423514" cy="46166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IN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4953000"/>
                <a:ext cx="423514" cy="461665"/>
              </a:xfrm>
              <a:prstGeom prst="rect">
                <a:avLst/>
              </a:prstGeom>
              <a:blipFill rotWithShape="1">
                <a:blip r:embed="rId3"/>
                <a:stretch>
                  <a:fillRect t="-10667" r="-30435" b="-29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655953" y="4491335"/>
                <a:ext cx="1135247" cy="46166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0 0 0</m:t>
                      </m:r>
                    </m:oMath>
                  </m:oMathPara>
                </a14:m>
                <a:endParaRPr lang="en-IN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953" y="4491335"/>
                <a:ext cx="1135247" cy="461665"/>
              </a:xfrm>
              <a:prstGeom prst="rect">
                <a:avLst/>
              </a:prstGeom>
              <a:blipFill rotWithShape="1">
                <a:blip r:embed="rId4"/>
                <a:stretch>
                  <a:fillRect t="-10526" r="-10215" b="-289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418708" y="4034135"/>
                <a:ext cx="1372492" cy="46166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0 0 0 0</m:t>
                      </m:r>
                    </m:oMath>
                  </m:oMathPara>
                </a14:m>
                <a:endParaRPr lang="en-IN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708" y="4034135"/>
                <a:ext cx="1372492" cy="461665"/>
              </a:xfrm>
              <a:prstGeom prst="rect">
                <a:avLst/>
              </a:prstGeom>
              <a:blipFill rotWithShape="1">
                <a:blip r:embed="rId5"/>
                <a:stretch>
                  <a:fillRect t="-10526" r="-8889" b="-289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886200" y="3576935"/>
                <a:ext cx="1914307" cy="46166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1 0 0 0 0 0 0</m:t>
                      </m:r>
                    </m:oMath>
                  </m:oMathPara>
                </a14:m>
                <a:endParaRPr lang="en-IN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3576935"/>
                <a:ext cx="1914307" cy="461665"/>
              </a:xfrm>
              <a:prstGeom prst="rect">
                <a:avLst/>
              </a:prstGeom>
              <a:blipFill rotWithShape="1">
                <a:blip r:embed="rId6"/>
                <a:stretch>
                  <a:fillRect t="-10526" r="-4459" b="-289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65160" y="3128642"/>
                <a:ext cx="2626040" cy="46166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1 0 0 0 0 0 0  0 0 0</m:t>
                      </m:r>
                    </m:oMath>
                  </m:oMathPara>
                </a14:m>
                <a:endParaRPr lang="en-IN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160" y="3128642"/>
                <a:ext cx="2626040" cy="461665"/>
              </a:xfrm>
              <a:prstGeom prst="rect">
                <a:avLst/>
              </a:prstGeom>
              <a:blipFill rotWithShape="1">
                <a:blip r:embed="rId7"/>
                <a:stretch>
                  <a:fillRect t="-10526" r="-4408" b="-289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99707" y="5486400"/>
                <a:ext cx="2626040" cy="46166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1 0 0 1 0 1 1  0 0 1</m:t>
                      </m:r>
                    </m:oMath>
                  </m:oMathPara>
                </a14:m>
                <a:endParaRPr lang="en-IN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9707" y="5486400"/>
                <a:ext cx="2626040" cy="461665"/>
              </a:xfrm>
              <a:prstGeom prst="rect">
                <a:avLst/>
              </a:prstGeom>
              <a:blipFill rotWithShape="1">
                <a:blip r:embed="rId8"/>
                <a:stretch>
                  <a:fillRect t="-8974" r="-3926" b="-2692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Down Ribbon 10"/>
          <p:cNvSpPr/>
          <p:nvPr/>
        </p:nvSpPr>
        <p:spPr>
          <a:xfrm>
            <a:off x="6096000" y="3128641"/>
            <a:ext cx="3048000" cy="1214759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 it is too trivial, try to answer the problem of next slide.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792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9" grpId="0" animBg="1"/>
      <p:bldP spid="8" grpId="0" animBg="1"/>
      <p:bldP spid="7" grpId="0" animBg="1"/>
      <p:bldP spid="6" grpId="0" animBg="1"/>
      <p:bldP spid="5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Extension </a:t>
            </a:r>
            <a:r>
              <a:rPr lang="en-US" sz="3200" b="1" dirty="0" smtClean="0"/>
              <a:t>to</a:t>
            </a:r>
            <a:r>
              <a:rPr lang="en-US" sz="3200" b="1" dirty="0" smtClean="0">
                <a:solidFill>
                  <a:srgbClr val="7030A0"/>
                </a:solidFill>
              </a:rPr>
              <a:t> </a:t>
            </a:r>
            <a:r>
              <a:rPr lang="en-US" sz="3200" b="1" dirty="0" smtClean="0">
                <a:solidFill>
                  <a:srgbClr val="0070C0"/>
                </a:solidFill>
              </a:rPr>
              <a:t>intervals</a:t>
            </a:r>
            <a:endParaRPr lang="en-US" sz="32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S</a:t>
                </a:r>
                <a:r>
                  <a:rPr lang="en-US" sz="2000" dirty="0"/>
                  <a:t> = {[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 smtClean="0"/>
                  <a:t>],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0≤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}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Can we have a </a:t>
                </a:r>
                <a:r>
                  <a:rPr lang="en-US" sz="2000" u="sng" dirty="0"/>
                  <a:t>small set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X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⊂</m:t>
                    </m:r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S </a:t>
                </a:r>
                <a:r>
                  <a:rPr lang="en-US" sz="2000" dirty="0"/>
                  <a:t>of </a:t>
                </a:r>
                <a:r>
                  <a:rPr lang="en-US" sz="2000" b="1" dirty="0" smtClean="0"/>
                  <a:t>intervals</a:t>
                </a:r>
                <a:r>
                  <a:rPr lang="en-US" sz="2000" dirty="0" smtClean="0"/>
                  <a:t> </a:t>
                </a:r>
                <a:r>
                  <a:rPr lang="en-US" sz="2000" dirty="0" err="1"/>
                  <a:t>s.t.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every </a:t>
                </a:r>
                <a:r>
                  <a:rPr lang="en-US" sz="2000" dirty="0" smtClean="0"/>
                  <a:t>interval in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S </a:t>
                </a:r>
                <a:r>
                  <a:rPr lang="en-US" sz="2000" dirty="0"/>
                  <a:t>can be expressed as a </a:t>
                </a:r>
                <a:r>
                  <a:rPr lang="en-US" sz="2000" u="sng" dirty="0" smtClean="0"/>
                  <a:t>union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of </a:t>
                </a:r>
                <a:r>
                  <a:rPr lang="en-US" sz="2000" u="sng" dirty="0" smtClean="0"/>
                  <a:t>a few </a:t>
                </a:r>
                <a:r>
                  <a:rPr lang="en-US" sz="2000" b="1" dirty="0" smtClean="0"/>
                  <a:t>intervals</a:t>
                </a:r>
                <a:r>
                  <a:rPr lang="en-US" sz="2000" dirty="0" smtClean="0"/>
                  <a:t> from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X </a:t>
                </a:r>
                <a:r>
                  <a:rPr lang="en-US" sz="2000" dirty="0"/>
                  <a:t>?</a:t>
                </a:r>
                <a:endParaRPr lang="en-IN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674" b="-35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143000" y="4648200"/>
            <a:ext cx="7086600" cy="0"/>
            <a:chOff x="1143000" y="4800600"/>
            <a:chExt cx="7086600" cy="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2      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14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15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Connector 47"/>
          <p:cNvCxnSpPr/>
          <p:nvPr/>
        </p:nvCxnSpPr>
        <p:spPr>
          <a:xfrm>
            <a:off x="2514600" y="3263590"/>
            <a:ext cx="3505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715000" y="3429000"/>
            <a:ext cx="2133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514600" y="3276600"/>
            <a:ext cx="0" cy="13716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6019800" y="3279800"/>
            <a:ext cx="0" cy="13684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5715000" y="3429000"/>
            <a:ext cx="0" cy="12192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7848600" y="3429000"/>
            <a:ext cx="0" cy="12192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914400" y="4340423"/>
                <a:ext cx="7649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4,4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…………………………………. 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[1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5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,15]</m:t>
                    </m:r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340423"/>
                <a:ext cx="7649082" cy="307777"/>
              </a:xfrm>
              <a:prstGeom prst="rect">
                <a:avLst/>
              </a:prstGeom>
              <a:blipFill rotWithShape="1">
                <a:blip r:embed="rId4"/>
                <a:stretch>
                  <a:fillRect l="-159" t="-1961" r="-159" b="-176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72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7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Extension </a:t>
            </a:r>
            <a:r>
              <a:rPr lang="en-US" sz="3200" b="1" dirty="0"/>
              <a:t>to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>
                <a:solidFill>
                  <a:srgbClr val="0070C0"/>
                </a:solidFill>
              </a:rPr>
              <a:t>intervals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143000" y="4648200"/>
            <a:ext cx="7086600" cy="0"/>
            <a:chOff x="1143000" y="4800600"/>
            <a:chExt cx="7086600" cy="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1143000" y="3962400"/>
            <a:ext cx="7162800" cy="0"/>
            <a:chOff x="1143000" y="4495800"/>
            <a:chExt cx="7162800" cy="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143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057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971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8862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8006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715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629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543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1143000" y="3200400"/>
            <a:ext cx="7162800" cy="0"/>
            <a:chOff x="1143000" y="3657600"/>
            <a:chExt cx="7162800" cy="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11430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9718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8006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6294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1143000" y="2438400"/>
            <a:ext cx="7162800" cy="0"/>
            <a:chOff x="1143000" y="3276600"/>
            <a:chExt cx="7162800" cy="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8006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1143000" y="1828800"/>
            <a:ext cx="7162800" cy="0"/>
            <a:chOff x="1143000" y="3276600"/>
            <a:chExt cx="7162800" cy="0"/>
          </a:xfrm>
        </p:grpSpPr>
        <p:cxnSp>
          <p:nvCxnSpPr>
            <p:cNvPr id="70" name="Straight Connector 69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648200" y="3276600"/>
              <a:ext cx="36576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2      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14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15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  </m:t>
                    </m:r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[4,7]</m:t>
                    </m:r>
                  </m:oMath>
                </a14:m>
                <a:r>
                  <a:rPr lang="en-US" sz="1400" dirty="0" smtClean="0"/>
                  <a:t>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[12,15]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blipFill rotWithShape="1">
                <a:blip r:embed="rId4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914400" y="3581400"/>
                <a:ext cx="73978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2,3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4,5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6,7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8,9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10,11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12,13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[14,15]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581400"/>
                <a:ext cx="7397859" cy="307777"/>
              </a:xfrm>
              <a:prstGeom prst="rect">
                <a:avLst/>
              </a:prstGeom>
              <a:blipFill rotWithShape="1">
                <a:blip r:embed="rId5"/>
                <a:stretch>
                  <a:fillRect l="-165"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[8,15]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blipFill rotWithShape="1">
                <a:blip r:embed="rId6"/>
                <a:stretch>
                  <a:fillRect t="-2000" r="-625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[0,7]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2000" r="-729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blipFill rotWithShape="1">
                <a:blip r:embed="rId8"/>
                <a:stretch>
                  <a:fillRect t="-2000" r="-625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own Ribbon 4"/>
          <p:cNvSpPr/>
          <p:nvPr/>
        </p:nvSpPr>
        <p:spPr>
          <a:xfrm>
            <a:off x="2438400" y="2057401"/>
            <a:ext cx="3886200" cy="9936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Get </a:t>
            </a:r>
            <a:r>
              <a:rPr lang="en-US" b="1" dirty="0" smtClean="0">
                <a:solidFill>
                  <a:srgbClr val="7030A0"/>
                </a:solidFill>
              </a:rPr>
              <a:t>inspiration</a:t>
            </a:r>
            <a:r>
              <a:rPr lang="en-US" dirty="0" smtClean="0">
                <a:solidFill>
                  <a:schemeClr val="tx1"/>
                </a:solidFill>
              </a:rPr>
              <a:t> from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b="1" dirty="0" smtClean="0">
                <a:solidFill>
                  <a:schemeClr val="tx1"/>
                </a:solidFill>
              </a:rPr>
              <a:t>previous problem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1143000" y="5410200"/>
            <a:ext cx="5791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1143000" y="4648200"/>
            <a:ext cx="0" cy="7620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6934200" y="4648200"/>
            <a:ext cx="0" cy="7620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352800" y="5791200"/>
            <a:ext cx="2466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How to express</a:t>
            </a:r>
            <a:r>
              <a:rPr lang="en-US" dirty="0" smtClean="0"/>
              <a:t> </a:t>
            </a:r>
            <a:r>
              <a:rPr lang="en-US" dirty="0"/>
              <a:t>[</a:t>
            </a:r>
            <a:r>
              <a:rPr lang="en-US" b="1" dirty="0">
                <a:solidFill>
                  <a:srgbClr val="0070C0"/>
                </a:solidFill>
              </a:rPr>
              <a:t>0</a:t>
            </a:r>
            <a:r>
              <a:rPr lang="en-US" dirty="0"/>
              <a:t>, </a:t>
            </a:r>
            <a:r>
              <a:rPr lang="en-US" b="1" dirty="0">
                <a:solidFill>
                  <a:srgbClr val="0070C0"/>
                </a:solidFill>
              </a:rPr>
              <a:t>12</a:t>
            </a:r>
            <a:r>
              <a:rPr lang="en-US" dirty="0" smtClean="0"/>
              <a:t>] ?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/>
              <p:cNvSpPr txBox="1"/>
              <p:nvPr/>
            </p:nvSpPr>
            <p:spPr>
              <a:xfrm>
                <a:off x="914400" y="4340423"/>
                <a:ext cx="7649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4,4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…………………………………. 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[1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5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,15]</m:t>
                    </m:r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340423"/>
                <a:ext cx="7649082" cy="307777"/>
              </a:xfrm>
              <a:prstGeom prst="rect">
                <a:avLst/>
              </a:prstGeom>
              <a:blipFill rotWithShape="1">
                <a:blip r:embed="rId9"/>
                <a:stretch>
                  <a:fillRect l="-159" t="-1961" r="-159" b="-176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370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68" grpId="0"/>
      <p:bldP spid="76" grpId="0"/>
      <p:bldP spid="77" grpId="0"/>
      <p:bldP spid="78" grpId="0"/>
      <p:bldP spid="5" grpId="0" animBg="1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11716</TotalTime>
  <Words>4404</Words>
  <Application>Microsoft Office PowerPoint</Application>
  <PresentationFormat>On-screen Show (4:3)</PresentationFormat>
  <Paragraphs>531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Data Structures and Algorithms (CS210A) Semester I – 2014-15</vt:lpstr>
      <vt:lpstr>Two interesting problems on sequences</vt:lpstr>
      <vt:lpstr>Problem 1</vt:lpstr>
      <vt:lpstr>Problem 1</vt:lpstr>
      <vt:lpstr>Towards efficient solution of Problem 1</vt:lpstr>
      <vt:lpstr>A systematic Journey  to the solution </vt:lpstr>
      <vt:lpstr>A motivating problem</vt:lpstr>
      <vt:lpstr>Extension to intervals</vt:lpstr>
      <vt:lpstr>Extension to intervals</vt:lpstr>
      <vt:lpstr>Extension to intervals</vt:lpstr>
      <vt:lpstr>Extension to intervals</vt:lpstr>
      <vt:lpstr>Extension to intervals</vt:lpstr>
      <vt:lpstr>Extension to intervals</vt:lpstr>
      <vt:lpstr>Extension to intervals</vt:lpstr>
      <vt:lpstr>Extension to intervals</vt:lpstr>
      <vt:lpstr>Extension to intervals</vt:lpstr>
      <vt:lpstr>PowerPoint Presentation</vt:lpstr>
      <vt:lpstr>Which data structure emerges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Multi-Increment(i, j, ∆) efficiently</vt:lpstr>
      <vt:lpstr>Executing Report(i) efficiently</vt:lpstr>
      <vt:lpstr>Exploiting complete binary tree structure</vt:lpstr>
      <vt:lpstr>MultiIncrement(i, j, ∆)</vt:lpstr>
      <vt:lpstr>Report(i)</vt:lpstr>
      <vt:lpstr>The solution of Multi-Increment Problem</vt:lpstr>
      <vt:lpstr>Problem 2</vt:lpstr>
      <vt:lpstr>Problem 2</vt:lpstr>
      <vt:lpstr>Efficient dynamic range minima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1157</cp:revision>
  <dcterms:created xsi:type="dcterms:W3CDTF">2011-12-03T04:13:03Z</dcterms:created>
  <dcterms:modified xsi:type="dcterms:W3CDTF">2014-10-17T12:07:07Z</dcterms:modified>
</cp:coreProperties>
</file>