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408" r:id="rId2"/>
    <p:sldId id="405" r:id="rId3"/>
    <p:sldId id="407" r:id="rId4"/>
    <p:sldId id="383" r:id="rId5"/>
    <p:sldId id="433" r:id="rId6"/>
    <p:sldId id="434" r:id="rId7"/>
    <p:sldId id="419" r:id="rId8"/>
    <p:sldId id="384" r:id="rId9"/>
    <p:sldId id="418" r:id="rId10"/>
    <p:sldId id="373" r:id="rId11"/>
    <p:sldId id="421" r:id="rId12"/>
    <p:sldId id="422" r:id="rId13"/>
    <p:sldId id="435" r:id="rId14"/>
    <p:sldId id="423" r:id="rId15"/>
    <p:sldId id="424" r:id="rId16"/>
    <p:sldId id="425" r:id="rId17"/>
    <p:sldId id="426" r:id="rId18"/>
    <p:sldId id="427" r:id="rId19"/>
    <p:sldId id="436" r:id="rId20"/>
    <p:sldId id="428" r:id="rId21"/>
    <p:sldId id="429" r:id="rId22"/>
    <p:sldId id="430" r:id="rId23"/>
    <p:sldId id="441" r:id="rId24"/>
    <p:sldId id="440" r:id="rId25"/>
    <p:sldId id="438" r:id="rId26"/>
    <p:sldId id="437" r:id="rId27"/>
    <p:sldId id="439" r:id="rId28"/>
    <p:sldId id="431" r:id="rId29"/>
    <p:sldId id="432" r:id="rId30"/>
    <p:sldId id="442" r:id="rId31"/>
    <p:sldId id="444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72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10/18/2014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10/18/2014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10/18/2014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10/18/2014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10/18/2014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10/18/2014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7" Type="http://schemas.openxmlformats.org/officeDocument/2006/relationships/image" Target="../media/image130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7" Type="http://schemas.openxmlformats.org/officeDocument/2006/relationships/image" Target="../media/image130.png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10" Type="http://schemas.openxmlformats.org/officeDocument/2006/relationships/image" Target="../media/image10.png"/><Relationship Id="rId4" Type="http://schemas.openxmlformats.org/officeDocument/2006/relationships/image" Target="../media/image101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</a:t>
            </a:r>
            <a:r>
              <a:rPr lang="en-US" sz="2400" b="1" dirty="0" smtClean="0">
                <a:solidFill>
                  <a:srgbClr val="C00000"/>
                </a:solidFill>
              </a:rPr>
              <a:t>31</a:t>
            </a:r>
            <a:endParaRPr lang="en-US" sz="2400" b="1" dirty="0">
              <a:solidFill>
                <a:srgbClr val="C0000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Magical applications</a:t>
            </a:r>
            <a:r>
              <a:rPr lang="en-US" sz="1800" b="1" dirty="0" smtClean="0">
                <a:solidFill>
                  <a:schemeClr val="tx1"/>
                </a:solidFill>
              </a:rPr>
              <a:t> of </a:t>
            </a:r>
            <a:r>
              <a:rPr lang="en-US" sz="1800" b="1" dirty="0" smtClean="0">
                <a:solidFill>
                  <a:srgbClr val="0070C0"/>
                </a:solidFill>
              </a:rPr>
              <a:t>Binary trees </a:t>
            </a:r>
            <a:r>
              <a:rPr lang="en-US" sz="1800" b="1" dirty="0" smtClean="0">
                <a:solidFill>
                  <a:schemeClr val="tx1"/>
                </a:solidFill>
              </a:rPr>
              <a:t>-II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7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Problem 2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Dynamic Range-minima</a:t>
            </a:r>
          </a:p>
        </p:txBody>
      </p:sp>
    </p:spTree>
    <p:extLst>
      <p:ext uri="{BB962C8B-B14F-4D97-AF65-F5344CB8AC3E}">
        <p14:creationId xmlns:p14="http://schemas.microsoft.com/office/powerpoint/2010/main" val="381067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Dynamic Range Minima </a:t>
            </a:r>
            <a:r>
              <a:rPr lang="en-US" sz="3200" b="1" dirty="0" smtClean="0"/>
              <a:t>Problem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Given an initial sequence </a:t>
                </a:r>
                <a:r>
                  <a:rPr lang="en-US" sz="1800" b="1" dirty="0" smtClean="0"/>
                  <a:t>S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=</a:t>
                </a:r>
                <a:r>
                  <a:rPr lang="en-US" sz="1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 smtClean="0"/>
                  <a:t> of numbers, maintain a compact data structure to perform the following operations efficiently for any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r>
                  <a:rPr lang="en-US" sz="1800" b="1" dirty="0" err="1" smtClean="0">
                    <a:solidFill>
                      <a:srgbClr val="7030A0"/>
                    </a:solidFill>
                  </a:rPr>
                  <a:t>ReportMin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):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       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Report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the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minimum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element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from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{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dirty="0"/>
                      <m:t>for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dirty="0"/>
                      <m:t>each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}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Update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</a:t>
                </a:r>
                <a:r>
                  <a:rPr lang="en-US" sz="1800" dirty="0" smtClean="0"/>
                  <a:t>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 becomes the new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sz="1600" dirty="0"/>
                  <a:t>Let the initial sequence be </a:t>
                </a:r>
                <a:r>
                  <a:rPr lang="en-US" sz="1600" b="1" dirty="0"/>
                  <a:t>S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b="1" dirty="0"/>
                  <a:t>=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rgbClr val="0070C0"/>
                    </a:solidFill>
                  </a:rPr>
                  <a:t>14</a:t>
                </a:r>
                <a:r>
                  <a:rPr lang="en-US" sz="1600" dirty="0"/>
                  <a:t>, 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12</a:t>
                </a:r>
                <a:r>
                  <a:rPr lang="en-US" sz="1600" dirty="0"/>
                  <a:t>,   </a:t>
                </a:r>
                <a:r>
                  <a:rPr lang="en-US" sz="1600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1600" dirty="0"/>
                  <a:t>,   </a:t>
                </a:r>
                <a:r>
                  <a:rPr lang="en-US" sz="1600" dirty="0" smtClean="0">
                    <a:solidFill>
                      <a:srgbClr val="0070C0"/>
                    </a:solidFill>
                  </a:rPr>
                  <a:t>49</a:t>
                </a:r>
                <a:r>
                  <a:rPr lang="en-US" sz="1600" dirty="0" smtClean="0"/>
                  <a:t>, 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4</a:t>
                </a:r>
                <a:r>
                  <a:rPr lang="en-US" sz="1600" dirty="0" smtClean="0"/>
                  <a:t>,   </a:t>
                </a:r>
                <a:r>
                  <a:rPr lang="en-US" sz="1600" dirty="0" smtClean="0">
                    <a:solidFill>
                      <a:srgbClr val="0070C0"/>
                    </a:solidFill>
                  </a:rPr>
                  <a:t>21</a:t>
                </a:r>
                <a:r>
                  <a:rPr lang="en-US" sz="1600" dirty="0"/>
                  <a:t>,   </a:t>
                </a:r>
                <a:r>
                  <a:rPr lang="en-US" sz="1600" dirty="0" smtClean="0">
                    <a:solidFill>
                      <a:srgbClr val="0070C0"/>
                    </a:solidFill>
                  </a:rPr>
                  <a:t>322</a:t>
                </a:r>
                <a:r>
                  <a:rPr lang="en-US" sz="1600" dirty="0" smtClean="0"/>
                  <a:t>,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≻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7030A0"/>
                    </a:solidFill>
                  </a:rPr>
                  <a:t>ReportMin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m:rPr>
                        <m:nor/>
                      </m:rPr>
                      <a:rPr lang="en-US" sz="1600" dirty="0"/>
                      <m:t>,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m:rPr>
                        <m:nor/>
                      </m:rPr>
                      <a:rPr lang="en-US" sz="1600" dirty="0"/>
                      <m:t>)</m:t>
                    </m:r>
                  </m:oMath>
                </a14:m>
                <a:r>
                  <a:rPr lang="en-US" sz="1600" dirty="0" smtClean="0"/>
                  <a:t> returns </a:t>
                </a: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7030A0"/>
                    </a:solidFill>
                  </a:rPr>
                  <a:t>ReportMin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m:rPr>
                        <m:nor/>
                      </m:rPr>
                      <a:rPr lang="en-US" sz="1600" dirty="0"/>
                      <m:t>,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m:rPr>
                        <m:nor/>
                      </m:rPr>
                      <a:rPr lang="en-US" sz="1600" dirty="0"/>
                      <m:t>)</m:t>
                    </m:r>
                  </m:oMath>
                </a14:m>
                <a:r>
                  <a:rPr lang="en-US" sz="1600" dirty="0"/>
                  <a:t> returns 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7030A0"/>
                    </a:solidFill>
                  </a:rPr>
                  <a:t>Update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19</a:t>
                </a:r>
                <a:r>
                  <a:rPr lang="en-US" sz="1600" dirty="0" smtClean="0"/>
                  <a:t>)   update </a:t>
                </a:r>
                <a:r>
                  <a:rPr lang="en-US" sz="1600" b="1" dirty="0"/>
                  <a:t>S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 smtClean="0"/>
                  <a:t>to</a:t>
                </a:r>
                <a:endParaRPr lang="en-US" sz="1600" dirty="0"/>
              </a:p>
              <a:p>
                <a:pPr marL="0" indent="0">
                  <a:buNone/>
                </a:pPr>
                <a:endParaRPr lang="en-US" sz="16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b="1" dirty="0" err="1" smtClean="0">
                    <a:solidFill>
                      <a:srgbClr val="7030A0"/>
                    </a:solidFill>
                  </a:rPr>
                  <a:t>ReportMin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m:rPr>
                        <m:nor/>
                      </m:rPr>
                      <a:rPr lang="en-US" sz="1600" dirty="0"/>
                      <m:t>,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m:rPr>
                        <m:nor/>
                      </m:rPr>
                      <a:rPr lang="en-US" sz="1600" dirty="0"/>
                      <m:t>)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returns</a:t>
                </a:r>
              </a:p>
              <a:p>
                <a:pPr marL="0" indent="0">
                  <a:buNone/>
                </a:pPr>
                <a:r>
                  <a:rPr lang="en-US" sz="1600" b="1" dirty="0" err="1" smtClean="0">
                    <a:solidFill>
                      <a:srgbClr val="7030A0"/>
                    </a:solidFill>
                  </a:rPr>
                  <a:t>ReportMin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m:rPr>
                        <m:nor/>
                      </m:rPr>
                      <a:rPr lang="en-US" sz="1600" dirty="0"/>
                      <m:t>,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m:rPr>
                        <m:nor/>
                      </m:rPr>
                      <a:rPr lang="en-US" sz="1600" dirty="0"/>
                      <m:t>)</m:t>
                    </m:r>
                  </m:oMath>
                </a14:m>
                <a:r>
                  <a:rPr lang="en-US" sz="1600" dirty="0"/>
                  <a:t> returns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endParaRPr lang="en-US" sz="1800" dirty="0" smtClean="0"/>
              </a:p>
              <a:p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593" t="-606" b="-3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36576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71800" y="5029200"/>
                <a:ext cx="3655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rgbClr val="0070C0"/>
                    </a:solidFill>
                  </a:rPr>
                  <a:t>14</a:t>
                </a:r>
                <a:r>
                  <a:rPr lang="en-US" sz="1600" dirty="0"/>
                  <a:t>, 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12</a:t>
                </a:r>
                <a:r>
                  <a:rPr lang="en-US" sz="1600" dirty="0"/>
                  <a:t>, </a:t>
                </a:r>
                <a:r>
                  <a:rPr lang="en-US" sz="1600" dirty="0" smtClean="0"/>
                  <a:t> 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19</a:t>
                </a:r>
                <a:r>
                  <a:rPr lang="en-US" sz="1600" dirty="0" smtClean="0"/>
                  <a:t>, 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49</a:t>
                </a:r>
                <a:r>
                  <a:rPr lang="en-US" sz="1600" dirty="0"/>
                  <a:t>,   </a:t>
                </a:r>
                <a:r>
                  <a:rPr lang="en-US" sz="1600" dirty="0" smtClean="0">
                    <a:solidFill>
                      <a:srgbClr val="0070C0"/>
                    </a:solidFill>
                  </a:rPr>
                  <a:t>4</a:t>
                </a:r>
                <a:r>
                  <a:rPr lang="en-US" sz="1600" dirty="0" smtClean="0"/>
                  <a:t>, 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21</a:t>
                </a:r>
                <a:r>
                  <a:rPr lang="en-US" sz="1600" dirty="0"/>
                  <a:t>, 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322</a:t>
                </a:r>
                <a:r>
                  <a:rPr lang="en-US" sz="1600" dirty="0"/>
                  <a:t>,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≻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029200"/>
                <a:ext cx="3655168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663283" y="44620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3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9147" y="478543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3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56388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4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59436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12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00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Dynamic Range Minima </a:t>
            </a:r>
            <a:r>
              <a:rPr lang="en-US" sz="3200" b="1" dirty="0" smtClean="0"/>
              <a:t>Problem</a:t>
            </a:r>
            <a:endParaRPr lang="en-US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Given an initial sequence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=</a:t>
                </a:r>
                <a:r>
                  <a:rPr lang="en-US" sz="1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 smtClean="0"/>
                  <a:t> of numbers, maintain a compact data structure to perform the following operations efficiently for any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r>
                  <a:rPr lang="en-US" sz="1800" b="1" dirty="0" err="1" smtClean="0">
                    <a:solidFill>
                      <a:srgbClr val="7030A0"/>
                    </a:solidFill>
                  </a:rPr>
                  <a:t>ReportMin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):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       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Report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the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minimum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element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from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{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dirty="0"/>
                      <m:t>for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dirty="0"/>
                      <m:t>each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}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Update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</a:t>
                </a:r>
                <a:r>
                  <a:rPr lang="en-US" sz="1800" dirty="0" smtClean="0"/>
                  <a:t>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 becomes the new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AIM: </a:t>
                </a:r>
              </a:p>
              <a:p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size data structure.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ReportMin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in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:r>
                  <a:rPr lang="en-US" sz="1800" dirty="0" smtClean="0"/>
                  <a:t>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time.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Update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 smtClean="0"/>
                  <a:t>)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time.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593" t="-606" b="-19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40386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33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Hierarchy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 </a:t>
                </a: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intervals such that </a:t>
                </a:r>
              </a:p>
              <a:p>
                <a:pPr marL="0" indent="0">
                  <a:buNone/>
                </a:pPr>
                <a:r>
                  <a:rPr lang="en-US" sz="2000" dirty="0"/>
                  <a:t>any interval 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] can be expressed as </a:t>
                </a:r>
                <a:r>
                  <a:rPr lang="en-US" sz="2000" b="1" dirty="0"/>
                  <a:t>union </a:t>
                </a:r>
                <a:r>
                  <a:rPr lang="en-US" sz="2000" dirty="0"/>
                  <a:t>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basic intervals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27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68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Data structure </a:t>
            </a:r>
            <a:r>
              <a:rPr lang="en-US" sz="3200" b="1" dirty="0" smtClean="0"/>
              <a:t>for dynamic range minima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Question:</a:t>
            </a:r>
            <a:r>
              <a:rPr lang="en-US" sz="1600" dirty="0" smtClean="0"/>
              <a:t> What should be stored in an internal node </a:t>
            </a:r>
            <a:r>
              <a:rPr lang="en-US" sz="1600" b="1" dirty="0" smtClean="0">
                <a:solidFill>
                  <a:srgbClr val="0070C0"/>
                </a:solidFill>
              </a:rPr>
              <a:t>v</a:t>
            </a:r>
            <a:r>
              <a:rPr lang="en-US" sz="1600" dirty="0" smtClean="0"/>
              <a:t> ?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Answer:</a:t>
            </a:r>
            <a:r>
              <a:rPr lang="en-US" sz="1600" dirty="0" smtClean="0"/>
              <a:t> </a:t>
            </a:r>
            <a:r>
              <a:rPr lang="en-US" sz="1600" b="1" dirty="0" smtClean="0"/>
              <a:t>minimum</a:t>
            </a:r>
            <a:r>
              <a:rPr lang="en-US" sz="1600" dirty="0" smtClean="0"/>
              <a:t> value stored in </a:t>
            </a:r>
            <a:r>
              <a:rPr lang="en-US" sz="1600" b="1" dirty="0" err="1" smtClean="0"/>
              <a:t>subtree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70C0"/>
                </a:solidFill>
              </a:rPr>
              <a:t>v</a:t>
            </a:r>
            <a:r>
              <a:rPr lang="en-US" sz="1600" dirty="0" smtClean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143000" y="4495800"/>
            <a:ext cx="7086600" cy="304800"/>
            <a:chOff x="1143000" y="4495800"/>
            <a:chExt cx="7086600" cy="304800"/>
          </a:xfrm>
        </p:grpSpPr>
        <p:grpSp>
          <p:nvGrpSpPr>
            <p:cNvPr id="25" name="Group 24"/>
            <p:cNvGrpSpPr/>
            <p:nvPr/>
          </p:nvGrpSpPr>
          <p:grpSpPr>
            <a:xfrm>
              <a:off x="1143000" y="4495800"/>
              <a:ext cx="3505200" cy="304800"/>
              <a:chOff x="1143000" y="4495800"/>
              <a:chExt cx="3505200" cy="3048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343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800600" y="4495800"/>
              <a:ext cx="3429000" cy="304800"/>
              <a:chOff x="1143000" y="4495800"/>
              <a:chExt cx="3429000" cy="3048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1371600" y="3810000"/>
            <a:ext cx="6705600" cy="304800"/>
            <a:chOff x="1447800" y="4495800"/>
            <a:chExt cx="6705600" cy="304800"/>
          </a:xfrm>
        </p:grpSpPr>
        <p:grpSp>
          <p:nvGrpSpPr>
            <p:cNvPr id="85" name="Group 84"/>
            <p:cNvGrpSpPr/>
            <p:nvPr/>
          </p:nvGrpSpPr>
          <p:grpSpPr>
            <a:xfrm>
              <a:off x="1447800" y="4495800"/>
              <a:ext cx="3048000" cy="304800"/>
              <a:chOff x="1447800" y="4495800"/>
              <a:chExt cx="3048000" cy="30480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105400" y="4495800"/>
              <a:ext cx="3048000" cy="304800"/>
              <a:chOff x="1447800" y="4495800"/>
              <a:chExt cx="3048000" cy="3048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1828800" y="3048000"/>
            <a:ext cx="5715000" cy="304800"/>
            <a:chOff x="1524000" y="4495800"/>
            <a:chExt cx="5715000" cy="304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1524000" y="4495800"/>
              <a:ext cx="2133600" cy="304800"/>
              <a:chOff x="1524000" y="4495800"/>
              <a:chExt cx="2133600" cy="30480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352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5181600" y="4495800"/>
              <a:ext cx="2057400" cy="304800"/>
              <a:chOff x="1524000" y="4495800"/>
              <a:chExt cx="2057400" cy="3048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2667000" y="2286000"/>
            <a:ext cx="4038600" cy="304800"/>
            <a:chOff x="3276600" y="4495800"/>
            <a:chExt cx="4038600" cy="304800"/>
          </a:xfrm>
        </p:grpSpPr>
        <p:sp>
          <p:nvSpPr>
            <p:cNvPr id="120" name="Oval 119"/>
            <p:cNvSpPr/>
            <p:nvPr/>
          </p:nvSpPr>
          <p:spPr>
            <a:xfrm>
              <a:off x="3276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0104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Oval 123"/>
          <p:cNvSpPr/>
          <p:nvPr/>
        </p:nvSpPr>
        <p:spPr>
          <a:xfrm>
            <a:off x="4572000" y="167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>
            <a:stCxn id="124" idx="2"/>
            <a:endCxn id="120" idx="6"/>
          </p:cNvCxnSpPr>
          <p:nvPr/>
        </p:nvCxnSpPr>
        <p:spPr>
          <a:xfrm flipH="1">
            <a:off x="2971800" y="1828800"/>
            <a:ext cx="1600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118" idx="1"/>
          </p:cNvCxnSpPr>
          <p:nvPr/>
        </p:nvCxnSpPr>
        <p:spPr>
          <a:xfrm>
            <a:off x="4876800" y="1828800"/>
            <a:ext cx="15686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1936564" y="2546163"/>
            <a:ext cx="1765673" cy="546474"/>
            <a:chOff x="1936564" y="2546163"/>
            <a:chExt cx="1765673" cy="546474"/>
          </a:xfrm>
        </p:grpSpPr>
        <p:cxnSp>
          <p:nvCxnSpPr>
            <p:cNvPr id="127" name="Straight Arrow Connector 126"/>
            <p:cNvCxnSpPr>
              <a:stCxn id="120" idx="3"/>
            </p:cNvCxnSpPr>
            <p:nvPr/>
          </p:nvCxnSpPr>
          <p:spPr>
            <a:xfrm flipH="1">
              <a:off x="1936564" y="2546163"/>
              <a:ext cx="775073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0" idx="5"/>
              <a:endCxn id="112" idx="1"/>
            </p:cNvCxnSpPr>
            <p:nvPr/>
          </p:nvCxnSpPr>
          <p:spPr>
            <a:xfrm>
              <a:off x="2927163" y="2546163"/>
              <a:ext cx="7750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5625728" y="2514600"/>
            <a:ext cx="1765672" cy="564963"/>
            <a:chOff x="1936565" y="2483037"/>
            <a:chExt cx="1765672" cy="564963"/>
          </a:xfrm>
        </p:grpSpPr>
        <p:cxnSp>
          <p:nvCxnSpPr>
            <p:cNvPr id="136" name="Straight Arrow Connector 135"/>
            <p:cNvCxnSpPr>
              <a:stCxn id="118" idx="3"/>
            </p:cNvCxnSpPr>
            <p:nvPr/>
          </p:nvCxnSpPr>
          <p:spPr>
            <a:xfrm flipH="1">
              <a:off x="1936565" y="2514600"/>
              <a:ext cx="819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3003363" y="2483037"/>
              <a:ext cx="698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1524000" y="3308163"/>
            <a:ext cx="914400" cy="501837"/>
            <a:chOff x="1524000" y="3308163"/>
            <a:chExt cx="914400" cy="501837"/>
          </a:xfrm>
        </p:grpSpPr>
        <p:cxnSp>
          <p:nvCxnSpPr>
            <p:cNvPr id="139" name="Straight Arrow Connector 138"/>
            <p:cNvCxnSpPr>
              <a:stCxn id="110" idx="3"/>
              <a:endCxn id="95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10" idx="5"/>
            </p:cNvCxnSpPr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3352800" y="3308163"/>
            <a:ext cx="914400" cy="501837"/>
            <a:chOff x="1524000" y="3308163"/>
            <a:chExt cx="914400" cy="501837"/>
          </a:xfrm>
        </p:grpSpPr>
        <p:cxnSp>
          <p:nvCxnSpPr>
            <p:cNvPr id="150" name="Straight Arrow Connector 149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5181600" y="3308163"/>
            <a:ext cx="914400" cy="501837"/>
            <a:chOff x="1524000" y="3308163"/>
            <a:chExt cx="914400" cy="501837"/>
          </a:xfrm>
        </p:grpSpPr>
        <p:cxnSp>
          <p:nvCxnSpPr>
            <p:cNvPr id="153" name="Straight Arrow Connector 152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6934200" y="3308163"/>
            <a:ext cx="914400" cy="501837"/>
            <a:chOff x="1524000" y="3308163"/>
            <a:chExt cx="914400" cy="501837"/>
          </a:xfrm>
        </p:grpSpPr>
        <p:cxnSp>
          <p:nvCxnSpPr>
            <p:cNvPr id="156" name="Straight Arrow Connector 155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295402" y="4070163"/>
            <a:ext cx="457198" cy="425637"/>
            <a:chOff x="1524002" y="3384363"/>
            <a:chExt cx="457198" cy="425637"/>
          </a:xfrm>
        </p:grpSpPr>
        <p:cxnSp>
          <p:nvCxnSpPr>
            <p:cNvPr id="159" name="Straight Arrow Connector 158"/>
            <p:cNvCxnSpPr>
              <a:stCxn id="95" idx="3"/>
            </p:cNvCxnSpPr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95" idx="5"/>
            </p:cNvCxnSpPr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2209800" y="4070163"/>
            <a:ext cx="457198" cy="425637"/>
            <a:chOff x="1524002" y="3384363"/>
            <a:chExt cx="457198" cy="425637"/>
          </a:xfrm>
        </p:grpSpPr>
        <p:cxnSp>
          <p:nvCxnSpPr>
            <p:cNvPr id="166" name="Straight Arrow Connector 165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3124200" y="4070163"/>
            <a:ext cx="457198" cy="425637"/>
            <a:chOff x="1524002" y="3384363"/>
            <a:chExt cx="457198" cy="425637"/>
          </a:xfrm>
        </p:grpSpPr>
        <p:cxnSp>
          <p:nvCxnSpPr>
            <p:cNvPr id="169" name="Straight Arrow Connector 168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4038602" y="4070163"/>
            <a:ext cx="457198" cy="425637"/>
            <a:chOff x="1524002" y="3384363"/>
            <a:chExt cx="457198" cy="425637"/>
          </a:xfrm>
        </p:grpSpPr>
        <p:cxnSp>
          <p:nvCxnSpPr>
            <p:cNvPr id="172" name="Straight Arrow Connector 171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4953000" y="4070163"/>
            <a:ext cx="457198" cy="425637"/>
            <a:chOff x="1524002" y="3384363"/>
            <a:chExt cx="457198" cy="425637"/>
          </a:xfrm>
        </p:grpSpPr>
        <p:cxnSp>
          <p:nvCxnSpPr>
            <p:cNvPr id="175" name="Straight Arrow Connector 174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867400" y="4070163"/>
            <a:ext cx="457198" cy="425637"/>
            <a:chOff x="1524002" y="3384363"/>
            <a:chExt cx="457198" cy="425637"/>
          </a:xfrm>
        </p:grpSpPr>
        <p:cxnSp>
          <p:nvCxnSpPr>
            <p:cNvPr id="178" name="Straight Arrow Connector 177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6781800" y="4070163"/>
            <a:ext cx="457198" cy="425637"/>
            <a:chOff x="1524002" y="3384363"/>
            <a:chExt cx="457198" cy="425637"/>
          </a:xfrm>
        </p:grpSpPr>
        <p:cxnSp>
          <p:nvCxnSpPr>
            <p:cNvPr id="181" name="Straight Arrow Connector 180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7696202" y="4070163"/>
            <a:ext cx="457198" cy="425637"/>
            <a:chOff x="1524002" y="3384363"/>
            <a:chExt cx="457198" cy="425637"/>
          </a:xfrm>
        </p:grpSpPr>
        <p:cxnSp>
          <p:nvCxnSpPr>
            <p:cNvPr id="184" name="Straight Arrow Connector 18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Group 127"/>
          <p:cNvGrpSpPr/>
          <p:nvPr/>
        </p:nvGrpSpPr>
        <p:grpSpPr>
          <a:xfrm>
            <a:off x="0" y="3994666"/>
            <a:ext cx="8382000" cy="1339334"/>
            <a:chOff x="0" y="3994666"/>
            <a:chExt cx="8382000" cy="1339334"/>
          </a:xfrm>
        </p:grpSpPr>
        <p:sp>
          <p:nvSpPr>
            <p:cNvPr id="130" name="TextBox 129"/>
            <p:cNvSpPr txBox="1"/>
            <p:nvPr/>
          </p:nvSpPr>
          <p:spPr>
            <a:xfrm>
              <a:off x="1164960" y="4495800"/>
              <a:ext cx="7217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4     14      9     17    23    21     29    91     37    25     8      33      2     67    11   44</a:t>
              </a:r>
              <a:endParaRPr lang="en-US" dirty="0"/>
            </a:p>
          </p:txBody>
        </p:sp>
        <p:sp>
          <p:nvSpPr>
            <p:cNvPr id="131" name="Right Arrow Callout 130"/>
            <p:cNvSpPr/>
            <p:nvPr/>
          </p:nvSpPr>
          <p:spPr>
            <a:xfrm>
              <a:off x="0" y="3994666"/>
              <a:ext cx="1143000" cy="1339334"/>
            </a:xfrm>
            <a:prstGeom prst="rightArrowCallout">
              <a:avLst>
                <a:gd name="adj1" fmla="val 25000"/>
                <a:gd name="adj2" fmla="val 25000"/>
                <a:gd name="adj3" fmla="val 14547"/>
                <a:gd name="adj4" fmla="val 80656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Initial 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sequence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74714" y="3810000"/>
            <a:ext cx="6740190" cy="381000"/>
            <a:chOff x="1374714" y="3810000"/>
            <a:chExt cx="6740190" cy="381000"/>
          </a:xfrm>
        </p:grpSpPr>
        <p:sp>
          <p:nvSpPr>
            <p:cNvPr id="140" name="TextBox 139"/>
            <p:cNvSpPr txBox="1"/>
            <p:nvPr/>
          </p:nvSpPr>
          <p:spPr>
            <a:xfrm>
              <a:off x="1374714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286000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9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1626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0770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29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9914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25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9436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8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8580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696200" y="3821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11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31914" y="3048000"/>
            <a:ext cx="5711886" cy="369332"/>
            <a:chOff x="1831914" y="3048000"/>
            <a:chExt cx="5711886" cy="369332"/>
          </a:xfrm>
        </p:grpSpPr>
        <p:sp>
          <p:nvSpPr>
            <p:cNvPr id="162" name="TextBox 161"/>
            <p:cNvSpPr txBox="1"/>
            <p:nvPr/>
          </p:nvSpPr>
          <p:spPr>
            <a:xfrm>
              <a:off x="7242114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86400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8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619896" y="3048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21</a:t>
              </a:r>
              <a:endParaRPr lang="en-US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831914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670114" y="2286000"/>
            <a:ext cx="4035486" cy="369332"/>
            <a:chOff x="2670114" y="2286000"/>
            <a:chExt cx="4035486" cy="369332"/>
          </a:xfrm>
        </p:grpSpPr>
        <p:sp>
          <p:nvSpPr>
            <p:cNvPr id="188" name="TextBox 187"/>
            <p:cNvSpPr txBox="1"/>
            <p:nvPr/>
          </p:nvSpPr>
          <p:spPr>
            <a:xfrm>
              <a:off x="26701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4039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462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/>
          <p:cNvGrpSpPr/>
          <p:nvPr/>
        </p:nvGrpSpPr>
        <p:grpSpPr>
          <a:xfrm>
            <a:off x="2209800" y="4070163"/>
            <a:ext cx="457198" cy="425637"/>
            <a:chOff x="1524002" y="3384363"/>
            <a:chExt cx="457198" cy="425637"/>
          </a:xfrm>
        </p:grpSpPr>
        <p:cxnSp>
          <p:nvCxnSpPr>
            <p:cNvPr id="166" name="Straight Arrow Connector 165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1524000" y="3308163"/>
            <a:ext cx="914400" cy="501837"/>
            <a:chOff x="1524000" y="3308163"/>
            <a:chExt cx="914400" cy="501837"/>
          </a:xfrm>
        </p:grpSpPr>
        <p:cxnSp>
          <p:nvCxnSpPr>
            <p:cNvPr id="139" name="Straight Arrow Connector 138"/>
            <p:cNvCxnSpPr>
              <a:stCxn id="110" idx="3"/>
              <a:endCxn id="95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10" idx="5"/>
            </p:cNvCxnSpPr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Arrow Connector 124"/>
          <p:cNvCxnSpPr>
            <a:stCxn id="124" idx="2"/>
            <a:endCxn id="120" idx="6"/>
          </p:cNvCxnSpPr>
          <p:nvPr/>
        </p:nvCxnSpPr>
        <p:spPr>
          <a:xfrm flipH="1">
            <a:off x="2971800" y="1828800"/>
            <a:ext cx="1600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1936564" y="2546163"/>
            <a:ext cx="1765673" cy="546474"/>
            <a:chOff x="1936564" y="2546163"/>
            <a:chExt cx="1765673" cy="546474"/>
          </a:xfrm>
        </p:grpSpPr>
        <p:cxnSp>
          <p:nvCxnSpPr>
            <p:cNvPr id="127" name="Straight Arrow Connector 126"/>
            <p:cNvCxnSpPr>
              <a:stCxn id="120" idx="3"/>
            </p:cNvCxnSpPr>
            <p:nvPr/>
          </p:nvCxnSpPr>
          <p:spPr>
            <a:xfrm flipH="1">
              <a:off x="1936564" y="2546163"/>
              <a:ext cx="775073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0" idx="5"/>
              <a:endCxn id="112" idx="1"/>
            </p:cNvCxnSpPr>
            <p:nvPr/>
          </p:nvCxnSpPr>
          <p:spPr>
            <a:xfrm>
              <a:off x="2927163" y="2546163"/>
              <a:ext cx="7750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918010" y="1827312"/>
            <a:ext cx="2653990" cy="2666629"/>
            <a:chOff x="1918010" y="1827312"/>
            <a:chExt cx="2653990" cy="2666629"/>
          </a:xfrm>
        </p:grpSpPr>
        <p:grpSp>
          <p:nvGrpSpPr>
            <p:cNvPr id="163" name="Group 162"/>
            <p:cNvGrpSpPr/>
            <p:nvPr/>
          </p:nvGrpSpPr>
          <p:grpSpPr>
            <a:xfrm>
              <a:off x="1918010" y="1827312"/>
              <a:ext cx="2653990" cy="2666629"/>
              <a:chOff x="1918010" y="1827312"/>
              <a:chExt cx="2653990" cy="2666629"/>
            </a:xfrm>
          </p:grpSpPr>
          <p:sp>
            <p:nvSpPr>
              <p:cNvPr id="191" name="Freeform 190"/>
              <p:cNvSpPr/>
              <p:nvPr/>
            </p:nvSpPr>
            <p:spPr>
              <a:xfrm>
                <a:off x="1918010" y="2542478"/>
                <a:ext cx="825190" cy="1951463"/>
              </a:xfrm>
              <a:custGeom>
                <a:avLst/>
                <a:gdLst>
                  <a:gd name="connsiteX0" fmla="*/ 301083 w 2653990"/>
                  <a:gd name="connsiteY0" fmla="*/ 2642839 h 2642839"/>
                  <a:gd name="connsiteX1" fmla="*/ 301083 w 2653990"/>
                  <a:gd name="connsiteY1" fmla="*/ 2642839 h 2642839"/>
                  <a:gd name="connsiteX2" fmla="*/ 501805 w 2653990"/>
                  <a:gd name="connsiteY2" fmla="*/ 1940313 h 2642839"/>
                  <a:gd name="connsiteX3" fmla="*/ 0 w 2653990"/>
                  <a:gd name="connsiteY3" fmla="*/ 1237786 h 2642839"/>
                  <a:gd name="connsiteX4" fmla="*/ 825190 w 2653990"/>
                  <a:gd name="connsiteY4" fmla="*/ 691376 h 2642839"/>
                  <a:gd name="connsiteX5" fmla="*/ 2653990 w 2653990"/>
                  <a:gd name="connsiteY5" fmla="*/ 0 h 2642839"/>
                  <a:gd name="connsiteX0" fmla="*/ 301083 w 825190"/>
                  <a:gd name="connsiteY0" fmla="*/ 1951463 h 1951463"/>
                  <a:gd name="connsiteX1" fmla="*/ 301083 w 825190"/>
                  <a:gd name="connsiteY1" fmla="*/ 1951463 h 1951463"/>
                  <a:gd name="connsiteX2" fmla="*/ 501805 w 825190"/>
                  <a:gd name="connsiteY2" fmla="*/ 1248937 h 1951463"/>
                  <a:gd name="connsiteX3" fmla="*/ 0 w 825190"/>
                  <a:gd name="connsiteY3" fmla="*/ 546410 h 1951463"/>
                  <a:gd name="connsiteX4" fmla="*/ 825190 w 825190"/>
                  <a:gd name="connsiteY4" fmla="*/ 0 h 1951463"/>
                  <a:gd name="connsiteX5" fmla="*/ 802888 w 825190"/>
                  <a:gd name="connsiteY5" fmla="*/ 11151 h 1951463"/>
                  <a:gd name="connsiteX0" fmla="*/ 301083 w 2676293"/>
                  <a:gd name="connsiteY0" fmla="*/ 2653990 h 2653990"/>
                  <a:gd name="connsiteX1" fmla="*/ 301083 w 2676293"/>
                  <a:gd name="connsiteY1" fmla="*/ 2653990 h 2653990"/>
                  <a:gd name="connsiteX2" fmla="*/ 501805 w 2676293"/>
                  <a:gd name="connsiteY2" fmla="*/ 1951464 h 2653990"/>
                  <a:gd name="connsiteX3" fmla="*/ 0 w 2676293"/>
                  <a:gd name="connsiteY3" fmla="*/ 1248937 h 2653990"/>
                  <a:gd name="connsiteX4" fmla="*/ 825190 w 2676293"/>
                  <a:gd name="connsiteY4" fmla="*/ 702527 h 2653990"/>
                  <a:gd name="connsiteX5" fmla="*/ 2676293 w 2676293"/>
                  <a:gd name="connsiteY5" fmla="*/ 0 h 2653990"/>
                  <a:gd name="connsiteX0" fmla="*/ 301083 w 825190"/>
                  <a:gd name="connsiteY0" fmla="*/ 1951463 h 1951463"/>
                  <a:gd name="connsiteX1" fmla="*/ 301083 w 825190"/>
                  <a:gd name="connsiteY1" fmla="*/ 1951463 h 1951463"/>
                  <a:gd name="connsiteX2" fmla="*/ 501805 w 825190"/>
                  <a:gd name="connsiteY2" fmla="*/ 1248937 h 1951463"/>
                  <a:gd name="connsiteX3" fmla="*/ 0 w 825190"/>
                  <a:gd name="connsiteY3" fmla="*/ 546410 h 1951463"/>
                  <a:gd name="connsiteX4" fmla="*/ 825190 w 825190"/>
                  <a:gd name="connsiteY4" fmla="*/ 0 h 1951463"/>
                  <a:gd name="connsiteX5" fmla="*/ 802889 w 825190"/>
                  <a:gd name="connsiteY5" fmla="*/ 33454 h 1951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5190" h="1951463">
                    <a:moveTo>
                      <a:pt x="301083" y="1951463"/>
                    </a:moveTo>
                    <a:lnTo>
                      <a:pt x="301083" y="1951463"/>
                    </a:lnTo>
                    <a:lnTo>
                      <a:pt x="501805" y="1248937"/>
                    </a:lnTo>
                    <a:lnTo>
                      <a:pt x="0" y="546410"/>
                    </a:lnTo>
                    <a:lnTo>
                      <a:pt x="825190" y="0"/>
                    </a:lnTo>
                    <a:lnTo>
                      <a:pt x="802889" y="33454"/>
                    </a:lnTo>
                  </a:path>
                </a:pathLst>
              </a:custGeom>
              <a:ln w="762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4267200" y="1827312"/>
                <a:ext cx="304800" cy="153888"/>
              </a:xfrm>
              <a:prstGeom prst="straightConnector1">
                <a:avLst/>
              </a:prstGeom>
              <a:ln w="57150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Straight Connector 202"/>
            <p:cNvCxnSpPr>
              <a:stCxn id="120" idx="6"/>
            </p:cNvCxnSpPr>
            <p:nvPr/>
          </p:nvCxnSpPr>
          <p:spPr>
            <a:xfrm flipV="1">
              <a:off x="2971800" y="1904256"/>
              <a:ext cx="1463581" cy="534144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Data structure </a:t>
            </a:r>
            <a:r>
              <a:rPr lang="en-US" sz="3200" b="1" dirty="0" smtClean="0"/>
              <a:t>for dynamic range minima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                        </a:t>
            </a:r>
            <a:r>
              <a:rPr lang="en-US" sz="2000" b="1" dirty="0"/>
              <a:t>How to do </a:t>
            </a:r>
            <a:r>
              <a:rPr lang="en-US" sz="2000" b="1" dirty="0" smtClean="0">
                <a:solidFill>
                  <a:srgbClr val="7030A0"/>
                </a:solidFill>
              </a:rPr>
              <a:t>Report-Min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2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rgbClr val="0070C0"/>
                </a:solidFill>
              </a:rPr>
              <a:t>10</a:t>
            </a:r>
            <a:r>
              <a:rPr lang="en-US" sz="2000" b="1" dirty="0" smtClean="0"/>
              <a:t>) </a:t>
            </a:r>
            <a:r>
              <a:rPr lang="en-US" sz="2000" b="1" dirty="0"/>
              <a:t>?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143000" y="4495800"/>
            <a:ext cx="7086600" cy="304800"/>
            <a:chOff x="1143000" y="4495800"/>
            <a:chExt cx="7086600" cy="304800"/>
          </a:xfrm>
        </p:grpSpPr>
        <p:grpSp>
          <p:nvGrpSpPr>
            <p:cNvPr id="25" name="Group 24"/>
            <p:cNvGrpSpPr/>
            <p:nvPr/>
          </p:nvGrpSpPr>
          <p:grpSpPr>
            <a:xfrm>
              <a:off x="1143000" y="4495800"/>
              <a:ext cx="3505200" cy="304800"/>
              <a:chOff x="1143000" y="4495800"/>
              <a:chExt cx="3505200" cy="3048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343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800600" y="4495800"/>
              <a:ext cx="3429000" cy="304800"/>
              <a:chOff x="1143000" y="4495800"/>
              <a:chExt cx="3429000" cy="3048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2667000" y="2286000"/>
            <a:ext cx="4038600" cy="304800"/>
            <a:chOff x="3276600" y="4495800"/>
            <a:chExt cx="4038600" cy="304800"/>
          </a:xfrm>
        </p:grpSpPr>
        <p:sp>
          <p:nvSpPr>
            <p:cNvPr id="120" name="Oval 119"/>
            <p:cNvSpPr/>
            <p:nvPr/>
          </p:nvSpPr>
          <p:spPr>
            <a:xfrm>
              <a:off x="3276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0104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Oval 123"/>
          <p:cNvSpPr/>
          <p:nvPr/>
        </p:nvSpPr>
        <p:spPr>
          <a:xfrm>
            <a:off x="4572000" y="167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/>
          <p:cNvCxnSpPr>
            <a:endCxn id="118" idx="1"/>
          </p:cNvCxnSpPr>
          <p:nvPr/>
        </p:nvCxnSpPr>
        <p:spPr>
          <a:xfrm>
            <a:off x="4876800" y="1828800"/>
            <a:ext cx="15686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5625728" y="2514600"/>
            <a:ext cx="1765672" cy="564963"/>
            <a:chOff x="1936565" y="2483037"/>
            <a:chExt cx="1765672" cy="564963"/>
          </a:xfrm>
        </p:grpSpPr>
        <p:cxnSp>
          <p:nvCxnSpPr>
            <p:cNvPr id="136" name="Straight Arrow Connector 135"/>
            <p:cNvCxnSpPr>
              <a:stCxn id="118" idx="3"/>
            </p:cNvCxnSpPr>
            <p:nvPr/>
          </p:nvCxnSpPr>
          <p:spPr>
            <a:xfrm flipH="1">
              <a:off x="1936565" y="2514600"/>
              <a:ext cx="819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3003363" y="2483037"/>
              <a:ext cx="698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3352800" y="3308163"/>
            <a:ext cx="914400" cy="501837"/>
            <a:chOff x="1524000" y="3308163"/>
            <a:chExt cx="914400" cy="501837"/>
          </a:xfrm>
        </p:grpSpPr>
        <p:cxnSp>
          <p:nvCxnSpPr>
            <p:cNvPr id="150" name="Straight Arrow Connector 149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5181600" y="3308163"/>
            <a:ext cx="914400" cy="501837"/>
            <a:chOff x="1524000" y="3308163"/>
            <a:chExt cx="914400" cy="501837"/>
          </a:xfrm>
        </p:grpSpPr>
        <p:cxnSp>
          <p:nvCxnSpPr>
            <p:cNvPr id="153" name="Straight Arrow Connector 152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6934200" y="3308163"/>
            <a:ext cx="914400" cy="501837"/>
            <a:chOff x="1524000" y="3308163"/>
            <a:chExt cx="914400" cy="501837"/>
          </a:xfrm>
        </p:grpSpPr>
        <p:cxnSp>
          <p:nvCxnSpPr>
            <p:cNvPr id="156" name="Straight Arrow Connector 155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295402" y="4070163"/>
            <a:ext cx="457198" cy="425637"/>
            <a:chOff x="1524002" y="3384363"/>
            <a:chExt cx="457198" cy="425637"/>
          </a:xfrm>
        </p:grpSpPr>
        <p:cxnSp>
          <p:nvCxnSpPr>
            <p:cNvPr id="159" name="Straight Arrow Connector 158"/>
            <p:cNvCxnSpPr>
              <a:stCxn id="95" idx="3"/>
            </p:cNvCxnSpPr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95" idx="5"/>
            </p:cNvCxnSpPr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3124200" y="4070163"/>
            <a:ext cx="457198" cy="425637"/>
            <a:chOff x="1524002" y="3384363"/>
            <a:chExt cx="457198" cy="425637"/>
          </a:xfrm>
        </p:grpSpPr>
        <p:cxnSp>
          <p:nvCxnSpPr>
            <p:cNvPr id="169" name="Straight Arrow Connector 168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4038602" y="4070163"/>
            <a:ext cx="457198" cy="425637"/>
            <a:chOff x="1524002" y="3384363"/>
            <a:chExt cx="457198" cy="425637"/>
          </a:xfrm>
        </p:grpSpPr>
        <p:cxnSp>
          <p:nvCxnSpPr>
            <p:cNvPr id="172" name="Straight Arrow Connector 171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4953000" y="4070163"/>
            <a:ext cx="457198" cy="425637"/>
            <a:chOff x="1524002" y="3384363"/>
            <a:chExt cx="457198" cy="425637"/>
          </a:xfrm>
        </p:grpSpPr>
        <p:cxnSp>
          <p:nvCxnSpPr>
            <p:cNvPr id="175" name="Straight Arrow Connector 174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867400" y="4070163"/>
            <a:ext cx="457198" cy="425637"/>
            <a:chOff x="1524002" y="3384363"/>
            <a:chExt cx="457198" cy="425637"/>
          </a:xfrm>
        </p:grpSpPr>
        <p:cxnSp>
          <p:nvCxnSpPr>
            <p:cNvPr id="178" name="Straight Arrow Connector 177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6781800" y="4070163"/>
            <a:ext cx="457198" cy="425637"/>
            <a:chOff x="1524002" y="3384363"/>
            <a:chExt cx="457198" cy="425637"/>
          </a:xfrm>
        </p:grpSpPr>
        <p:cxnSp>
          <p:nvCxnSpPr>
            <p:cNvPr id="181" name="Straight Arrow Connector 180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7696202" y="4070163"/>
            <a:ext cx="457198" cy="425637"/>
            <a:chOff x="1524002" y="3384363"/>
            <a:chExt cx="457198" cy="425637"/>
          </a:xfrm>
        </p:grpSpPr>
        <p:cxnSp>
          <p:nvCxnSpPr>
            <p:cNvPr id="184" name="Straight Arrow Connector 18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Group 127"/>
          <p:cNvGrpSpPr/>
          <p:nvPr/>
        </p:nvGrpSpPr>
        <p:grpSpPr>
          <a:xfrm>
            <a:off x="0" y="3994666"/>
            <a:ext cx="8382000" cy="1339334"/>
            <a:chOff x="0" y="3994666"/>
            <a:chExt cx="8382000" cy="1339334"/>
          </a:xfrm>
        </p:grpSpPr>
        <p:sp>
          <p:nvSpPr>
            <p:cNvPr id="130" name="TextBox 129"/>
            <p:cNvSpPr txBox="1"/>
            <p:nvPr/>
          </p:nvSpPr>
          <p:spPr>
            <a:xfrm>
              <a:off x="1164960" y="4495800"/>
              <a:ext cx="7217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4     14      9     17    23    21     29    91     37    25     8      33      2     67    11   44</a:t>
              </a:r>
              <a:endParaRPr lang="en-US" dirty="0"/>
            </a:p>
          </p:txBody>
        </p:sp>
        <p:sp>
          <p:nvSpPr>
            <p:cNvPr id="131" name="Right Arrow Callout 130"/>
            <p:cNvSpPr/>
            <p:nvPr/>
          </p:nvSpPr>
          <p:spPr>
            <a:xfrm>
              <a:off x="0" y="3994666"/>
              <a:ext cx="1143000" cy="1339334"/>
            </a:xfrm>
            <a:prstGeom prst="rightArrowCallout">
              <a:avLst>
                <a:gd name="adj1" fmla="val 25000"/>
                <a:gd name="adj2" fmla="val 25000"/>
                <a:gd name="adj3" fmla="val 14547"/>
                <a:gd name="adj4" fmla="val 80656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Initial 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sequence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4572000" y="161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670114" y="2286000"/>
            <a:ext cx="4035486" cy="369332"/>
            <a:chOff x="2670114" y="2286000"/>
            <a:chExt cx="4035486" cy="369332"/>
          </a:xfrm>
        </p:grpSpPr>
        <p:sp>
          <p:nvSpPr>
            <p:cNvPr id="188" name="TextBox 187"/>
            <p:cNvSpPr txBox="1"/>
            <p:nvPr/>
          </p:nvSpPr>
          <p:spPr>
            <a:xfrm>
              <a:off x="26701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4039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828800" y="3048000"/>
            <a:ext cx="5715000" cy="304800"/>
            <a:chOff x="1524000" y="4495800"/>
            <a:chExt cx="5715000" cy="304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1524000" y="4495800"/>
              <a:ext cx="2133600" cy="304800"/>
              <a:chOff x="1524000" y="4495800"/>
              <a:chExt cx="2133600" cy="30480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352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5181600" y="4495800"/>
              <a:ext cx="2057400" cy="304800"/>
              <a:chOff x="1524000" y="4495800"/>
              <a:chExt cx="2057400" cy="3048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1831914" y="3048000"/>
            <a:ext cx="5711886" cy="369332"/>
            <a:chOff x="1831914" y="3048000"/>
            <a:chExt cx="5711886" cy="369332"/>
          </a:xfrm>
        </p:grpSpPr>
        <p:sp>
          <p:nvSpPr>
            <p:cNvPr id="162" name="TextBox 161"/>
            <p:cNvSpPr txBox="1"/>
            <p:nvPr/>
          </p:nvSpPr>
          <p:spPr>
            <a:xfrm>
              <a:off x="7242114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86400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8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619896" y="3048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21</a:t>
              </a:r>
              <a:endParaRPr lang="en-US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831914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6800" y="1828800"/>
            <a:ext cx="1600200" cy="2667000"/>
            <a:chOff x="4876800" y="1828800"/>
            <a:chExt cx="1600200" cy="2667000"/>
          </a:xfrm>
        </p:grpSpPr>
        <p:cxnSp>
          <p:nvCxnSpPr>
            <p:cNvPr id="197" name="Straight Arrow Connector 196"/>
            <p:cNvCxnSpPr/>
            <p:nvPr/>
          </p:nvCxnSpPr>
          <p:spPr>
            <a:xfrm flipH="1" flipV="1">
              <a:off x="4876800" y="1828800"/>
              <a:ext cx="457200" cy="152400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013417" y="1904256"/>
              <a:ext cx="1432020" cy="426381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64" idx="0"/>
            </p:cNvCxnSpPr>
            <p:nvPr/>
          </p:nvCxnSpPr>
          <p:spPr>
            <a:xfrm flipV="1">
              <a:off x="5637243" y="2546163"/>
              <a:ext cx="839757" cy="501837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stCxn id="106" idx="5"/>
              <a:endCxn id="90" idx="0"/>
            </p:cNvCxnSpPr>
            <p:nvPr/>
          </p:nvCxnSpPr>
          <p:spPr>
            <a:xfrm>
              <a:off x="5746563" y="3308163"/>
              <a:ext cx="349437" cy="501837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>
              <a:endCxn id="78" idx="0"/>
            </p:cNvCxnSpPr>
            <p:nvPr/>
          </p:nvCxnSpPr>
          <p:spPr>
            <a:xfrm flipH="1">
              <a:off x="5867400" y="4070163"/>
              <a:ext cx="168182" cy="425637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1371600" y="3810000"/>
            <a:ext cx="6705600" cy="304800"/>
            <a:chOff x="1447800" y="4495800"/>
            <a:chExt cx="6705600" cy="304800"/>
          </a:xfrm>
        </p:grpSpPr>
        <p:grpSp>
          <p:nvGrpSpPr>
            <p:cNvPr id="85" name="Group 84"/>
            <p:cNvGrpSpPr/>
            <p:nvPr/>
          </p:nvGrpSpPr>
          <p:grpSpPr>
            <a:xfrm>
              <a:off x="1447800" y="4495800"/>
              <a:ext cx="3048000" cy="304800"/>
              <a:chOff x="1447800" y="4495800"/>
              <a:chExt cx="3048000" cy="30480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105400" y="4495800"/>
              <a:ext cx="3048000" cy="304800"/>
              <a:chOff x="1447800" y="4495800"/>
              <a:chExt cx="3048000" cy="3048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374714" y="3810000"/>
            <a:ext cx="6740190" cy="381000"/>
            <a:chOff x="1374714" y="3810000"/>
            <a:chExt cx="6740190" cy="381000"/>
          </a:xfrm>
        </p:grpSpPr>
        <p:sp>
          <p:nvSpPr>
            <p:cNvPr id="140" name="TextBox 139"/>
            <p:cNvSpPr txBox="1"/>
            <p:nvPr/>
          </p:nvSpPr>
          <p:spPr>
            <a:xfrm>
              <a:off x="1374714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286000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9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1626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0770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29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9914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25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9436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8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8580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696200" y="3821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11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19884" y="5105400"/>
            <a:ext cx="3899916" cy="381000"/>
            <a:chOff x="2119884" y="5105400"/>
            <a:chExt cx="3899916" cy="381000"/>
          </a:xfrm>
        </p:grpSpPr>
        <p:sp>
          <p:nvSpPr>
            <p:cNvPr id="201" name="Up Arrow 200"/>
            <p:cNvSpPr/>
            <p:nvPr/>
          </p:nvSpPr>
          <p:spPr>
            <a:xfrm>
              <a:off x="2119884" y="5105400"/>
              <a:ext cx="242316" cy="381000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Up Arrow 201"/>
            <p:cNvSpPr/>
            <p:nvPr/>
          </p:nvSpPr>
          <p:spPr>
            <a:xfrm>
              <a:off x="5777484" y="5105400"/>
              <a:ext cx="242316" cy="381000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10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/>
          <p:cNvGrpSpPr/>
          <p:nvPr/>
        </p:nvGrpSpPr>
        <p:grpSpPr>
          <a:xfrm>
            <a:off x="2209800" y="4070163"/>
            <a:ext cx="457198" cy="425637"/>
            <a:chOff x="1524002" y="3384363"/>
            <a:chExt cx="457198" cy="425637"/>
          </a:xfrm>
        </p:grpSpPr>
        <p:cxnSp>
          <p:nvCxnSpPr>
            <p:cNvPr id="166" name="Straight Arrow Connector 165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1524000" y="3308163"/>
            <a:ext cx="914400" cy="501837"/>
            <a:chOff x="1524000" y="3308163"/>
            <a:chExt cx="914400" cy="501837"/>
          </a:xfrm>
        </p:grpSpPr>
        <p:cxnSp>
          <p:nvCxnSpPr>
            <p:cNvPr id="139" name="Straight Arrow Connector 138"/>
            <p:cNvCxnSpPr>
              <a:stCxn id="110" idx="3"/>
              <a:endCxn id="95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10" idx="5"/>
            </p:cNvCxnSpPr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Arrow Connector 124"/>
          <p:cNvCxnSpPr>
            <a:stCxn id="124" idx="2"/>
            <a:endCxn id="120" idx="6"/>
          </p:cNvCxnSpPr>
          <p:nvPr/>
        </p:nvCxnSpPr>
        <p:spPr>
          <a:xfrm flipH="1">
            <a:off x="2971800" y="1828800"/>
            <a:ext cx="1600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1936564" y="2546163"/>
            <a:ext cx="1765673" cy="546474"/>
            <a:chOff x="1936564" y="2546163"/>
            <a:chExt cx="1765673" cy="546474"/>
          </a:xfrm>
        </p:grpSpPr>
        <p:cxnSp>
          <p:nvCxnSpPr>
            <p:cNvPr id="127" name="Straight Arrow Connector 126"/>
            <p:cNvCxnSpPr>
              <a:stCxn id="120" idx="3"/>
            </p:cNvCxnSpPr>
            <p:nvPr/>
          </p:nvCxnSpPr>
          <p:spPr>
            <a:xfrm flipH="1">
              <a:off x="1936564" y="2546163"/>
              <a:ext cx="775073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0" idx="5"/>
              <a:endCxn id="112" idx="1"/>
            </p:cNvCxnSpPr>
            <p:nvPr/>
          </p:nvCxnSpPr>
          <p:spPr>
            <a:xfrm>
              <a:off x="2927163" y="2546163"/>
              <a:ext cx="7750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918010" y="1827312"/>
            <a:ext cx="2653990" cy="2666629"/>
            <a:chOff x="1918010" y="1827312"/>
            <a:chExt cx="2653990" cy="2666629"/>
          </a:xfrm>
        </p:grpSpPr>
        <p:grpSp>
          <p:nvGrpSpPr>
            <p:cNvPr id="163" name="Group 162"/>
            <p:cNvGrpSpPr/>
            <p:nvPr/>
          </p:nvGrpSpPr>
          <p:grpSpPr>
            <a:xfrm>
              <a:off x="1918010" y="1827312"/>
              <a:ext cx="2653990" cy="2666629"/>
              <a:chOff x="1918010" y="1827312"/>
              <a:chExt cx="2653990" cy="2666629"/>
            </a:xfrm>
          </p:grpSpPr>
          <p:sp>
            <p:nvSpPr>
              <p:cNvPr id="191" name="Freeform 190"/>
              <p:cNvSpPr/>
              <p:nvPr/>
            </p:nvSpPr>
            <p:spPr>
              <a:xfrm>
                <a:off x="1918010" y="2542478"/>
                <a:ext cx="825190" cy="1951463"/>
              </a:xfrm>
              <a:custGeom>
                <a:avLst/>
                <a:gdLst>
                  <a:gd name="connsiteX0" fmla="*/ 301083 w 2653990"/>
                  <a:gd name="connsiteY0" fmla="*/ 2642839 h 2642839"/>
                  <a:gd name="connsiteX1" fmla="*/ 301083 w 2653990"/>
                  <a:gd name="connsiteY1" fmla="*/ 2642839 h 2642839"/>
                  <a:gd name="connsiteX2" fmla="*/ 501805 w 2653990"/>
                  <a:gd name="connsiteY2" fmla="*/ 1940313 h 2642839"/>
                  <a:gd name="connsiteX3" fmla="*/ 0 w 2653990"/>
                  <a:gd name="connsiteY3" fmla="*/ 1237786 h 2642839"/>
                  <a:gd name="connsiteX4" fmla="*/ 825190 w 2653990"/>
                  <a:gd name="connsiteY4" fmla="*/ 691376 h 2642839"/>
                  <a:gd name="connsiteX5" fmla="*/ 2653990 w 2653990"/>
                  <a:gd name="connsiteY5" fmla="*/ 0 h 2642839"/>
                  <a:gd name="connsiteX0" fmla="*/ 301083 w 825190"/>
                  <a:gd name="connsiteY0" fmla="*/ 1951463 h 1951463"/>
                  <a:gd name="connsiteX1" fmla="*/ 301083 w 825190"/>
                  <a:gd name="connsiteY1" fmla="*/ 1951463 h 1951463"/>
                  <a:gd name="connsiteX2" fmla="*/ 501805 w 825190"/>
                  <a:gd name="connsiteY2" fmla="*/ 1248937 h 1951463"/>
                  <a:gd name="connsiteX3" fmla="*/ 0 w 825190"/>
                  <a:gd name="connsiteY3" fmla="*/ 546410 h 1951463"/>
                  <a:gd name="connsiteX4" fmla="*/ 825190 w 825190"/>
                  <a:gd name="connsiteY4" fmla="*/ 0 h 1951463"/>
                  <a:gd name="connsiteX5" fmla="*/ 802888 w 825190"/>
                  <a:gd name="connsiteY5" fmla="*/ 11151 h 1951463"/>
                  <a:gd name="connsiteX0" fmla="*/ 301083 w 2676293"/>
                  <a:gd name="connsiteY0" fmla="*/ 2653990 h 2653990"/>
                  <a:gd name="connsiteX1" fmla="*/ 301083 w 2676293"/>
                  <a:gd name="connsiteY1" fmla="*/ 2653990 h 2653990"/>
                  <a:gd name="connsiteX2" fmla="*/ 501805 w 2676293"/>
                  <a:gd name="connsiteY2" fmla="*/ 1951464 h 2653990"/>
                  <a:gd name="connsiteX3" fmla="*/ 0 w 2676293"/>
                  <a:gd name="connsiteY3" fmla="*/ 1248937 h 2653990"/>
                  <a:gd name="connsiteX4" fmla="*/ 825190 w 2676293"/>
                  <a:gd name="connsiteY4" fmla="*/ 702527 h 2653990"/>
                  <a:gd name="connsiteX5" fmla="*/ 2676293 w 2676293"/>
                  <a:gd name="connsiteY5" fmla="*/ 0 h 2653990"/>
                  <a:gd name="connsiteX0" fmla="*/ 301083 w 825190"/>
                  <a:gd name="connsiteY0" fmla="*/ 1951463 h 1951463"/>
                  <a:gd name="connsiteX1" fmla="*/ 301083 w 825190"/>
                  <a:gd name="connsiteY1" fmla="*/ 1951463 h 1951463"/>
                  <a:gd name="connsiteX2" fmla="*/ 501805 w 825190"/>
                  <a:gd name="connsiteY2" fmla="*/ 1248937 h 1951463"/>
                  <a:gd name="connsiteX3" fmla="*/ 0 w 825190"/>
                  <a:gd name="connsiteY3" fmla="*/ 546410 h 1951463"/>
                  <a:gd name="connsiteX4" fmla="*/ 825190 w 825190"/>
                  <a:gd name="connsiteY4" fmla="*/ 0 h 1951463"/>
                  <a:gd name="connsiteX5" fmla="*/ 802889 w 825190"/>
                  <a:gd name="connsiteY5" fmla="*/ 33454 h 1951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5190" h="1951463">
                    <a:moveTo>
                      <a:pt x="301083" y="1951463"/>
                    </a:moveTo>
                    <a:lnTo>
                      <a:pt x="301083" y="1951463"/>
                    </a:lnTo>
                    <a:lnTo>
                      <a:pt x="501805" y="1248937"/>
                    </a:lnTo>
                    <a:lnTo>
                      <a:pt x="0" y="546410"/>
                    </a:lnTo>
                    <a:lnTo>
                      <a:pt x="825190" y="0"/>
                    </a:lnTo>
                    <a:lnTo>
                      <a:pt x="802889" y="33454"/>
                    </a:lnTo>
                  </a:path>
                </a:pathLst>
              </a:custGeom>
              <a:ln w="762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4267200" y="1827312"/>
                <a:ext cx="304800" cy="153888"/>
              </a:xfrm>
              <a:prstGeom prst="straightConnector1">
                <a:avLst/>
              </a:prstGeom>
              <a:ln w="57150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Straight Connector 202"/>
            <p:cNvCxnSpPr>
              <a:stCxn id="120" idx="6"/>
            </p:cNvCxnSpPr>
            <p:nvPr/>
          </p:nvCxnSpPr>
          <p:spPr>
            <a:xfrm flipV="1">
              <a:off x="2971800" y="1904256"/>
              <a:ext cx="1463581" cy="534144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Data structure </a:t>
            </a:r>
            <a:r>
              <a:rPr lang="en-US" sz="3200" b="1" dirty="0" smtClean="0"/>
              <a:t>for dynamic range minima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                        </a:t>
            </a:r>
            <a:r>
              <a:rPr lang="en-US" sz="2000" b="1" dirty="0"/>
              <a:t>How to do </a:t>
            </a:r>
            <a:r>
              <a:rPr lang="en-US" sz="2000" b="1" dirty="0" smtClean="0">
                <a:solidFill>
                  <a:srgbClr val="7030A0"/>
                </a:solidFill>
              </a:rPr>
              <a:t>Report-Min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2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rgbClr val="0070C0"/>
                </a:solidFill>
              </a:rPr>
              <a:t>10</a:t>
            </a:r>
            <a:r>
              <a:rPr lang="en-US" sz="2000" b="1" dirty="0" smtClean="0"/>
              <a:t>) </a:t>
            </a:r>
            <a:r>
              <a:rPr lang="en-US" sz="2000" b="1" dirty="0"/>
              <a:t>?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143000" y="4495800"/>
            <a:ext cx="7086600" cy="304800"/>
            <a:chOff x="1143000" y="4495800"/>
            <a:chExt cx="7086600" cy="304800"/>
          </a:xfrm>
        </p:grpSpPr>
        <p:grpSp>
          <p:nvGrpSpPr>
            <p:cNvPr id="25" name="Group 24"/>
            <p:cNvGrpSpPr/>
            <p:nvPr/>
          </p:nvGrpSpPr>
          <p:grpSpPr>
            <a:xfrm>
              <a:off x="1143000" y="4495800"/>
              <a:ext cx="3505200" cy="304800"/>
              <a:chOff x="1143000" y="4495800"/>
              <a:chExt cx="3505200" cy="3048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343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800600" y="4495800"/>
              <a:ext cx="3429000" cy="304800"/>
              <a:chOff x="1143000" y="4495800"/>
              <a:chExt cx="3429000" cy="3048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2667000" y="2286000"/>
            <a:ext cx="4038600" cy="304800"/>
            <a:chOff x="3276600" y="4495800"/>
            <a:chExt cx="4038600" cy="304800"/>
          </a:xfrm>
        </p:grpSpPr>
        <p:sp>
          <p:nvSpPr>
            <p:cNvPr id="120" name="Oval 119"/>
            <p:cNvSpPr/>
            <p:nvPr/>
          </p:nvSpPr>
          <p:spPr>
            <a:xfrm>
              <a:off x="3276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0104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Oval 123"/>
          <p:cNvSpPr/>
          <p:nvPr/>
        </p:nvSpPr>
        <p:spPr>
          <a:xfrm>
            <a:off x="4572000" y="167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/>
          <p:cNvCxnSpPr>
            <a:endCxn id="118" idx="1"/>
          </p:cNvCxnSpPr>
          <p:nvPr/>
        </p:nvCxnSpPr>
        <p:spPr>
          <a:xfrm>
            <a:off x="4876800" y="1828800"/>
            <a:ext cx="15686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5625728" y="2514600"/>
            <a:ext cx="1765672" cy="564963"/>
            <a:chOff x="1936565" y="2483037"/>
            <a:chExt cx="1765672" cy="564963"/>
          </a:xfrm>
        </p:grpSpPr>
        <p:cxnSp>
          <p:nvCxnSpPr>
            <p:cNvPr id="136" name="Straight Arrow Connector 135"/>
            <p:cNvCxnSpPr>
              <a:stCxn id="118" idx="3"/>
            </p:cNvCxnSpPr>
            <p:nvPr/>
          </p:nvCxnSpPr>
          <p:spPr>
            <a:xfrm flipH="1">
              <a:off x="1936565" y="2514600"/>
              <a:ext cx="819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3003363" y="2483037"/>
              <a:ext cx="698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3352800" y="3308163"/>
            <a:ext cx="914400" cy="501837"/>
            <a:chOff x="1524000" y="3308163"/>
            <a:chExt cx="914400" cy="501837"/>
          </a:xfrm>
        </p:grpSpPr>
        <p:cxnSp>
          <p:nvCxnSpPr>
            <p:cNvPr id="150" name="Straight Arrow Connector 149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5181600" y="3308163"/>
            <a:ext cx="914400" cy="501837"/>
            <a:chOff x="1524000" y="3308163"/>
            <a:chExt cx="914400" cy="501837"/>
          </a:xfrm>
        </p:grpSpPr>
        <p:cxnSp>
          <p:nvCxnSpPr>
            <p:cNvPr id="153" name="Straight Arrow Connector 152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6934200" y="3308163"/>
            <a:ext cx="914400" cy="501837"/>
            <a:chOff x="1524000" y="3308163"/>
            <a:chExt cx="914400" cy="501837"/>
          </a:xfrm>
        </p:grpSpPr>
        <p:cxnSp>
          <p:nvCxnSpPr>
            <p:cNvPr id="156" name="Straight Arrow Connector 155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295402" y="4070163"/>
            <a:ext cx="457198" cy="425637"/>
            <a:chOff x="1524002" y="3384363"/>
            <a:chExt cx="457198" cy="425637"/>
          </a:xfrm>
        </p:grpSpPr>
        <p:cxnSp>
          <p:nvCxnSpPr>
            <p:cNvPr id="159" name="Straight Arrow Connector 158"/>
            <p:cNvCxnSpPr>
              <a:stCxn id="95" idx="3"/>
            </p:cNvCxnSpPr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95" idx="5"/>
            </p:cNvCxnSpPr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3124200" y="4070163"/>
            <a:ext cx="457198" cy="425637"/>
            <a:chOff x="1524002" y="3384363"/>
            <a:chExt cx="457198" cy="425637"/>
          </a:xfrm>
        </p:grpSpPr>
        <p:cxnSp>
          <p:nvCxnSpPr>
            <p:cNvPr id="169" name="Straight Arrow Connector 168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4038602" y="4070163"/>
            <a:ext cx="457198" cy="425637"/>
            <a:chOff x="1524002" y="3384363"/>
            <a:chExt cx="457198" cy="425637"/>
          </a:xfrm>
        </p:grpSpPr>
        <p:cxnSp>
          <p:nvCxnSpPr>
            <p:cNvPr id="172" name="Straight Arrow Connector 171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4953000" y="4070163"/>
            <a:ext cx="457198" cy="425637"/>
            <a:chOff x="1524002" y="3384363"/>
            <a:chExt cx="457198" cy="425637"/>
          </a:xfrm>
        </p:grpSpPr>
        <p:cxnSp>
          <p:nvCxnSpPr>
            <p:cNvPr id="175" name="Straight Arrow Connector 174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867400" y="4070163"/>
            <a:ext cx="457198" cy="425637"/>
            <a:chOff x="1524002" y="3384363"/>
            <a:chExt cx="457198" cy="425637"/>
          </a:xfrm>
        </p:grpSpPr>
        <p:cxnSp>
          <p:nvCxnSpPr>
            <p:cNvPr id="178" name="Straight Arrow Connector 177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6781800" y="4070163"/>
            <a:ext cx="457198" cy="425637"/>
            <a:chOff x="1524002" y="3384363"/>
            <a:chExt cx="457198" cy="425637"/>
          </a:xfrm>
        </p:grpSpPr>
        <p:cxnSp>
          <p:nvCxnSpPr>
            <p:cNvPr id="181" name="Straight Arrow Connector 180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7696202" y="4070163"/>
            <a:ext cx="457198" cy="425637"/>
            <a:chOff x="1524002" y="3384363"/>
            <a:chExt cx="457198" cy="425637"/>
          </a:xfrm>
        </p:grpSpPr>
        <p:cxnSp>
          <p:nvCxnSpPr>
            <p:cNvPr id="184" name="Straight Arrow Connector 18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Group 127"/>
          <p:cNvGrpSpPr/>
          <p:nvPr/>
        </p:nvGrpSpPr>
        <p:grpSpPr>
          <a:xfrm>
            <a:off x="0" y="3994666"/>
            <a:ext cx="8382000" cy="1339334"/>
            <a:chOff x="0" y="3994666"/>
            <a:chExt cx="8382000" cy="1339334"/>
          </a:xfrm>
        </p:grpSpPr>
        <p:sp>
          <p:nvSpPr>
            <p:cNvPr id="130" name="TextBox 129"/>
            <p:cNvSpPr txBox="1"/>
            <p:nvPr/>
          </p:nvSpPr>
          <p:spPr>
            <a:xfrm>
              <a:off x="1164960" y="4495800"/>
              <a:ext cx="7217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4     14      9     17    23    21     29    91     37    25     8      33      2     67    11   44</a:t>
              </a:r>
              <a:endParaRPr lang="en-US" dirty="0"/>
            </a:p>
          </p:txBody>
        </p:sp>
        <p:sp>
          <p:nvSpPr>
            <p:cNvPr id="131" name="Right Arrow Callout 130"/>
            <p:cNvSpPr/>
            <p:nvPr/>
          </p:nvSpPr>
          <p:spPr>
            <a:xfrm>
              <a:off x="0" y="3994666"/>
              <a:ext cx="1143000" cy="1339334"/>
            </a:xfrm>
            <a:prstGeom prst="rightArrowCallout">
              <a:avLst>
                <a:gd name="adj1" fmla="val 25000"/>
                <a:gd name="adj2" fmla="val 25000"/>
                <a:gd name="adj3" fmla="val 14547"/>
                <a:gd name="adj4" fmla="val 80656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Initial 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sequence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4572000" y="161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670114" y="2286000"/>
            <a:ext cx="4035486" cy="369332"/>
            <a:chOff x="2670114" y="2286000"/>
            <a:chExt cx="4035486" cy="369332"/>
          </a:xfrm>
        </p:grpSpPr>
        <p:sp>
          <p:nvSpPr>
            <p:cNvPr id="188" name="TextBox 187"/>
            <p:cNvSpPr txBox="1"/>
            <p:nvPr/>
          </p:nvSpPr>
          <p:spPr>
            <a:xfrm>
              <a:off x="26701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4039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828800" y="3048000"/>
            <a:ext cx="5715000" cy="304800"/>
            <a:chOff x="1524000" y="4495800"/>
            <a:chExt cx="5715000" cy="304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1524000" y="4495800"/>
              <a:ext cx="2133600" cy="304800"/>
              <a:chOff x="1524000" y="4495800"/>
              <a:chExt cx="2133600" cy="30480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352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5181600" y="4495800"/>
              <a:ext cx="2057400" cy="304800"/>
              <a:chOff x="1524000" y="4495800"/>
              <a:chExt cx="2057400" cy="3048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1831914" y="3048000"/>
            <a:ext cx="5711886" cy="369332"/>
            <a:chOff x="1831914" y="3048000"/>
            <a:chExt cx="5711886" cy="369332"/>
          </a:xfrm>
        </p:grpSpPr>
        <p:sp>
          <p:nvSpPr>
            <p:cNvPr id="162" name="TextBox 161"/>
            <p:cNvSpPr txBox="1"/>
            <p:nvPr/>
          </p:nvSpPr>
          <p:spPr>
            <a:xfrm>
              <a:off x="7242114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86400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8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619896" y="3048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21</a:t>
              </a:r>
              <a:endParaRPr lang="en-US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831914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6800" y="1828800"/>
            <a:ext cx="1600200" cy="2667000"/>
            <a:chOff x="4876800" y="1828800"/>
            <a:chExt cx="1600200" cy="2667000"/>
          </a:xfrm>
        </p:grpSpPr>
        <p:cxnSp>
          <p:nvCxnSpPr>
            <p:cNvPr id="197" name="Straight Arrow Connector 196"/>
            <p:cNvCxnSpPr/>
            <p:nvPr/>
          </p:nvCxnSpPr>
          <p:spPr>
            <a:xfrm flipH="1" flipV="1">
              <a:off x="4876800" y="1828800"/>
              <a:ext cx="457200" cy="152400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013417" y="1904256"/>
              <a:ext cx="1432020" cy="426381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64" idx="0"/>
            </p:cNvCxnSpPr>
            <p:nvPr/>
          </p:nvCxnSpPr>
          <p:spPr>
            <a:xfrm flipV="1">
              <a:off x="5637243" y="2546163"/>
              <a:ext cx="839757" cy="501837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stCxn id="106" idx="5"/>
              <a:endCxn id="90" idx="0"/>
            </p:cNvCxnSpPr>
            <p:nvPr/>
          </p:nvCxnSpPr>
          <p:spPr>
            <a:xfrm>
              <a:off x="5746563" y="3308163"/>
              <a:ext cx="349437" cy="501837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>
              <a:endCxn id="78" idx="0"/>
            </p:cNvCxnSpPr>
            <p:nvPr/>
          </p:nvCxnSpPr>
          <p:spPr>
            <a:xfrm flipH="1">
              <a:off x="5867400" y="4070163"/>
              <a:ext cx="168182" cy="425637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1371600" y="3810000"/>
            <a:ext cx="6705600" cy="304800"/>
            <a:chOff x="1447800" y="4495800"/>
            <a:chExt cx="6705600" cy="304800"/>
          </a:xfrm>
        </p:grpSpPr>
        <p:grpSp>
          <p:nvGrpSpPr>
            <p:cNvPr id="85" name="Group 84"/>
            <p:cNvGrpSpPr/>
            <p:nvPr/>
          </p:nvGrpSpPr>
          <p:grpSpPr>
            <a:xfrm>
              <a:off x="1447800" y="4495800"/>
              <a:ext cx="3048000" cy="304800"/>
              <a:chOff x="1447800" y="4495800"/>
              <a:chExt cx="3048000" cy="30480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105400" y="4495800"/>
              <a:ext cx="3048000" cy="304800"/>
              <a:chOff x="1447800" y="4495800"/>
              <a:chExt cx="3048000" cy="3048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374714" y="3810000"/>
            <a:ext cx="6740190" cy="381000"/>
            <a:chOff x="1374714" y="3810000"/>
            <a:chExt cx="6740190" cy="381000"/>
          </a:xfrm>
        </p:grpSpPr>
        <p:sp>
          <p:nvSpPr>
            <p:cNvPr id="140" name="TextBox 139"/>
            <p:cNvSpPr txBox="1"/>
            <p:nvPr/>
          </p:nvSpPr>
          <p:spPr>
            <a:xfrm>
              <a:off x="1374714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286000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9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1626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0770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29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9914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25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9436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8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8580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696200" y="3821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11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19884" y="5105400"/>
            <a:ext cx="3899916" cy="381000"/>
            <a:chOff x="2119884" y="5105400"/>
            <a:chExt cx="3899916" cy="381000"/>
          </a:xfrm>
        </p:grpSpPr>
        <p:sp>
          <p:nvSpPr>
            <p:cNvPr id="201" name="Up Arrow 200"/>
            <p:cNvSpPr/>
            <p:nvPr/>
          </p:nvSpPr>
          <p:spPr>
            <a:xfrm>
              <a:off x="2119884" y="5105400"/>
              <a:ext cx="242316" cy="381000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Up Arrow 201"/>
            <p:cNvSpPr/>
            <p:nvPr/>
          </p:nvSpPr>
          <p:spPr>
            <a:xfrm>
              <a:off x="5777484" y="5105400"/>
              <a:ext cx="242316" cy="381000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3" name="Oval 192"/>
          <p:cNvSpPr/>
          <p:nvPr/>
        </p:nvSpPr>
        <p:spPr>
          <a:xfrm>
            <a:off x="2514600" y="4495800"/>
            <a:ext cx="306357" cy="31646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3656043" y="3048000"/>
            <a:ext cx="306357" cy="31646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5027643" y="3810000"/>
            <a:ext cx="306357" cy="31646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5713443" y="4495800"/>
            <a:ext cx="306357" cy="31646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2057400" y="4495800"/>
            <a:ext cx="306357" cy="31646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ight Brace 205"/>
          <p:cNvSpPr/>
          <p:nvPr/>
        </p:nvSpPr>
        <p:spPr>
          <a:xfrm rot="5400000">
            <a:off x="3891778" y="3667802"/>
            <a:ext cx="385622" cy="326082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7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95" grpId="0" animBg="1"/>
      <p:bldP spid="196" grpId="0" animBg="1"/>
      <p:bldP spid="20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Data structure </a:t>
            </a:r>
            <a:r>
              <a:rPr lang="en-US" sz="3200" b="1" dirty="0"/>
              <a:t>for dynamic range </a:t>
            </a:r>
            <a:r>
              <a:rPr lang="en-US" sz="3200" b="1" dirty="0" smtClean="0"/>
              <a:t>minima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1600" b="1" dirty="0" smtClean="0"/>
                  <a:t>Data structure: </a:t>
                </a:r>
                <a:r>
                  <a:rPr lang="en-US" sz="1600" b="1" dirty="0"/>
                  <a:t> </a:t>
                </a:r>
                <a:r>
                  <a:rPr lang="en-US" sz="1600" dirty="0" smtClean="0"/>
                  <a:t>An array </a:t>
                </a:r>
                <a:r>
                  <a:rPr lang="en-US" sz="1600" b="1" dirty="0" smtClean="0"/>
                  <a:t>A</a:t>
                </a:r>
                <a:r>
                  <a:rPr lang="en-US" sz="1600" dirty="0" smtClean="0"/>
                  <a:t> of size </a:t>
                </a:r>
                <a:r>
                  <a:rPr lang="en-US" sz="16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1600" dirty="0" smtClean="0">
                    <a:solidFill>
                      <a:srgbClr val="0070C0"/>
                    </a:solidFill>
                  </a:rPr>
                  <a:t>-1</a:t>
                </a:r>
                <a:r>
                  <a:rPr lang="en-US" sz="16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Copy the sequence 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1600" dirty="0"/>
                  <a:t> </a:t>
                </a:r>
                <a:r>
                  <a:rPr lang="en-US" sz="1600" b="1" dirty="0"/>
                  <a:t>=</a:t>
                </a:r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≺</m:t>
                        </m:r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≻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into   ??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Leaf node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sz="1600" dirty="0" smtClean="0"/>
                  <a:t>=  ??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How to check if a node is left child or right child of its parent ?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(if index of the node is odd, then the  node is left child, else the node is right child)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852" t="-1553" b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143000" y="4495800"/>
            <a:ext cx="7086600" cy="304800"/>
            <a:chOff x="1143000" y="4495800"/>
            <a:chExt cx="7086600" cy="304800"/>
          </a:xfrm>
        </p:grpSpPr>
        <p:grpSp>
          <p:nvGrpSpPr>
            <p:cNvPr id="25" name="Group 24"/>
            <p:cNvGrpSpPr/>
            <p:nvPr/>
          </p:nvGrpSpPr>
          <p:grpSpPr>
            <a:xfrm>
              <a:off x="1143000" y="4495800"/>
              <a:ext cx="3505200" cy="304800"/>
              <a:chOff x="1143000" y="4495800"/>
              <a:chExt cx="3505200" cy="3048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343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800600" y="4495800"/>
              <a:ext cx="3429000" cy="304800"/>
              <a:chOff x="1143000" y="4495800"/>
              <a:chExt cx="3429000" cy="3048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1371600" y="3810000"/>
            <a:ext cx="6705600" cy="304800"/>
            <a:chOff x="1447800" y="4495800"/>
            <a:chExt cx="6705600" cy="304800"/>
          </a:xfrm>
        </p:grpSpPr>
        <p:grpSp>
          <p:nvGrpSpPr>
            <p:cNvPr id="85" name="Group 84"/>
            <p:cNvGrpSpPr/>
            <p:nvPr/>
          </p:nvGrpSpPr>
          <p:grpSpPr>
            <a:xfrm>
              <a:off x="1447800" y="4495800"/>
              <a:ext cx="3048000" cy="304800"/>
              <a:chOff x="1447800" y="4495800"/>
              <a:chExt cx="3048000" cy="30480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105400" y="4495800"/>
              <a:ext cx="3048000" cy="304800"/>
              <a:chOff x="1447800" y="4495800"/>
              <a:chExt cx="3048000" cy="3048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1828800" y="3048000"/>
            <a:ext cx="5715000" cy="304800"/>
            <a:chOff x="1524000" y="4495800"/>
            <a:chExt cx="5715000" cy="304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1524000" y="4495800"/>
              <a:ext cx="2133600" cy="304800"/>
              <a:chOff x="1524000" y="4495800"/>
              <a:chExt cx="2133600" cy="30480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352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5181600" y="4495800"/>
              <a:ext cx="2057400" cy="304800"/>
              <a:chOff x="1524000" y="4495800"/>
              <a:chExt cx="2057400" cy="3048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2667000" y="2286000"/>
            <a:ext cx="4038600" cy="304800"/>
            <a:chOff x="3276600" y="4495800"/>
            <a:chExt cx="4038600" cy="304800"/>
          </a:xfrm>
        </p:grpSpPr>
        <p:sp>
          <p:nvSpPr>
            <p:cNvPr id="120" name="Oval 119"/>
            <p:cNvSpPr/>
            <p:nvPr/>
          </p:nvSpPr>
          <p:spPr>
            <a:xfrm>
              <a:off x="3276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0104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Oval 123"/>
          <p:cNvSpPr/>
          <p:nvPr/>
        </p:nvSpPr>
        <p:spPr>
          <a:xfrm>
            <a:off x="4572000" y="167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>
            <a:stCxn id="124" idx="2"/>
            <a:endCxn id="120" idx="6"/>
          </p:cNvCxnSpPr>
          <p:nvPr/>
        </p:nvCxnSpPr>
        <p:spPr>
          <a:xfrm flipH="1">
            <a:off x="2971800" y="1828800"/>
            <a:ext cx="1600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118" idx="1"/>
          </p:cNvCxnSpPr>
          <p:nvPr/>
        </p:nvCxnSpPr>
        <p:spPr>
          <a:xfrm>
            <a:off x="4876800" y="1828800"/>
            <a:ext cx="15686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1936564" y="2546163"/>
            <a:ext cx="1765673" cy="546474"/>
            <a:chOff x="1936564" y="2546163"/>
            <a:chExt cx="1765673" cy="546474"/>
          </a:xfrm>
        </p:grpSpPr>
        <p:cxnSp>
          <p:nvCxnSpPr>
            <p:cNvPr id="127" name="Straight Arrow Connector 126"/>
            <p:cNvCxnSpPr>
              <a:stCxn id="120" idx="3"/>
            </p:cNvCxnSpPr>
            <p:nvPr/>
          </p:nvCxnSpPr>
          <p:spPr>
            <a:xfrm flipH="1">
              <a:off x="1936564" y="2546163"/>
              <a:ext cx="775073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0" idx="5"/>
              <a:endCxn id="112" idx="1"/>
            </p:cNvCxnSpPr>
            <p:nvPr/>
          </p:nvCxnSpPr>
          <p:spPr>
            <a:xfrm>
              <a:off x="2927163" y="2546163"/>
              <a:ext cx="7750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5625728" y="2514600"/>
            <a:ext cx="1765672" cy="564963"/>
            <a:chOff x="1936565" y="2483037"/>
            <a:chExt cx="1765672" cy="564963"/>
          </a:xfrm>
        </p:grpSpPr>
        <p:cxnSp>
          <p:nvCxnSpPr>
            <p:cNvPr id="136" name="Straight Arrow Connector 135"/>
            <p:cNvCxnSpPr>
              <a:stCxn id="118" idx="3"/>
            </p:cNvCxnSpPr>
            <p:nvPr/>
          </p:nvCxnSpPr>
          <p:spPr>
            <a:xfrm flipH="1">
              <a:off x="1936565" y="2514600"/>
              <a:ext cx="819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3003363" y="2483037"/>
              <a:ext cx="698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1524000" y="3308163"/>
            <a:ext cx="914400" cy="501837"/>
            <a:chOff x="1524000" y="3308163"/>
            <a:chExt cx="914400" cy="501837"/>
          </a:xfrm>
        </p:grpSpPr>
        <p:cxnSp>
          <p:nvCxnSpPr>
            <p:cNvPr id="139" name="Straight Arrow Connector 138"/>
            <p:cNvCxnSpPr>
              <a:stCxn id="110" idx="3"/>
              <a:endCxn id="95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10" idx="5"/>
            </p:cNvCxnSpPr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3352800" y="3308163"/>
            <a:ext cx="914400" cy="501837"/>
            <a:chOff x="1524000" y="3308163"/>
            <a:chExt cx="914400" cy="501837"/>
          </a:xfrm>
        </p:grpSpPr>
        <p:cxnSp>
          <p:nvCxnSpPr>
            <p:cNvPr id="150" name="Straight Arrow Connector 149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5181600" y="3308163"/>
            <a:ext cx="914400" cy="501837"/>
            <a:chOff x="1524000" y="3308163"/>
            <a:chExt cx="914400" cy="501837"/>
          </a:xfrm>
        </p:grpSpPr>
        <p:cxnSp>
          <p:nvCxnSpPr>
            <p:cNvPr id="153" name="Straight Arrow Connector 152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6934200" y="3308163"/>
            <a:ext cx="914400" cy="501837"/>
            <a:chOff x="1524000" y="3308163"/>
            <a:chExt cx="914400" cy="501837"/>
          </a:xfrm>
        </p:grpSpPr>
        <p:cxnSp>
          <p:nvCxnSpPr>
            <p:cNvPr id="156" name="Straight Arrow Connector 155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295402" y="4070163"/>
            <a:ext cx="457198" cy="425637"/>
            <a:chOff x="1524002" y="3384363"/>
            <a:chExt cx="457198" cy="425637"/>
          </a:xfrm>
        </p:grpSpPr>
        <p:cxnSp>
          <p:nvCxnSpPr>
            <p:cNvPr id="159" name="Straight Arrow Connector 158"/>
            <p:cNvCxnSpPr>
              <a:stCxn id="95" idx="3"/>
            </p:cNvCxnSpPr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95" idx="5"/>
            </p:cNvCxnSpPr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2209800" y="4070163"/>
            <a:ext cx="457198" cy="425637"/>
            <a:chOff x="1524002" y="3384363"/>
            <a:chExt cx="457198" cy="425637"/>
          </a:xfrm>
        </p:grpSpPr>
        <p:cxnSp>
          <p:nvCxnSpPr>
            <p:cNvPr id="166" name="Straight Arrow Connector 165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3124200" y="4070163"/>
            <a:ext cx="457198" cy="425637"/>
            <a:chOff x="1524002" y="3384363"/>
            <a:chExt cx="457198" cy="425637"/>
          </a:xfrm>
        </p:grpSpPr>
        <p:cxnSp>
          <p:nvCxnSpPr>
            <p:cNvPr id="169" name="Straight Arrow Connector 168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4038602" y="4070163"/>
            <a:ext cx="457198" cy="425637"/>
            <a:chOff x="1524002" y="3384363"/>
            <a:chExt cx="457198" cy="425637"/>
          </a:xfrm>
        </p:grpSpPr>
        <p:cxnSp>
          <p:nvCxnSpPr>
            <p:cNvPr id="172" name="Straight Arrow Connector 171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4953000" y="4070163"/>
            <a:ext cx="457198" cy="425637"/>
            <a:chOff x="1524002" y="3384363"/>
            <a:chExt cx="457198" cy="425637"/>
          </a:xfrm>
        </p:grpSpPr>
        <p:cxnSp>
          <p:nvCxnSpPr>
            <p:cNvPr id="175" name="Straight Arrow Connector 174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867400" y="4070163"/>
            <a:ext cx="457198" cy="425637"/>
            <a:chOff x="1524002" y="3384363"/>
            <a:chExt cx="457198" cy="425637"/>
          </a:xfrm>
        </p:grpSpPr>
        <p:cxnSp>
          <p:nvCxnSpPr>
            <p:cNvPr id="178" name="Straight Arrow Connector 177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6781800" y="4070163"/>
            <a:ext cx="457198" cy="425637"/>
            <a:chOff x="1524002" y="3384363"/>
            <a:chExt cx="457198" cy="425637"/>
          </a:xfrm>
        </p:grpSpPr>
        <p:cxnSp>
          <p:nvCxnSpPr>
            <p:cNvPr id="181" name="Straight Arrow Connector 180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7696202" y="4070163"/>
            <a:ext cx="457198" cy="425637"/>
            <a:chOff x="1524002" y="3384363"/>
            <a:chExt cx="457198" cy="425637"/>
          </a:xfrm>
        </p:grpSpPr>
        <p:cxnSp>
          <p:nvCxnSpPr>
            <p:cNvPr id="184" name="Straight Arrow Connector 18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3434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362200" y="2145268"/>
            <a:ext cx="40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1                                                                     2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676400" y="2831068"/>
            <a:ext cx="595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3                               4                                  5                              6 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066800" y="3669268"/>
            <a:ext cx="711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7               8               9              10               11            12             13              14 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040555" y="4812268"/>
            <a:ext cx="752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15    16    17     18    19    20    21     22    23    24     25     26   27    28     29     30  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305407" y="5909846"/>
                <a:ext cx="1378967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A</a:t>
                </a:r>
                <a:r>
                  <a:rPr lang="en-US" sz="1600" dirty="0" smtClean="0"/>
                  <a:t>[(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−1)+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600" dirty="0" smtClean="0"/>
                  <a:t>]</a:t>
                </a:r>
                <a:endParaRPr lang="en-US" sz="1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407" y="5909846"/>
                <a:ext cx="1378967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2212" t="-5357" r="-4425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4267200" y="5562600"/>
                <a:ext cx="1898533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A</a:t>
                </a:r>
                <a:r>
                  <a:rPr lang="en-US" sz="1600" dirty="0" smtClean="0"/>
                  <a:t>[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600" dirty="0" smtClean="0"/>
                  <a:t>]…</a:t>
                </a:r>
                <a:r>
                  <a:rPr lang="en-US" sz="1600" b="1" dirty="0"/>
                  <a:t>A</a:t>
                </a:r>
                <a:r>
                  <a:rPr lang="en-US" sz="1600" dirty="0"/>
                  <a:t>[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sz="1600" dirty="0" smtClean="0"/>
                  <a:t>]</a:t>
                </a:r>
                <a:endParaRPr lang="en-US" sz="16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562600"/>
                <a:ext cx="1898533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1608" t="-5455" r="-2572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Group 137"/>
          <p:cNvGrpSpPr/>
          <p:nvPr/>
        </p:nvGrpSpPr>
        <p:grpSpPr>
          <a:xfrm>
            <a:off x="0" y="3994666"/>
            <a:ext cx="8382000" cy="1339334"/>
            <a:chOff x="0" y="3994666"/>
            <a:chExt cx="8382000" cy="1339334"/>
          </a:xfrm>
        </p:grpSpPr>
        <p:sp>
          <p:nvSpPr>
            <p:cNvPr id="140" name="TextBox 139"/>
            <p:cNvSpPr txBox="1"/>
            <p:nvPr/>
          </p:nvSpPr>
          <p:spPr>
            <a:xfrm>
              <a:off x="1164960" y="4495800"/>
              <a:ext cx="7217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4     14      9     17    23    21     29    91     37    25     8      33      2     67    11   44</a:t>
              </a:r>
              <a:endParaRPr lang="en-US" dirty="0"/>
            </a:p>
          </p:txBody>
        </p:sp>
        <p:sp>
          <p:nvSpPr>
            <p:cNvPr id="141" name="Right Arrow Callout 140"/>
            <p:cNvSpPr/>
            <p:nvPr/>
          </p:nvSpPr>
          <p:spPr>
            <a:xfrm>
              <a:off x="0" y="3994666"/>
              <a:ext cx="1143000" cy="1339334"/>
            </a:xfrm>
            <a:prstGeom prst="rightArrowCallout">
              <a:avLst>
                <a:gd name="adj1" fmla="val 25000"/>
                <a:gd name="adj2" fmla="val 25000"/>
                <a:gd name="adj3" fmla="val 14547"/>
                <a:gd name="adj4" fmla="val 80656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Initial 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sequence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1374714" y="3810000"/>
            <a:ext cx="6740190" cy="381000"/>
            <a:chOff x="1374714" y="3810000"/>
            <a:chExt cx="6740190" cy="381000"/>
          </a:xfrm>
        </p:grpSpPr>
        <p:sp>
          <p:nvSpPr>
            <p:cNvPr id="144" name="TextBox 143"/>
            <p:cNvSpPr txBox="1"/>
            <p:nvPr/>
          </p:nvSpPr>
          <p:spPr>
            <a:xfrm>
              <a:off x="1374714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286000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9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1626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0770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29</a:t>
              </a:r>
              <a:endParaRPr lang="en-US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9914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25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9436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8</a:t>
              </a:r>
              <a:endParaRPr lang="en-US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8580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7696200" y="3821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11</a:t>
              </a:r>
              <a:endParaRPr lang="en-US" dirty="0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1831914" y="3048000"/>
            <a:ext cx="5711886" cy="369332"/>
            <a:chOff x="1831914" y="3048000"/>
            <a:chExt cx="5711886" cy="369332"/>
          </a:xfrm>
        </p:grpSpPr>
        <p:sp>
          <p:nvSpPr>
            <p:cNvPr id="192" name="TextBox 191"/>
            <p:cNvSpPr txBox="1"/>
            <p:nvPr/>
          </p:nvSpPr>
          <p:spPr>
            <a:xfrm>
              <a:off x="7242114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486400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8</a:t>
              </a:r>
              <a:endParaRPr 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619896" y="3048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21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831914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2670114" y="2286000"/>
            <a:ext cx="4035486" cy="369332"/>
            <a:chOff x="2670114" y="2286000"/>
            <a:chExt cx="4035486" cy="369332"/>
          </a:xfrm>
        </p:grpSpPr>
        <p:sp>
          <p:nvSpPr>
            <p:cNvPr id="197" name="TextBox 196"/>
            <p:cNvSpPr txBox="1"/>
            <p:nvPr/>
          </p:nvSpPr>
          <p:spPr>
            <a:xfrm>
              <a:off x="26701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64039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/>
      <p:bldP spid="161" grpId="0"/>
      <p:bldP spid="162" grpId="0"/>
      <p:bldP spid="163" grpId="0"/>
      <p:bldP spid="164" grpId="0"/>
      <p:bldP spid="29" grpId="0" animBg="1"/>
      <p:bldP spid="18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Update(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3600" b="1" dirty="0" smtClean="0">
                    <a:solidFill>
                      <a:srgbClr val="7030A0"/>
                    </a:solidFill>
                  </a:rPr>
                  <a:t>)</a:t>
                </a:r>
                <a:br>
                  <a:rPr lang="en-US" sz="3600" b="1" dirty="0" smtClean="0">
                    <a:solidFill>
                      <a:srgbClr val="7030A0"/>
                    </a:solidFill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Update(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i="1" dirty="0" smtClean="0">
                    <a:solidFill>
                      <a:srgbClr val="7030A0"/>
                    </a:solidFill>
                    <a:latin typeface="Cambria Math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</a:t>
                </a:r>
                <a:r>
                  <a:rPr lang="en-US" sz="2000" b="1" dirty="0" smtClean="0"/>
                  <a:t>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;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  <a:r>
                  <a:rPr lang="en-US" sz="2000" b="1" dirty="0" smtClean="0"/>
                  <a:t>While(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     </a:t>
                </a:r>
                <a:r>
                  <a:rPr lang="en-US" sz="2000" b="1" dirty="0" smtClean="0"/>
                  <a:t>                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{       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}     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  <a:blipFill rotWithShape="1">
                <a:blip r:embed="rId3"/>
                <a:stretch>
                  <a:fillRect l="-741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Down Ribbon 1"/>
          <p:cNvSpPr/>
          <p:nvPr/>
        </p:nvSpPr>
        <p:spPr>
          <a:xfrm>
            <a:off x="1752600" y="3505200"/>
            <a:ext cx="2438400" cy="838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Homework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06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Update(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3600" b="1" dirty="0" smtClean="0">
                    <a:solidFill>
                      <a:srgbClr val="7030A0"/>
                    </a:solidFill>
                  </a:rPr>
                  <a:t>)</a:t>
                </a:r>
                <a:br>
                  <a:rPr lang="en-US" sz="3600" b="1" dirty="0" smtClean="0">
                    <a:solidFill>
                      <a:srgbClr val="7030A0"/>
                    </a:solidFill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Update(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i="1" dirty="0" smtClean="0">
                    <a:solidFill>
                      <a:srgbClr val="7030A0"/>
                    </a:solidFill>
                    <a:latin typeface="Cambria Math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</a:t>
                </a:r>
                <a:r>
                  <a:rPr lang="en-US" sz="2000" b="1" dirty="0" smtClean="0"/>
                  <a:t>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;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  <a:r>
                  <a:rPr lang="en-US" sz="2000" b="1" dirty="0" smtClean="0"/>
                  <a:t>While(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     </a:t>
                </a:r>
                <a:r>
                  <a:rPr lang="en-US" sz="2000" b="1" dirty="0" smtClean="0"/>
                  <a:t>                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{     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If(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&lt; </a:t>
                </a:r>
                <a:r>
                  <a:rPr lang="en-US" sz="2000" b="1" dirty="0" smtClean="0"/>
                  <a:t>A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])   </a:t>
                </a:r>
                <a:r>
                  <a:rPr lang="en-US" sz="2000" b="1" dirty="0" smtClean="0">
                    <a:sym typeface="Wingdings" pitchFamily="2" charset="2"/>
                  </a:rPr>
                  <a:t>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}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  <a:blipFill rotWithShape="1">
                <a:blip r:embed="rId3"/>
                <a:stretch>
                  <a:fillRect l="-741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43200" y="2667000"/>
                <a:ext cx="60625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≥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0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667000"/>
                <a:ext cx="6062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16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own Ribbon 1"/>
          <p:cNvSpPr/>
          <p:nvPr/>
        </p:nvSpPr>
        <p:spPr>
          <a:xfrm>
            <a:off x="2286000" y="4343400"/>
            <a:ext cx="5410200" cy="1222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There is an error in the above </a:t>
            </a:r>
            <a:r>
              <a:rPr lang="en-US" dirty="0" err="1" smtClean="0">
                <a:solidFill>
                  <a:schemeClr val="tx1"/>
                </a:solidFill>
              </a:rPr>
              <a:t>pseudocode</a:t>
            </a:r>
            <a:r>
              <a:rPr lang="en-US" dirty="0" smtClean="0">
                <a:solidFill>
                  <a:schemeClr val="tx1"/>
                </a:solidFill>
              </a:rPr>
              <a:t>. Try spotting it.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(thanks to Karan Singh for pointing it out in the class)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55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Recap of Last Lecture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4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Update(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3600" b="1" dirty="0" smtClean="0">
                    <a:solidFill>
                      <a:srgbClr val="7030A0"/>
                    </a:solidFill>
                  </a:rPr>
                  <a:t>)</a:t>
                </a:r>
                <a:br>
                  <a:rPr lang="en-US" sz="3600" b="1" dirty="0" smtClean="0">
                    <a:solidFill>
                      <a:srgbClr val="7030A0"/>
                    </a:solidFill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Update(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i="1" dirty="0" smtClean="0">
                    <a:solidFill>
                      <a:srgbClr val="7030A0"/>
                    </a:solidFill>
                    <a:latin typeface="Cambria Math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</a:t>
                </a:r>
                <a:r>
                  <a:rPr lang="en-US" sz="2000" b="1" dirty="0" smtClean="0"/>
                  <a:t>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;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  <a:r>
                  <a:rPr lang="en-US" sz="2000" b="1" dirty="0" smtClean="0"/>
                  <a:t>While(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     </a:t>
                </a:r>
                <a:r>
                  <a:rPr lang="en-US" sz="2000" b="1" dirty="0" smtClean="0"/>
                  <a:t>                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{     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If( A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]&lt; </a:t>
                </a:r>
                <a:r>
                  <a:rPr lang="en-US" sz="2000" b="1" dirty="0"/>
                  <a:t>A[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])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                       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:r>
                  <a:rPr lang="en-US" sz="2000" b="1" dirty="0"/>
                  <a:t>A[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dirty="0" smtClean="0">
                    <a:sym typeface="Wingdings" pitchFamily="2" charset="2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</a:t>
                </a:r>
                <a:r>
                  <a:rPr lang="en-US" sz="2000" b="1" dirty="0" smtClean="0">
                    <a:sym typeface="Wingdings" pitchFamily="2" charset="2"/>
                  </a:rPr>
                  <a:t>else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                       </a:t>
                </a:r>
                <a:r>
                  <a:rPr lang="en-US" sz="2000" b="1" dirty="0">
                    <a:sym typeface="Wingdings" pitchFamily="2" charset="2"/>
                  </a:rPr>
                  <a:t>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]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/>
                  <a:t>A[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 smtClean="0">
                    <a:sym typeface="Wingdings" pitchFamily="2" charset="2"/>
                  </a:rPr>
                  <a:t> 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}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  <a:blipFill rotWithShape="1">
                <a:blip r:embed="rId3"/>
                <a:stretch>
                  <a:fillRect l="-741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43200" y="2667000"/>
                <a:ext cx="60625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≥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0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667000"/>
                <a:ext cx="6062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16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own Ribbon 1"/>
          <p:cNvSpPr/>
          <p:nvPr/>
        </p:nvSpPr>
        <p:spPr>
          <a:xfrm>
            <a:off x="2286000" y="5483352"/>
            <a:ext cx="5410200" cy="1222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This is the correct </a:t>
            </a:r>
            <a:r>
              <a:rPr lang="en-US" dirty="0" err="1" smtClean="0">
                <a:solidFill>
                  <a:schemeClr val="tx1"/>
                </a:solidFill>
              </a:rPr>
              <a:t>pseudocode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332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Report-Min(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smtClean="0"/>
                  <a:t>,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3600" b="1" dirty="0" smtClean="0">
                    <a:solidFill>
                      <a:srgbClr val="7030A0"/>
                    </a:solidFill>
                  </a:rPr>
                  <a:t>)</a:t>
                </a:r>
                <a:br>
                  <a:rPr lang="en-US" sz="3600" b="1" dirty="0" smtClean="0">
                    <a:solidFill>
                      <a:srgbClr val="7030A0"/>
                    </a:solidFill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Report-Min(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)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min</a:t>
                </a:r>
                <a:r>
                  <a:rPr lang="en-US" sz="2000" dirty="0" smtClean="0">
                    <a:sym typeface="Wingdings" pitchFamily="2" charset="2"/>
                  </a:rPr>
                  <a:t> </a:t>
                </a:r>
                <a:r>
                  <a:rPr lang="en-US" sz="2000" b="1" dirty="0">
                    <a:sym typeface="Wingdings" pitchFamily="2" charset="2"/>
                  </a:rPr>
                  <a:t> 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</a:t>
                </a:r>
                <a:r>
                  <a:rPr lang="en-US" sz="2000" b="1" dirty="0" smtClean="0"/>
                  <a:t>If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&gt;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)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 </a:t>
                </a:r>
                <a:r>
                  <a:rPr lang="en-US" sz="2000" b="1" dirty="0" smtClean="0"/>
                  <a:t>{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</a:t>
                </a:r>
                <a:r>
                  <a:rPr lang="en-US" sz="2000" b="1" dirty="0" smtClean="0">
                    <a:sym typeface="Wingdings" pitchFamily="2" charset="2"/>
                  </a:rPr>
                  <a:t>If (A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)&lt;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min</a:t>
                </a:r>
                <a:r>
                  <a:rPr lang="en-US" sz="2000" dirty="0" smtClean="0">
                    <a:sym typeface="Wingdings" pitchFamily="2" charset="2"/>
                  </a:rPr>
                  <a:t>)  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min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While(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     </a:t>
                </a:r>
                <a:r>
                  <a:rPr lang="en-US" sz="2000" b="1" dirty="0" smtClean="0"/>
                  <a:t>                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{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   If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%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 </a:t>
                </a:r>
                <a:r>
                  <a:rPr lang="en-US" sz="2000" b="1" dirty="0" smtClean="0"/>
                  <a:t>and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)&lt;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min</a:t>
                </a:r>
                <a:r>
                  <a:rPr lang="en-US" sz="2000" dirty="0" smtClean="0">
                    <a:sym typeface="Wingdings" pitchFamily="2" charset="2"/>
                  </a:rPr>
                  <a:t>)   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min</a:t>
                </a:r>
                <a:r>
                  <a:rPr lang="en-US" sz="2000" dirty="0" smtClean="0">
                    <a:sym typeface="Wingdings" pitchFamily="2" charset="2"/>
                  </a:rPr>
                  <a:t>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</a:t>
                </a:r>
                <a:r>
                  <a:rPr lang="en-US" sz="2000" b="1" dirty="0" smtClean="0"/>
                  <a:t> If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%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 </a:t>
                </a:r>
                <a:r>
                  <a:rPr lang="en-US" sz="2000" b="1" dirty="0"/>
                  <a:t>and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)&lt;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min</a:t>
                </a:r>
                <a:r>
                  <a:rPr lang="en-US" sz="2000" dirty="0">
                    <a:sym typeface="Wingdings" pitchFamily="2" charset="2"/>
                  </a:rPr>
                  <a:t>)   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min</a:t>
                </a:r>
                <a:r>
                  <a:rPr lang="en-US" sz="2000" dirty="0">
                    <a:sym typeface="Wingdings" pitchFamily="2" charset="2"/>
                  </a:rPr>
                  <a:t>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}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return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min</a:t>
                </a:r>
                <a:r>
                  <a:rPr lang="en-US" sz="2000" b="1" dirty="0" smtClean="0"/>
                  <a:t>; 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  <a:blipFill rotWithShape="1">
                <a:blip r:embed="rId3"/>
                <a:stretch>
                  <a:fillRect l="-741" t="-757" b="-6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33269" y="3200400"/>
                <a:ext cx="269593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 smtClean="0"/>
                  <a:t> &lt;&gt;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)/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269" y="3200400"/>
                <a:ext cx="269593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9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35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Proof of correctness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Let </a:t>
            </a:r>
            <a:r>
              <a:rPr lang="en-US" sz="1800" b="1" dirty="0" smtClean="0">
                <a:solidFill>
                  <a:srgbClr val="00B050"/>
                </a:solidFill>
              </a:rPr>
              <a:t>T</a:t>
            </a:r>
            <a:r>
              <a:rPr lang="en-US" sz="1800" dirty="0" smtClean="0"/>
              <a:t> be the tree data structure for </a:t>
            </a:r>
            <a:r>
              <a:rPr lang="en-US" sz="1800" b="1" dirty="0" smtClean="0">
                <a:solidFill>
                  <a:srgbClr val="7030A0"/>
                </a:solidFill>
              </a:rPr>
              <a:t>Dynamic Range-minima</a:t>
            </a:r>
            <a:r>
              <a:rPr lang="en-US" sz="1800" dirty="0" smtClean="0"/>
              <a:t> problem.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Let </a:t>
            </a:r>
            <a:r>
              <a:rPr lang="en-US" sz="1800" b="1" dirty="0" smtClean="0">
                <a:solidFill>
                  <a:srgbClr val="0070C0"/>
                </a:solidFill>
              </a:rPr>
              <a:t>u</a:t>
            </a:r>
            <a:r>
              <a:rPr lang="en-US" sz="1800" dirty="0" smtClean="0"/>
              <a:t> be any node in </a:t>
            </a:r>
            <a:r>
              <a:rPr lang="en-US" sz="1800" b="1" dirty="0">
                <a:solidFill>
                  <a:srgbClr val="00B050"/>
                </a:solidFill>
              </a:rPr>
              <a:t>T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Question:</a:t>
            </a:r>
            <a:r>
              <a:rPr lang="en-US" sz="1800" dirty="0" smtClean="0"/>
              <a:t>  </a:t>
            </a:r>
          </a:p>
          <a:p>
            <a:pPr marL="0" indent="0">
              <a:buNone/>
            </a:pPr>
            <a:r>
              <a:rPr lang="en-US" sz="1800" dirty="0" smtClean="0"/>
              <a:t>What can we say about  </a:t>
            </a:r>
            <a:r>
              <a:rPr lang="en-US" sz="1800" b="1" dirty="0" smtClean="0"/>
              <a:t>value</a:t>
            </a:r>
            <a:r>
              <a:rPr lang="en-US" sz="1800" dirty="0" smtClean="0"/>
              <a:t>(</a:t>
            </a:r>
            <a:r>
              <a:rPr lang="en-US" sz="1800" b="1" dirty="0">
                <a:solidFill>
                  <a:srgbClr val="0070C0"/>
                </a:solidFill>
              </a:rPr>
              <a:t>u</a:t>
            </a:r>
            <a:r>
              <a:rPr lang="en-US" sz="1800" dirty="0" smtClean="0"/>
              <a:t>) after a series of operations 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After every operation: </a:t>
            </a:r>
            <a:endParaRPr lang="en-US" sz="1800" i="1" dirty="0" smtClean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r>
              <a:rPr lang="en-US" sz="1800" b="1" dirty="0"/>
              <a:t>value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u</a:t>
            </a:r>
            <a:r>
              <a:rPr lang="en-US" sz="1800" dirty="0"/>
              <a:t>) </a:t>
            </a:r>
            <a:r>
              <a:rPr lang="en-US" sz="1800" dirty="0" smtClean="0"/>
              <a:t>is </a:t>
            </a:r>
            <a:r>
              <a:rPr lang="en-US" sz="1800" u="sng" dirty="0" smtClean="0"/>
              <a:t>minimum</a:t>
            </a:r>
            <a:r>
              <a:rPr lang="en-US" sz="1800" dirty="0" smtClean="0"/>
              <a:t> among all values stored in the leaf nodes of </a:t>
            </a:r>
            <a:r>
              <a:rPr lang="en-US" sz="1800" b="1" dirty="0" err="1" smtClean="0"/>
              <a:t>subtree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u</a:t>
            </a:r>
            <a:r>
              <a:rPr lang="en-US" sz="1800" dirty="0" smtClean="0"/>
              <a:t>).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To prove the correctness of our </a:t>
            </a:r>
            <a:r>
              <a:rPr lang="en-US" sz="1800" dirty="0" err="1"/>
              <a:t>datastructure</a:t>
            </a:r>
            <a:r>
              <a:rPr lang="en-US" sz="1800" dirty="0"/>
              <a:t>/algorithm, you need to prove that the above mentioned assertion holds after each </a:t>
            </a:r>
            <a:r>
              <a:rPr lang="en-US" sz="1800" b="1" dirty="0" smtClean="0">
                <a:solidFill>
                  <a:srgbClr val="7030A0"/>
                </a:solidFill>
              </a:rPr>
              <a:t>Update</a:t>
            </a:r>
            <a:r>
              <a:rPr lang="en-US" sz="1800" dirty="0" smtClean="0"/>
              <a:t>() </a:t>
            </a:r>
            <a:r>
              <a:rPr lang="en-US" sz="1800" dirty="0"/>
              <a:t>operation. </a:t>
            </a:r>
            <a:r>
              <a:rPr lang="en-US" sz="1800" dirty="0" smtClean="0"/>
              <a:t> (Do it as a small exercise (4-5 sentences only)).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Proof of correctness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Let </a:t>
            </a:r>
            <a:r>
              <a:rPr lang="en-US" sz="1800" b="1" dirty="0" smtClean="0">
                <a:solidFill>
                  <a:srgbClr val="00B050"/>
                </a:solidFill>
              </a:rPr>
              <a:t>T</a:t>
            </a:r>
            <a:r>
              <a:rPr lang="en-US" sz="1800" dirty="0" smtClean="0"/>
              <a:t> be the tree data structure for </a:t>
            </a:r>
            <a:r>
              <a:rPr lang="en-US" sz="1800" b="1" dirty="0" smtClean="0">
                <a:solidFill>
                  <a:srgbClr val="7030A0"/>
                </a:solidFill>
              </a:rPr>
              <a:t>Dynamic Range-minima</a:t>
            </a:r>
            <a:r>
              <a:rPr lang="en-US" sz="1800" dirty="0" smtClean="0"/>
              <a:t> problem.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Let </a:t>
            </a:r>
            <a:r>
              <a:rPr lang="en-US" sz="1800" b="1" dirty="0" smtClean="0">
                <a:solidFill>
                  <a:srgbClr val="0070C0"/>
                </a:solidFill>
              </a:rPr>
              <a:t>u</a:t>
            </a:r>
            <a:r>
              <a:rPr lang="en-US" sz="1800" dirty="0" smtClean="0"/>
              <a:t> be any node in </a:t>
            </a:r>
            <a:r>
              <a:rPr lang="en-US" sz="1800" b="1" dirty="0">
                <a:solidFill>
                  <a:srgbClr val="00B050"/>
                </a:solidFill>
              </a:rPr>
              <a:t>T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Question:</a:t>
            </a:r>
            <a:r>
              <a:rPr lang="en-US" sz="1800" dirty="0" smtClean="0"/>
              <a:t>  </a:t>
            </a:r>
          </a:p>
          <a:p>
            <a:pPr marL="0" indent="0">
              <a:buNone/>
            </a:pPr>
            <a:r>
              <a:rPr lang="en-US" sz="1800" dirty="0" smtClean="0"/>
              <a:t>What can we say about  </a:t>
            </a:r>
            <a:r>
              <a:rPr lang="en-US" sz="1800" b="1" dirty="0" smtClean="0"/>
              <a:t>value</a:t>
            </a:r>
            <a:r>
              <a:rPr lang="en-US" sz="1800" dirty="0" smtClean="0"/>
              <a:t>(</a:t>
            </a:r>
            <a:r>
              <a:rPr lang="en-US" sz="1800" b="1" dirty="0">
                <a:solidFill>
                  <a:srgbClr val="0070C0"/>
                </a:solidFill>
              </a:rPr>
              <a:t>u</a:t>
            </a:r>
            <a:r>
              <a:rPr lang="en-US" sz="1800" dirty="0" smtClean="0"/>
              <a:t>) after a series of operations ?</a:t>
            </a:r>
          </a:p>
          <a:p>
            <a:pPr marL="0" indent="0">
              <a:buNone/>
            </a:pPr>
            <a:r>
              <a:rPr lang="en-US" sz="1800" b="1" dirty="0" smtClean="0"/>
              <a:t>Answer: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 smtClean="0"/>
              <a:t>After every operation: </a:t>
            </a:r>
            <a:endParaRPr lang="en-US" sz="1800" i="1" dirty="0" smtClean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r>
              <a:rPr lang="en-US" sz="1800" b="1" dirty="0"/>
              <a:t>value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u</a:t>
            </a:r>
            <a:r>
              <a:rPr lang="en-US" sz="1800" dirty="0"/>
              <a:t>) </a:t>
            </a:r>
            <a:r>
              <a:rPr lang="en-US" sz="1800" dirty="0" smtClean="0"/>
              <a:t>is </a:t>
            </a:r>
            <a:r>
              <a:rPr lang="en-US" sz="1800" b="1" u="sng" dirty="0" smtClean="0">
                <a:solidFill>
                  <a:srgbClr val="7030A0"/>
                </a:solidFill>
              </a:rPr>
              <a:t>minimum</a:t>
            </a:r>
            <a:r>
              <a:rPr lang="en-US" sz="1800" dirty="0" smtClean="0"/>
              <a:t> among all values stored in the </a:t>
            </a:r>
            <a:r>
              <a:rPr lang="en-US" sz="1800" u="sng" dirty="0" smtClean="0"/>
              <a:t>leaf nodes</a:t>
            </a:r>
            <a:r>
              <a:rPr lang="en-US" sz="1800" dirty="0" smtClean="0"/>
              <a:t> of </a:t>
            </a:r>
            <a:r>
              <a:rPr lang="en-US" sz="1800" b="1" dirty="0" err="1" smtClean="0"/>
              <a:t>subtree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u</a:t>
            </a:r>
            <a:r>
              <a:rPr lang="en-US" sz="1800" dirty="0" smtClean="0"/>
              <a:t>).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6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Another</a:t>
            </a:r>
            <a:r>
              <a:rPr lang="en-US" sz="3200" b="1" dirty="0" smtClean="0">
                <a:solidFill>
                  <a:srgbClr val="7030A0"/>
                </a:solidFill>
              </a:rPr>
              <a:t> interesting problem </a:t>
            </a:r>
            <a:r>
              <a:rPr lang="en-US" sz="3200" b="1" dirty="0" smtClean="0"/>
              <a:t>on </a:t>
            </a:r>
            <a:r>
              <a:rPr lang="en-US" sz="3200" b="1" dirty="0" smtClean="0">
                <a:solidFill>
                  <a:srgbClr val="0070C0"/>
                </a:solidFill>
              </a:rPr>
              <a:t>sequences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8229600" cy="1752600"/>
          </a:xfrm>
        </p:spPr>
        <p:txBody>
          <a:bodyPr/>
          <a:lstStyle/>
          <a:p>
            <a:endParaRPr lang="en-US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43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Practice Problem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Given an initial sequence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=</a:t>
                </a:r>
                <a:r>
                  <a:rPr lang="en-US" sz="1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 smtClean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numbers,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maintain a compact data structure to perform the following operations efficiently :</a:t>
                </a:r>
                <a:endParaRPr lang="en-US" sz="1800" dirty="0"/>
              </a:p>
              <a:p>
                <a:r>
                  <a:rPr lang="en-US" sz="1800" b="1" dirty="0" err="1" smtClean="0">
                    <a:solidFill>
                      <a:srgbClr val="7030A0"/>
                    </a:solidFill>
                  </a:rPr>
                  <a:t>Report_min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Report the </a:t>
                </a:r>
                <a:r>
                  <a:rPr lang="en-US" sz="1800" dirty="0" smtClean="0"/>
                  <a:t>minimum element from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,…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_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 smtClean="0"/>
                  <a:t>}. </a:t>
                </a:r>
                <a:endParaRPr lang="en-US" sz="1800" dirty="0"/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,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 smtClean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       Add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 for each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B050"/>
                    </a:solidFill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the initial sequence be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S </a:t>
                </a:r>
                <a:r>
                  <a:rPr lang="en-US" sz="1800" b="1" dirty="0" smtClean="0"/>
                  <a:t>=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14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111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51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321</a:t>
                </a:r>
                <a:r>
                  <a:rPr lang="en-US" sz="1800" dirty="0" smtClean="0"/>
                  <a:t>,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Report_min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 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1800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  returns </a:t>
                </a:r>
                <a:r>
                  <a:rPr lang="en-US" sz="1800" dirty="0">
                    <a:solidFill>
                      <a:srgbClr val="0070C0"/>
                    </a:solidFill>
                  </a:rPr>
                  <a:t>3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 smtClean="0"/>
                  <a:t>(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6</a:t>
                </a:r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 </m:t>
                    </m:r>
                    <m: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10</m:t>
                    </m:r>
                  </m:oMath>
                </a14:m>
                <a:r>
                  <a:rPr lang="en-US" sz="1800" dirty="0" smtClean="0"/>
                  <a:t>):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     S </a:t>
                </a:r>
                <a:r>
                  <a:rPr lang="en-US" sz="1800" dirty="0" smtClean="0"/>
                  <a:t>becomes       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 </m:t>
                    </m:r>
                    <m:r>
                      <a:rPr lang="en-US" sz="18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14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 smtClean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1800" dirty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22</a:t>
                </a:r>
                <a:r>
                  <a:rPr lang="en-US" sz="1800" dirty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121</a:t>
                </a:r>
                <a:r>
                  <a:rPr lang="en-US" sz="1800" dirty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61</a:t>
                </a:r>
                <a:r>
                  <a:rPr lang="en-US" sz="1800" dirty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331</a:t>
                </a:r>
                <a:r>
                  <a:rPr lang="en-US" sz="1800" dirty="0"/>
                  <a:t>,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Report_min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 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returns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12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  <a:blipFill rotWithShape="1">
                <a:blip r:embed="rId2"/>
                <a:stretch>
                  <a:fillRect l="-593" t="-606" b="-13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34290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3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An</a:t>
            </a:r>
            <a:r>
              <a:rPr lang="en-US" sz="3200" b="1" dirty="0" smtClean="0">
                <a:solidFill>
                  <a:srgbClr val="7030A0"/>
                </a:solidFill>
              </a:rPr>
              <a:t> challenging problem </a:t>
            </a:r>
            <a:r>
              <a:rPr lang="en-US" sz="3200" b="1" dirty="0" smtClean="0"/>
              <a:t>on </a:t>
            </a:r>
            <a:r>
              <a:rPr lang="en-US" sz="3200" b="1" dirty="0" smtClean="0">
                <a:solidFill>
                  <a:srgbClr val="0070C0"/>
                </a:solidFill>
              </a:rPr>
              <a:t>sequences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8229600" cy="17526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For winter vacation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(not for the exam)</a:t>
            </a:r>
          </a:p>
        </p:txBody>
      </p:sp>
    </p:spTree>
    <p:extLst>
      <p:ext uri="{BB962C8B-B14F-4D97-AF65-F5344CB8AC3E}">
        <p14:creationId xmlns:p14="http://schemas.microsoft.com/office/powerpoint/2010/main" val="114224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7030A0"/>
                        </a:solidFill>
                        <a:latin typeface="Cambria Math"/>
                      </a:rPr>
                      <m:t>∗</m:t>
                    </m:r>
                  </m:oMath>
                </a14:m>
                <a:r>
                  <a:rPr lang="en-US" sz="3600" b="1" dirty="0" smtClean="0">
                    <a:solidFill>
                      <a:srgbClr val="C00000"/>
                    </a:solidFill>
                  </a:rPr>
                  <a:t> Problem </a:t>
                </a:r>
                <a:endParaRPr lang="en-US" sz="3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Given an initial sequence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=</a:t>
                </a:r>
                <a:r>
                  <a:rPr lang="en-US" sz="1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 smtClean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numbers,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maintain a compact data structure to perform the following operations efficiently :</a:t>
                </a:r>
                <a:endParaRPr lang="en-US" sz="1800" dirty="0"/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Report_min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Report the minimum element from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,…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_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}. </a:t>
                </a:r>
                <a:endParaRPr lang="en-US" sz="1800" dirty="0" smtClean="0"/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,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 smtClean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       Add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 for each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US" sz="1800" b="1" dirty="0" smtClean="0"/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Rotate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i="1" smtClean="0">
                        <a:latin typeface="Cambria Math"/>
                        <a:sym typeface="Wingdings" pitchFamily="2" charset="2"/>
                      </a:rPr>
                      <m:t>↔</m:t>
                    </m:r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latin typeface="Cambria Math"/>
                        <a:sym typeface="Wingdings" pitchFamily="2" charset="2"/>
                      </a:rPr>
                      <m:t>↔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 smtClean="0"/>
                  <a:t>, ….  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B050"/>
                    </a:solidFill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the initial sequence be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S </a:t>
                </a:r>
                <a:r>
                  <a:rPr lang="en-US" sz="1800" b="1" dirty="0" smtClean="0"/>
                  <a:t>=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14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 smtClean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19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111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51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321</a:t>
                </a:r>
                <a:r>
                  <a:rPr lang="en-US" sz="1800" dirty="0" smtClean="0"/>
                  <a:t>,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smtClean="0"/>
                  <a:t>After</a:t>
                </a:r>
                <a:r>
                  <a:rPr lang="en-US" sz="1800" b="1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smtClean="0">
                    <a:solidFill>
                      <a:srgbClr val="7030A0"/>
                    </a:solidFill>
                  </a:rPr>
                  <a:t>Rotate</a:t>
                </a:r>
                <a:r>
                  <a:rPr lang="en-US" sz="1800" smtClean="0"/>
                  <a:t>(</a:t>
                </a:r>
                <a:r>
                  <a:rPr lang="en-US" sz="180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smtClean="0"/>
                  <a:t>,</a:t>
                </a:r>
                <a:r>
                  <a:rPr lang="en-US" sz="1800" smtClean="0">
                    <a:solidFill>
                      <a:srgbClr val="0070C0"/>
                    </a:solidFill>
                  </a:rPr>
                  <a:t>6</a:t>
                </a:r>
                <a:r>
                  <a:rPr lang="en-US" sz="1800" smtClean="0"/>
                  <a:t>),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S </a:t>
                </a:r>
                <a:r>
                  <a:rPr lang="en-US" sz="1800" dirty="0" smtClean="0"/>
                  <a:t>becomes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 </m:t>
                    </m:r>
                    <m:r>
                      <a:rPr lang="en-US" sz="18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14</a:t>
                </a:r>
                <a:r>
                  <a:rPr lang="en-US" sz="1800" dirty="0" smtClean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321</a:t>
                </a:r>
                <a:r>
                  <a:rPr lang="en-US" sz="1800" dirty="0" smtClean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51</a:t>
                </a:r>
                <a:r>
                  <a:rPr lang="en-US" sz="1800" dirty="0" smtClean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111</a:t>
                </a:r>
                <a:r>
                  <a:rPr lang="en-US" sz="1800" dirty="0" smtClean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19</a:t>
                </a:r>
                <a:r>
                  <a:rPr lang="en-US" sz="1800" dirty="0" smtClean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23</a:t>
                </a:r>
                <a:r>
                  <a:rPr lang="en-US" sz="1800" dirty="0" smtClean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 smtClean="0"/>
                  <a:t>,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  <a:blipFill rotWithShape="1">
                <a:blip r:embed="rId3"/>
                <a:stretch>
                  <a:fillRect l="-593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41148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59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Problem 4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305800" cy="17526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A data structure for </a:t>
            </a:r>
            <a:r>
              <a:rPr lang="en-US" sz="2800" b="1" dirty="0" smtClean="0">
                <a:solidFill>
                  <a:srgbClr val="7030A0"/>
                </a:solidFill>
              </a:rPr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334249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Sets under operations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8392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/>
                  <a:t>Given:</a:t>
                </a:r>
                <a:r>
                  <a:rPr lang="en-US" sz="1800" dirty="0" smtClean="0"/>
                  <a:t> a collection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singleton sets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 smtClean="0"/>
                  <a:t>}, </a:t>
                </a: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}, </a:t>
                </a:r>
                <a:r>
                  <a:rPr lang="en-US" sz="1800" dirty="0" smtClean="0"/>
                  <a:t>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 smtClean="0"/>
                  <a:t>}, …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}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Aim:  </a:t>
                </a:r>
                <a:r>
                  <a:rPr lang="en-US" sz="1800" dirty="0" smtClean="0"/>
                  <a:t>a </a:t>
                </a:r>
                <a:r>
                  <a:rPr lang="en-US" sz="1800" dirty="0"/>
                  <a:t>compact data structure to </a:t>
                </a:r>
                <a:r>
                  <a:rPr lang="en-US" sz="1800" dirty="0" smtClean="0"/>
                  <a:t>perform</a:t>
                </a:r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      Union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):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                      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Unite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the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two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sets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containing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       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Same_sets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):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</a:t>
                </a:r>
                <a:r>
                  <a:rPr lang="en-US" sz="1800" dirty="0" smtClean="0"/>
                  <a:t>Determine if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belong to the same set.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b="1" dirty="0" smtClean="0">
                    <a:solidFill>
                      <a:srgbClr val="00B050"/>
                    </a:solidFill>
                  </a:rPr>
                  <a:t>Trivial Solution </a:t>
                </a:r>
                <a:r>
                  <a:rPr lang="en-US" sz="1800" b="1" dirty="0" smtClean="0"/>
                  <a:t>1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Keep an array </a:t>
                </a:r>
                <a:r>
                  <a:rPr lang="en-US" sz="1800" b="1" dirty="0" smtClean="0"/>
                  <a:t>Label[]</a:t>
                </a:r>
                <a:r>
                  <a:rPr lang="en-US" sz="1800" dirty="0" smtClean="0"/>
                  <a:t> such that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                   Label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]=</a:t>
                </a:r>
                <a:r>
                  <a:rPr lang="en-US" sz="1800" b="1" dirty="0" smtClean="0"/>
                  <a:t>Label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] if and only if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belong to the same set.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 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Same_sets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1800" dirty="0" smtClean="0"/>
                  <a:t>: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check if </a:t>
                </a:r>
                <a:r>
                  <a:rPr lang="en-US" sz="1800" b="1" dirty="0"/>
                  <a:t>Label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]=</a:t>
                </a:r>
                <a:r>
                  <a:rPr lang="en-US" sz="1800" b="1" dirty="0"/>
                  <a:t>Label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] </a:t>
                </a:r>
                <a:r>
                  <a:rPr lang="en-US" sz="1800" dirty="0" smtClean="0"/>
                  <a:t> ?</a:t>
                </a:r>
                <a:endParaRPr lang="en-US" sz="1800" dirty="0"/>
              </a:p>
              <a:p>
                <a:pPr>
                  <a:buFont typeface="Wingdings"/>
                  <a:buChar char="è"/>
                </a:pPr>
                <a:endParaRPr lang="en-US" sz="1800" dirty="0" smtClean="0"/>
              </a:p>
              <a:p>
                <a:pPr>
                  <a:buFont typeface="Wingdings"/>
                  <a:buChar char="è"/>
                </a:pPr>
                <a:r>
                  <a:rPr lang="en-US" sz="1800" dirty="0" smtClean="0"/>
                  <a:t>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Union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</a:t>
                </a:r>
                <a:r>
                  <a:rPr lang="en-US" sz="1800" b="1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        if (                  ?                   )                  ?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839200" cy="5257800"/>
              </a:xfrm>
              <a:blipFill rotWithShape="1">
                <a:blip r:embed="rId2"/>
                <a:stretch>
                  <a:fillRect l="-621" t="-580" b="-2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34290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06055" y="4724400"/>
            <a:ext cx="108074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/>
              <a:t>(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dirty="0"/>
              <a:t>)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73995" y="5574268"/>
                <a:ext cx="111280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time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995" y="5574268"/>
                <a:ext cx="111280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372" t="-8197" r="-92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43200" y="6248400"/>
                <a:ext cx="187423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Label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]=</a:t>
                </a:r>
                <a:r>
                  <a:rPr lang="en-US" b="1" dirty="0"/>
                  <a:t> Label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6248400"/>
                <a:ext cx="187423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606" t="-8197" r="-553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81600" y="6248400"/>
                <a:ext cx="221887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Label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</a:t>
                </a:r>
                <a:r>
                  <a:rPr lang="en-US" dirty="0"/>
                  <a:t> </a:t>
                </a:r>
                <a:r>
                  <a:rPr lang="en-US" b="1" dirty="0"/>
                  <a:t>Label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]) 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6248400"/>
                <a:ext cx="2218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198" t="-9836" r="-384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88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Intervals</a:t>
            </a: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</a:t>
                </a:r>
                <a:r>
                  <a:rPr lang="en-US" sz="2000" dirty="0"/>
                  <a:t> = {[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],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have a </a:t>
                </a:r>
                <a:r>
                  <a:rPr lang="en-US" sz="2000" u="sng" dirty="0"/>
                  <a:t>small set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S </a:t>
                </a:r>
                <a:r>
                  <a:rPr lang="en-US" sz="2000" dirty="0"/>
                  <a:t>of </a:t>
                </a:r>
                <a:r>
                  <a:rPr lang="en-US" sz="2000" b="1" dirty="0" smtClean="0"/>
                  <a:t>intervals</a:t>
                </a:r>
                <a:r>
                  <a:rPr lang="en-US" sz="2000" dirty="0" smtClean="0"/>
                  <a:t> </a:t>
                </a:r>
                <a:r>
                  <a:rPr lang="en-US" sz="2000" dirty="0" err="1"/>
                  <a:t>s.t.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every interval in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S </a:t>
                </a:r>
                <a:r>
                  <a:rPr lang="en-US" sz="2000" dirty="0"/>
                  <a:t>can be expressed as a </a:t>
                </a:r>
                <a:r>
                  <a:rPr lang="en-US" sz="2000" u="sng" dirty="0" smtClean="0"/>
                  <a:t>union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of </a:t>
                </a:r>
                <a:r>
                  <a:rPr lang="en-US" sz="2000" u="sng" dirty="0" smtClean="0"/>
                  <a:t>a few </a:t>
                </a:r>
                <a:r>
                  <a:rPr lang="en-US" sz="2000" b="1" dirty="0" smtClean="0"/>
                  <a:t>intervals</a:t>
                </a:r>
                <a:r>
                  <a:rPr lang="en-US" sz="2000" dirty="0" smtClean="0"/>
                  <a:t>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X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yes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674" b="-68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/>
          <p:cNvCxnSpPr/>
          <p:nvPr/>
        </p:nvCxnSpPr>
        <p:spPr>
          <a:xfrm>
            <a:off x="2514600" y="3263590"/>
            <a:ext cx="3505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715000" y="3429000"/>
            <a:ext cx="2133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514600" y="3276600"/>
            <a:ext cx="0" cy="1371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019800" y="3279800"/>
            <a:ext cx="0" cy="1368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715000" y="3429000"/>
            <a:ext cx="0" cy="1219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848600" y="3429000"/>
            <a:ext cx="0" cy="1219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2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Sets under operations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9154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/>
                  <a:t>Given:</a:t>
                </a:r>
                <a:r>
                  <a:rPr lang="en-US" sz="1800" dirty="0" smtClean="0"/>
                  <a:t> a collection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singleton sets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 smtClean="0"/>
                  <a:t>}, </a:t>
                </a: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}, </a:t>
                </a:r>
                <a:r>
                  <a:rPr lang="en-US" sz="1800" dirty="0" smtClean="0"/>
                  <a:t>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 smtClean="0"/>
                  <a:t>}, …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}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Aim:  </a:t>
                </a:r>
                <a:r>
                  <a:rPr lang="en-US" sz="1800" dirty="0" smtClean="0"/>
                  <a:t>a </a:t>
                </a:r>
                <a:r>
                  <a:rPr lang="en-US" sz="1800" dirty="0"/>
                  <a:t>compact data structure to </a:t>
                </a:r>
                <a:r>
                  <a:rPr lang="en-US" sz="1800" dirty="0" smtClean="0"/>
                  <a:t>perform</a:t>
                </a:r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      Union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):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                      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Unite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the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two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sets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containing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       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Same_sets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):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</a:t>
                </a:r>
                <a:r>
                  <a:rPr lang="en-US" sz="1800" dirty="0" smtClean="0"/>
                  <a:t>Determine if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belong to the same set.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Trivial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Solution </a:t>
                </a:r>
                <a:r>
                  <a:rPr lang="en-US" sz="1800" b="1" dirty="0" smtClean="0"/>
                  <a:t>2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Treat the problem as a graph problem: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??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r>
                  <a:rPr lang="en-US" sz="1800" b="1" dirty="0" smtClean="0"/>
                  <a:t>V</a:t>
                </a:r>
                <a:r>
                  <a:rPr lang="en-US" sz="1800" dirty="0" smtClean="0"/>
                  <a:t> = {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 smtClean="0"/>
                  <a:t>,…,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}, </a:t>
                </a:r>
                <a:r>
                  <a:rPr lang="en-US" sz="1800" b="1" dirty="0" smtClean="0"/>
                  <a:t>E</a:t>
                </a:r>
                <a:r>
                  <a:rPr lang="en-US" sz="1800" dirty="0" smtClean="0"/>
                  <a:t> =  empty set initially.</a:t>
                </a:r>
              </a:p>
              <a:p>
                <a:r>
                  <a:rPr lang="en-US" sz="1800" dirty="0" smtClean="0"/>
                  <a:t>A set </a:t>
                </a:r>
                <a:r>
                  <a:rPr lang="en-US" sz="1800" dirty="0" smtClean="0">
                    <a:sym typeface="Wingdings" pitchFamily="2" charset="2"/>
                  </a:rPr>
                  <a:t> </a:t>
                </a:r>
                <a:r>
                  <a:rPr lang="en-US" sz="1800" dirty="0" smtClean="0"/>
                  <a:t>a connected component.</a:t>
                </a:r>
              </a:p>
              <a:p>
                <a:r>
                  <a:rPr lang="en-US" sz="1800" dirty="0" smtClean="0"/>
                  <a:t>Keep array </a:t>
                </a:r>
                <a:r>
                  <a:rPr lang="en-US" sz="1800" b="1" dirty="0" smtClean="0"/>
                  <a:t>Label[]</a:t>
                </a:r>
                <a:r>
                  <a:rPr lang="en-US" sz="1800" dirty="0" smtClean="0"/>
                  <a:t> such that </a:t>
                </a:r>
                <a:r>
                  <a:rPr lang="en-US" sz="1800" b="1" dirty="0" smtClean="0"/>
                  <a:t>Label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]=</a:t>
                </a:r>
                <a:r>
                  <a:rPr lang="en-US" sz="1800" b="1" dirty="0" smtClean="0"/>
                  <a:t>Label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] </a:t>
                </a:r>
                <a:r>
                  <a:rPr lang="en-US" sz="1800" dirty="0" err="1" smtClean="0"/>
                  <a:t>iff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belong to the same component.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Union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1800" dirty="0" smtClean="0"/>
                  <a:t> :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add an edge 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 and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              </a:t>
                </a:r>
                <a:r>
                  <a:rPr lang="en-US" sz="1800" b="1" dirty="0" err="1" smtClean="0"/>
                  <a:t>recompute</a:t>
                </a:r>
                <a:r>
                  <a:rPr lang="en-US" sz="1800" dirty="0" smtClean="0"/>
                  <a:t> connected components using </a:t>
                </a:r>
                <a:r>
                  <a:rPr lang="en-US" sz="1800" b="1" dirty="0" smtClean="0"/>
                  <a:t>BFS/DFS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915400" cy="5029200"/>
              </a:xfrm>
              <a:blipFill rotWithShape="1">
                <a:blip r:embed="rId2"/>
                <a:stretch>
                  <a:fillRect l="-616" t="-606" b="-5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35052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86400" y="3962400"/>
            <a:ext cx="233095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Connected component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73995" y="5574268"/>
                <a:ext cx="111280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time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995" y="5574268"/>
                <a:ext cx="111280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372" t="-8197" r="-92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48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Sets under operations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9154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/>
                  <a:t>Given:</a:t>
                </a:r>
                <a:r>
                  <a:rPr lang="en-US" sz="1800" dirty="0" smtClean="0"/>
                  <a:t> a collection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singleton sets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 smtClean="0"/>
                  <a:t>}, </a:t>
                </a: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}, </a:t>
                </a:r>
                <a:r>
                  <a:rPr lang="en-US" sz="1800" dirty="0" smtClean="0"/>
                  <a:t>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 smtClean="0"/>
                  <a:t>}, …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}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Aim:  </a:t>
                </a:r>
                <a:r>
                  <a:rPr lang="en-US" sz="1800" dirty="0" smtClean="0"/>
                  <a:t>a </a:t>
                </a:r>
                <a:r>
                  <a:rPr lang="en-US" sz="1800" dirty="0"/>
                  <a:t>compact data structure to </a:t>
                </a:r>
                <a:r>
                  <a:rPr lang="en-US" sz="1800" dirty="0" smtClean="0"/>
                  <a:t>perform</a:t>
                </a:r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      Union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):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                      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Unite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the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two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sets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containing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       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Same_sets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):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</a:t>
                </a:r>
                <a:r>
                  <a:rPr lang="en-US" sz="1800" dirty="0" smtClean="0"/>
                  <a:t>Determine if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belong to the same set.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6C31"/>
                    </a:solidFill>
                  </a:rPr>
                  <a:t>                                                          Efficient 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solution</a:t>
                </a:r>
                <a:r>
                  <a:rPr lang="en-US" sz="1800" b="1" dirty="0"/>
                  <a:t>:</a:t>
                </a:r>
              </a:p>
              <a:p>
                <a:endParaRPr lang="en-US" sz="1800" b="1" dirty="0"/>
              </a:p>
              <a:p>
                <a:r>
                  <a:rPr lang="en-US" sz="1800" dirty="0"/>
                  <a:t>A data structure which supports each operation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 </a:t>
                </a:r>
                <a:r>
                  <a:rPr lang="en-US" sz="1800" dirty="0"/>
                  <a:t>time.</a:t>
                </a:r>
              </a:p>
              <a:p>
                <a:endParaRPr lang="en-US" sz="1800" b="1" dirty="0"/>
              </a:p>
              <a:p>
                <a:r>
                  <a:rPr lang="en-US" sz="1800" b="1" dirty="0"/>
                  <a:t>An additional heuristic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</a:t>
                </a:r>
                <a:r>
                  <a:rPr lang="en-US" sz="1800" b="1" dirty="0">
                    <a:sym typeface="Wingdings" pitchFamily="2" charset="2"/>
                  </a:rPr>
                  <a:t></a:t>
                </a:r>
                <a:r>
                  <a:rPr lang="en-US" sz="1800" b="1" dirty="0"/>
                  <a:t> </a:t>
                </a:r>
                <a:r>
                  <a:rPr lang="en-US" sz="1800" dirty="0"/>
                  <a:t>time complexity of an operation : practically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O</a:t>
                </a:r>
                <a:r>
                  <a:rPr lang="en-US" sz="1800" dirty="0"/>
                  <a:t>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).</a:t>
                </a:r>
                <a:r>
                  <a:rPr lang="en-US" sz="1800" b="1" dirty="0"/>
                  <a:t>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915400" cy="5029200"/>
              </a:xfrm>
              <a:blipFill rotWithShape="1">
                <a:blip r:embed="rId2"/>
                <a:stretch>
                  <a:fillRect l="-616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35052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09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Hierarchy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70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  <p:bldP spid="68" grpId="0"/>
      <p:bldP spid="76" grpId="0"/>
      <p:bldP spid="77" grpId="0"/>
      <p:bldP spid="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Hierarchy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18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intervals such that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any interval 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] can be expressed as </a:t>
                </a:r>
                <a:r>
                  <a:rPr lang="en-US" sz="1800" b="1" dirty="0" smtClean="0"/>
                  <a:t>union </a:t>
                </a:r>
                <a:r>
                  <a:rPr lang="en-US" sz="1800" dirty="0" smtClean="0"/>
                  <a:t>of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(log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basic intervals</a:t>
                </a:r>
                <a:r>
                  <a:rPr lang="en-US" sz="1800" dirty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</a:t>
                </a: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752" b="-1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2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15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Hierarchy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1800" dirty="0"/>
                  <a:t>There are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intervals such that </a:t>
                </a:r>
              </a:p>
              <a:p>
                <a:pPr marL="0" indent="0">
                  <a:buNone/>
                </a:pPr>
                <a:r>
                  <a:rPr lang="en-US" sz="1800" dirty="0"/>
                  <a:t>any interval 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] can be expressed as </a:t>
                </a:r>
                <a:r>
                  <a:rPr lang="en-US" sz="1800" b="1" dirty="0"/>
                  <a:t>union </a:t>
                </a:r>
                <a:r>
                  <a:rPr lang="en-US" sz="1800" dirty="0"/>
                  <a:t>of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(log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basic intervals </a:t>
                </a:r>
                <a:r>
                  <a:rPr lang="en-US" sz="1800" dirty="0">
                    <a:sym typeface="Wingdings" pitchFamily="2" charset="2"/>
                  </a:rPr>
                  <a:t>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752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514600" y="3200400"/>
            <a:ext cx="3962400" cy="1447800"/>
            <a:chOff x="2514600" y="3200400"/>
            <a:chExt cx="3962400" cy="14478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2514600" y="46482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172200" y="46482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715000" y="46482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800600" y="3962400"/>
              <a:ext cx="762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71800" y="3200400"/>
              <a:ext cx="1676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/>
          <p:cNvCxnSpPr/>
          <p:nvPr/>
        </p:nvCxnSpPr>
        <p:spPr>
          <a:xfrm>
            <a:off x="2514600" y="5257800"/>
            <a:ext cx="3962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loud Callout 7"/>
          <p:cNvSpPr/>
          <p:nvPr/>
        </p:nvSpPr>
        <p:spPr>
          <a:xfrm>
            <a:off x="6781800" y="4800600"/>
            <a:ext cx="2209800" cy="993648"/>
          </a:xfrm>
          <a:prstGeom prst="cloudCallout">
            <a:avLst>
              <a:gd name="adj1" fmla="val -26889"/>
              <a:gd name="adj2" fmla="val 7708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Relation to a </a:t>
            </a:r>
            <a:r>
              <a:rPr lang="en-US" b="1" dirty="0" smtClean="0">
                <a:solidFill>
                  <a:srgbClr val="7030A0"/>
                </a:solidFill>
              </a:rPr>
              <a:t>sequence</a:t>
            </a:r>
            <a:r>
              <a:rPr lang="en-US" dirty="0" smtClean="0">
                <a:solidFill>
                  <a:schemeClr val="tx1"/>
                </a:solidFill>
              </a:rPr>
              <a:t>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55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Which </a:t>
            </a:r>
            <a:r>
              <a:rPr lang="en-US" sz="3200" b="1" dirty="0" smtClean="0">
                <a:solidFill>
                  <a:srgbClr val="7030A0"/>
                </a:solidFill>
              </a:rPr>
              <a:t>data structure </a:t>
            </a:r>
            <a:r>
              <a:rPr lang="en-US" sz="3200" b="1" dirty="0" smtClean="0"/>
              <a:t>emerges 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10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6200" y="4800600"/>
            <a:ext cx="109998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72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839200" cy="1143000"/>
          </a:xfrm>
        </p:spPr>
        <p:txBody>
          <a:bodyPr/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 How to perform </a:t>
            </a:r>
            <a:r>
              <a:rPr lang="en-US" sz="2000" b="1" dirty="0" smtClean="0">
                <a:solidFill>
                  <a:srgbClr val="7030A0"/>
                </a:solidFill>
              </a:rPr>
              <a:t>Operation</a:t>
            </a:r>
            <a:r>
              <a:rPr lang="en-US" sz="2000" b="1" dirty="0" smtClean="0"/>
              <a:t> on an interval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Up Arrow 190"/>
          <p:cNvSpPr/>
          <p:nvPr/>
        </p:nvSpPr>
        <p:spPr>
          <a:xfrm>
            <a:off x="2577084" y="5105400"/>
            <a:ext cx="242316" cy="381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Up Arrow 191"/>
          <p:cNvSpPr/>
          <p:nvPr/>
        </p:nvSpPr>
        <p:spPr>
          <a:xfrm>
            <a:off x="6234684" y="5105400"/>
            <a:ext cx="242316" cy="381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Down Ribbon 144"/>
          <p:cNvSpPr/>
          <p:nvPr/>
        </p:nvSpPr>
        <p:spPr>
          <a:xfrm>
            <a:off x="2819400" y="5181600"/>
            <a:ext cx="3505198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value should you keep in </a:t>
            </a:r>
            <a:r>
              <a:rPr lang="en-US" sz="1600" b="1" dirty="0" smtClean="0">
                <a:solidFill>
                  <a:schemeClr val="tx1"/>
                </a:solidFill>
              </a:rPr>
              <a:t>internal nodes</a:t>
            </a:r>
            <a:r>
              <a:rPr lang="en-US" sz="1600" dirty="0" smtClean="0">
                <a:solidFill>
                  <a:schemeClr val="tx1"/>
                </a:solidFill>
              </a:rPr>
              <a:t> 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2590800" y="609600"/>
            <a:ext cx="4495800" cy="609600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6C31"/>
                </a:solidFill>
              </a:rPr>
              <a:t>A Binary tree</a:t>
            </a:r>
            <a:endParaRPr lang="en-IN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53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1" grpId="0" animBg="1"/>
      <p:bldP spid="192" grpId="0" animBg="1"/>
      <p:bldP spid="145" grpId="0" animBg="1"/>
      <p:bldP spid="145" grpId="1" animBg="1"/>
      <p:bldP spid="5" grpId="0" animBg="1"/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 How to perform </a:t>
            </a:r>
            <a:r>
              <a:rPr lang="en-US" sz="2000" b="1" dirty="0">
                <a:solidFill>
                  <a:srgbClr val="7030A0"/>
                </a:solidFill>
              </a:rPr>
              <a:t>Operation</a:t>
            </a:r>
            <a:r>
              <a:rPr lang="en-US" sz="2000" b="1" dirty="0"/>
              <a:t> on an interval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>
            <a:off x="11430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0574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9718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8862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800600" y="3962400"/>
            <a:ext cx="76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7150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294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5438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1430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71800" y="3200400"/>
            <a:ext cx="16764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8006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6294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Connector 142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4" name="Oval 143"/>
          <p:cNvSpPr/>
          <p:nvPr/>
        </p:nvSpPr>
        <p:spPr>
          <a:xfrm>
            <a:off x="3657600" y="3048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Oval 145"/>
          <p:cNvSpPr/>
          <p:nvPr/>
        </p:nvSpPr>
        <p:spPr>
          <a:xfrm>
            <a:off x="5029200" y="3810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192"/>
          <p:cNvSpPr/>
          <p:nvPr/>
        </p:nvSpPr>
        <p:spPr>
          <a:xfrm>
            <a:off x="57150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/>
          <p:cNvSpPr/>
          <p:nvPr/>
        </p:nvSpPr>
        <p:spPr>
          <a:xfrm>
            <a:off x="61722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Up Arrow 205"/>
          <p:cNvSpPr/>
          <p:nvPr/>
        </p:nvSpPr>
        <p:spPr>
          <a:xfrm>
            <a:off x="2577084" y="5105400"/>
            <a:ext cx="242316" cy="381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Up Arrow 206"/>
          <p:cNvSpPr/>
          <p:nvPr/>
        </p:nvSpPr>
        <p:spPr>
          <a:xfrm>
            <a:off x="6234684" y="5105400"/>
            <a:ext cx="242316" cy="381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3886200" y="4495800"/>
            <a:ext cx="304800" cy="3048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927163" y="2546163"/>
            <a:ext cx="1340037" cy="1927335"/>
            <a:chOff x="2927163" y="2546163"/>
            <a:chExt cx="1340037" cy="1927335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4038602" y="3810000"/>
              <a:ext cx="228598" cy="66349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12" idx="1"/>
            </p:cNvCxnSpPr>
            <p:nvPr/>
          </p:nvCxnSpPr>
          <p:spPr>
            <a:xfrm>
              <a:off x="3702237" y="3092637"/>
              <a:ext cx="564963" cy="71736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stCxn id="120" idx="5"/>
              <a:endCxn id="144" idx="1"/>
            </p:cNvCxnSpPr>
            <p:nvPr/>
          </p:nvCxnSpPr>
          <p:spPr>
            <a:xfrm>
              <a:off x="2927163" y="2546163"/>
              <a:ext cx="775074" cy="5464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1905000" y="1827312"/>
            <a:ext cx="2667000" cy="2646186"/>
            <a:chOff x="1905000" y="1827312"/>
            <a:chExt cx="2667000" cy="2646186"/>
          </a:xfrm>
        </p:grpSpPr>
        <p:cxnSp>
          <p:nvCxnSpPr>
            <p:cNvPr id="202" name="Straight Arrow Connector 201"/>
            <p:cNvCxnSpPr/>
            <p:nvPr/>
          </p:nvCxnSpPr>
          <p:spPr>
            <a:xfrm flipV="1">
              <a:off x="4267200" y="1827312"/>
              <a:ext cx="304800" cy="15388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7" idx="0"/>
            </p:cNvCxnSpPr>
            <p:nvPr/>
          </p:nvCxnSpPr>
          <p:spPr>
            <a:xfrm>
              <a:off x="2438400" y="3810000"/>
              <a:ext cx="228598" cy="663498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905000" y="3048000"/>
              <a:ext cx="533400" cy="7620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H="1">
              <a:off x="1936565" y="2438400"/>
              <a:ext cx="882835" cy="622674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H="1">
              <a:off x="2819400" y="1981200"/>
              <a:ext cx="1447801" cy="4572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/>
          <p:cNvGrpSpPr/>
          <p:nvPr/>
        </p:nvGrpSpPr>
        <p:grpSpPr>
          <a:xfrm>
            <a:off x="4832161" y="1808357"/>
            <a:ext cx="1721039" cy="2665141"/>
            <a:chOff x="4832161" y="1808357"/>
            <a:chExt cx="1721039" cy="2665141"/>
          </a:xfrm>
        </p:grpSpPr>
        <p:cxnSp>
          <p:nvCxnSpPr>
            <p:cNvPr id="205" name="Straight Arrow Connector 204"/>
            <p:cNvCxnSpPr/>
            <p:nvPr/>
          </p:nvCxnSpPr>
          <p:spPr>
            <a:xfrm flipH="1" flipV="1">
              <a:off x="4832161" y="1808357"/>
              <a:ext cx="457200" cy="152400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6096000" y="3810000"/>
              <a:ext cx="228598" cy="663498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5562600" y="3048000"/>
              <a:ext cx="533400" cy="7620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H="1">
              <a:off x="5562600" y="2438400"/>
              <a:ext cx="990600" cy="654237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5289361" y="1960757"/>
              <a:ext cx="1263839" cy="477643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Oval 219"/>
          <p:cNvSpPr/>
          <p:nvPr/>
        </p:nvSpPr>
        <p:spPr>
          <a:xfrm>
            <a:off x="5257800" y="4495800"/>
            <a:ext cx="304800" cy="3048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5181600" y="3308163"/>
            <a:ext cx="349437" cy="1187637"/>
            <a:chOff x="5181600" y="3308163"/>
            <a:chExt cx="349437" cy="1187637"/>
          </a:xfrm>
        </p:grpSpPr>
        <p:cxnSp>
          <p:nvCxnSpPr>
            <p:cNvPr id="221" name="Straight Connector 220"/>
            <p:cNvCxnSpPr>
              <a:stCxn id="106" idx="3"/>
              <a:endCxn id="146" idx="0"/>
            </p:cNvCxnSpPr>
            <p:nvPr/>
          </p:nvCxnSpPr>
          <p:spPr>
            <a:xfrm flipH="1">
              <a:off x="5181600" y="3308163"/>
              <a:ext cx="349437" cy="50183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>
              <a:stCxn id="146" idx="0"/>
              <a:endCxn id="220" idx="0"/>
            </p:cNvCxnSpPr>
            <p:nvPr/>
          </p:nvCxnSpPr>
          <p:spPr>
            <a:xfrm>
              <a:off x="5181600" y="3810000"/>
              <a:ext cx="228600" cy="6858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753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6" grpId="0" animBg="1"/>
      <p:bldP spid="193" grpId="0" animBg="1"/>
      <p:bldP spid="206" grpId="0" animBg="1"/>
      <p:bldP spid="207" grpId="0" animBg="1"/>
      <p:bldP spid="197" grpId="0" animBg="1"/>
      <p:bldP spid="197" grpId="1" animBg="1"/>
      <p:bldP spid="220" grpId="0" animBg="1"/>
      <p:bldP spid="220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11891</TotalTime>
  <Words>3276</Words>
  <Application>Microsoft Office PowerPoint</Application>
  <PresentationFormat>On-screen Show (4:3)</PresentationFormat>
  <Paragraphs>514</Paragraphs>
  <Slides>31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Data Structures and Algorithms (CS210A) Semester I – 2014-15</vt:lpstr>
      <vt:lpstr>Recap of Last Lecture</vt:lpstr>
      <vt:lpstr>Intervals</vt:lpstr>
      <vt:lpstr>Hierarchy of intervals</vt:lpstr>
      <vt:lpstr>Hierarchy of intervals</vt:lpstr>
      <vt:lpstr>Hierarchy of intervals</vt:lpstr>
      <vt:lpstr>Which data structure emerges ?</vt:lpstr>
      <vt:lpstr>PowerPoint Presentation</vt:lpstr>
      <vt:lpstr>PowerPoint Presentation</vt:lpstr>
      <vt:lpstr>Problem 2</vt:lpstr>
      <vt:lpstr>Dynamic Range Minima Problem</vt:lpstr>
      <vt:lpstr>Dynamic Range Minima Problem</vt:lpstr>
      <vt:lpstr>Hierarchy of intervals</vt:lpstr>
      <vt:lpstr>Data structure for dynamic range minima</vt:lpstr>
      <vt:lpstr>Data structure for dynamic range minima</vt:lpstr>
      <vt:lpstr>Data structure for dynamic range minima</vt:lpstr>
      <vt:lpstr>Data structure for dynamic range minima</vt:lpstr>
      <vt:lpstr>Update(i,a) </vt:lpstr>
      <vt:lpstr>Update(i,a) </vt:lpstr>
      <vt:lpstr>Update(i,a) </vt:lpstr>
      <vt:lpstr>Report-Min(i,j) </vt:lpstr>
      <vt:lpstr>Proof of correctness</vt:lpstr>
      <vt:lpstr>Proof of correctness</vt:lpstr>
      <vt:lpstr>Another interesting problem on sequences</vt:lpstr>
      <vt:lpstr>Practice Problem</vt:lpstr>
      <vt:lpstr>An challenging problem on sequences</vt:lpstr>
      <vt:lpstr> ∗ Problem </vt:lpstr>
      <vt:lpstr>Problem 4</vt:lpstr>
      <vt:lpstr>Sets under operations</vt:lpstr>
      <vt:lpstr>Sets under operations</vt:lpstr>
      <vt:lpstr>Sets under operations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1173</cp:revision>
  <dcterms:created xsi:type="dcterms:W3CDTF">2011-12-03T04:13:03Z</dcterms:created>
  <dcterms:modified xsi:type="dcterms:W3CDTF">2014-10-18T07:54:58Z</dcterms:modified>
</cp:coreProperties>
</file>