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436" r:id="rId2"/>
    <p:sldId id="392" r:id="rId3"/>
    <p:sldId id="442" r:id="rId4"/>
    <p:sldId id="437" r:id="rId5"/>
    <p:sldId id="407" r:id="rId6"/>
    <p:sldId id="441" r:id="rId7"/>
    <p:sldId id="416" r:id="rId8"/>
    <p:sldId id="408" r:id="rId9"/>
    <p:sldId id="415" r:id="rId10"/>
    <p:sldId id="417" r:id="rId11"/>
    <p:sldId id="418" r:id="rId12"/>
    <p:sldId id="419" r:id="rId13"/>
    <p:sldId id="420" r:id="rId14"/>
    <p:sldId id="422" r:id="rId15"/>
    <p:sldId id="425" r:id="rId16"/>
    <p:sldId id="421" r:id="rId17"/>
    <p:sldId id="426" r:id="rId18"/>
    <p:sldId id="445" r:id="rId19"/>
    <p:sldId id="423" r:id="rId20"/>
    <p:sldId id="444" r:id="rId21"/>
    <p:sldId id="428" r:id="rId22"/>
    <p:sldId id="429" r:id="rId23"/>
    <p:sldId id="430" r:id="rId24"/>
    <p:sldId id="431" r:id="rId25"/>
    <p:sldId id="435" r:id="rId26"/>
    <p:sldId id="43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56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35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 new algorithm design paradigm: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         part </a:t>
            </a:r>
            <a:r>
              <a:rPr lang="en-US" sz="2000" b="1" dirty="0" smtClean="0">
                <a:solidFill>
                  <a:srgbClr val="0070C0"/>
                </a:solidFill>
              </a:rPr>
              <a:t>II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7288" y="4964668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Greedy </a:t>
            </a:r>
            <a:r>
              <a:rPr lang="en-US" b="1" dirty="0" smtClean="0">
                <a:solidFill>
                  <a:srgbClr val="7030A0"/>
                </a:solidFill>
              </a:rPr>
              <a:t>strategy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4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any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jobs, the algorithm based on “</a:t>
                </a:r>
                <a:r>
                  <a:rPr lang="en-US" sz="2000" b="1" dirty="0" smtClean="0"/>
                  <a:t>earliest finish time</a:t>
                </a:r>
                <a:r>
                  <a:rPr lang="en-US" sz="2000" dirty="0" smtClean="0"/>
                  <a:t>” approach computes the largest subset of non-overlapping job.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 log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) implementation of the 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;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&lt;&gt;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 smtClean="0"/>
                  <a:t>do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{</a:t>
                </a:r>
                <a:r>
                  <a:rPr lang="en-US" sz="1800" dirty="0" smtClean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l-GR" sz="1800" dirty="0" smtClean="0"/>
                  <a:t>ϵ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have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U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latin typeface="Cambria Math"/>
                    <a:ea typeface="Cambria Math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 smtClean="0"/>
                  <a:t>\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</a:t>
                </a:r>
                <a:r>
                  <a:rPr lang="en-US" sz="1800" b="1" dirty="0" smtClean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 smtClean="0"/>
                  <a:t>) time complexity is obvious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4525963"/>
              </a:xfrm>
              <a:blipFill rotWithShape="1">
                <a:blip r:embed="rId3"/>
                <a:stretch>
                  <a:fillRect l="-210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Maintain </a:t>
                </a:r>
                <a:r>
                  <a:rPr lang="en-US" sz="2000" dirty="0"/>
                  <a:t>a </a:t>
                </a:r>
                <a:r>
                  <a:rPr lang="en-US" sz="2000" b="1" dirty="0"/>
                  <a:t>binary min-heap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based </a:t>
                </a:r>
                <a:r>
                  <a:rPr lang="en-US" sz="2000" dirty="0"/>
                  <a:t>on </a:t>
                </a:r>
                <a:r>
                  <a:rPr lang="en-US" sz="2000" dirty="0" smtClean="0"/>
                  <a:t>            …           as </a:t>
                </a:r>
                <a:r>
                  <a:rPr lang="en-US" sz="2000" dirty="0"/>
                  <a:t>the key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Sort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in </a:t>
                </a:r>
                <a:r>
                  <a:rPr lang="en-US" sz="2000" dirty="0"/>
                  <a:t>increasing order </a:t>
                </a:r>
                <a:r>
                  <a:rPr lang="en-US" sz="2000" dirty="0" smtClean="0"/>
                  <a:t>of       …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4"/>
                <a:stretch>
                  <a:fillRect l="-1355" t="-674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38030" y="3810000"/>
            <a:ext cx="120097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finish time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586075" y="5257800"/>
            <a:ext cx="117692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start time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990600" y="4267200"/>
            <a:ext cx="1981200" cy="3810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/>
          <p:nvPr/>
        </p:nvCxnSpPr>
        <p:spPr>
          <a:xfrm>
            <a:off x="2971800" y="4648200"/>
            <a:ext cx="1638300" cy="794266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90600" y="3505200"/>
            <a:ext cx="3352800" cy="3810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4343400" y="3695700"/>
            <a:ext cx="419100" cy="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2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  <p:bldP spid="5" grpId="0" uiExpand="1" build="p"/>
      <p:bldP spid="15" grpId="0" animBg="1"/>
      <p:bldP spid="17" grpId="0" animBg="1"/>
      <p:bldP spid="19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Problem 2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First we shall give motivation. </a:t>
            </a:r>
          </a:p>
        </p:txBody>
      </p:sp>
    </p:spTree>
    <p:extLst>
      <p:ext uri="{BB962C8B-B14F-4D97-AF65-F5344CB8AC3E}">
        <p14:creationId xmlns:p14="http://schemas.microsoft.com/office/powerpoint/2010/main" val="14038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Motivation: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A road or telecommunication network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Suppose there is a collection of possible links/roads that can be laid.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But laying down each possible link/road is costly. 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Aim:</a:t>
            </a:r>
            <a:r>
              <a:rPr lang="en-US" sz="2400" dirty="0" smtClean="0"/>
              <a:t> </a:t>
            </a:r>
            <a:r>
              <a:rPr lang="en-US" sz="2000" dirty="0" smtClean="0"/>
              <a:t>To lay down </a:t>
            </a:r>
            <a:r>
              <a:rPr lang="en-US" sz="2000" b="1" dirty="0" smtClean="0">
                <a:solidFill>
                  <a:srgbClr val="7030A0"/>
                </a:solidFill>
              </a:rPr>
              <a:t>least number </a:t>
            </a:r>
            <a:r>
              <a:rPr lang="en-US" sz="2000" dirty="0" smtClean="0"/>
              <a:t>of links/roads to ensure </a:t>
            </a:r>
            <a:r>
              <a:rPr lang="en-US" sz="2000" b="1" dirty="0" smtClean="0">
                <a:solidFill>
                  <a:srgbClr val="7030A0"/>
                </a:solidFill>
              </a:rPr>
              <a:t>connectivity</a:t>
            </a:r>
            <a:r>
              <a:rPr lang="en-US" sz="2000" dirty="0"/>
              <a:t> </a:t>
            </a:r>
            <a:r>
              <a:rPr lang="en-US" sz="2000" dirty="0" smtClean="0"/>
              <a:t>between each pair of nodes/cities.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Motivation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                                   </a:t>
            </a:r>
            <a:r>
              <a:rPr lang="en-US" sz="2000" b="1" dirty="0" smtClean="0">
                <a:solidFill>
                  <a:srgbClr val="C00000"/>
                </a:solidFill>
              </a:rPr>
              <a:t>Formal description of the problem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Input:</a:t>
            </a:r>
            <a:r>
              <a:rPr lang="en-US" sz="2000" dirty="0" smtClean="0"/>
              <a:t> an undirected graph </a:t>
            </a:r>
            <a:r>
              <a:rPr lang="en-US" sz="2000" b="1" dirty="0" smtClean="0">
                <a:solidFill>
                  <a:srgbClr val="0070C0"/>
                </a:solidFill>
              </a:rPr>
              <a:t>G</a:t>
            </a:r>
            <a:r>
              <a:rPr lang="en-US" sz="2000" dirty="0" smtClean="0"/>
              <a:t>=(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E</a:t>
            </a:r>
            <a:r>
              <a:rPr lang="en-US" sz="2000" dirty="0" smtClean="0"/>
              <a:t>).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Aim: </a:t>
            </a:r>
            <a:r>
              <a:rPr lang="en-US" sz="2000" dirty="0" smtClean="0"/>
              <a:t>compute a </a:t>
            </a:r>
            <a:r>
              <a:rPr lang="en-US" sz="2000" b="1" dirty="0" err="1" smtClean="0"/>
              <a:t>subgraph</a:t>
            </a:r>
            <a:r>
              <a:rPr lang="en-US" sz="2000" dirty="0" smtClean="0"/>
              <a:t> (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E’</a:t>
            </a:r>
            <a:r>
              <a:rPr lang="en-US" sz="2000" dirty="0" smtClean="0"/>
              <a:t>), </a:t>
            </a:r>
            <a:r>
              <a:rPr lang="en-US" sz="2000" b="1" dirty="0" smtClean="0">
                <a:solidFill>
                  <a:srgbClr val="0070C0"/>
                </a:solidFill>
              </a:rPr>
              <a:t>E’ </a:t>
            </a:r>
            <a:r>
              <a:rPr lang="en-US" sz="2000" b="1" dirty="0" smtClean="0">
                <a:latin typeface="Cambria Math"/>
                <a:ea typeface="Cambria Math"/>
              </a:rPr>
              <a:t>⊆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E </a:t>
            </a:r>
            <a:r>
              <a:rPr lang="en-US" sz="2000" dirty="0" smtClean="0"/>
              <a:t>such that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Connectivity</a:t>
            </a:r>
            <a:r>
              <a:rPr lang="en-US" sz="2000" dirty="0" smtClean="0"/>
              <a:t> among all </a:t>
            </a:r>
            <a:r>
              <a:rPr lang="en-US" sz="2000" b="1" dirty="0" smtClean="0">
                <a:solidFill>
                  <a:srgbClr val="0070C0"/>
                </a:solidFill>
              </a:rPr>
              <a:t>V </a:t>
            </a:r>
            <a:r>
              <a:rPr lang="en-US" sz="2000" dirty="0" smtClean="0"/>
              <a:t>is guaranteed in the </a:t>
            </a:r>
            <a:r>
              <a:rPr lang="en-US" sz="2000" b="1" dirty="0" err="1" smtClean="0"/>
              <a:t>subgraph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|</a:t>
            </a:r>
            <a:r>
              <a:rPr lang="en-US" sz="2000" b="1" dirty="0" smtClean="0">
                <a:solidFill>
                  <a:srgbClr val="0070C0"/>
                </a:solidFill>
              </a:rPr>
              <a:t>E’</a:t>
            </a:r>
            <a:r>
              <a:rPr lang="en-US" sz="2000" b="1" dirty="0" smtClean="0"/>
              <a:t>| </a:t>
            </a:r>
            <a:r>
              <a:rPr lang="en-US" sz="2000" dirty="0" smtClean="0"/>
              <a:t>is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minimum</a:t>
            </a:r>
            <a:r>
              <a:rPr lang="en-US" sz="2000" b="1" dirty="0" smtClean="0"/>
              <a:t>.</a:t>
            </a:r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133600" y="4419600"/>
            <a:ext cx="4953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will such a </a:t>
            </a:r>
            <a:r>
              <a:rPr lang="en-US" dirty="0" err="1" smtClean="0">
                <a:solidFill>
                  <a:schemeClr val="tx1"/>
                </a:solidFill>
              </a:rPr>
              <a:t>subgraph</a:t>
            </a:r>
            <a:r>
              <a:rPr lang="en-US" dirty="0" smtClean="0">
                <a:solidFill>
                  <a:schemeClr val="tx1"/>
                </a:solidFill>
              </a:rPr>
              <a:t> look like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4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road or telecommunication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1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endCxn id="8" idx="1"/>
          </p:cNvCxnSpPr>
          <p:nvPr/>
        </p:nvCxnSpPr>
        <p:spPr>
          <a:xfrm>
            <a:off x="2819400" y="3003364"/>
            <a:ext cx="403318" cy="981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road or telecommunication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Is this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meeting our requirement ?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77200" y="2362200"/>
            <a:ext cx="48551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45426" y="2373868"/>
            <a:ext cx="4555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612226" y="2373868"/>
            <a:ext cx="4555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0" grpId="1" animBg="1"/>
      <p:bldP spid="52" grpId="0" animBg="1"/>
      <p:bldP spid="52" grpId="1" animBg="1"/>
      <p:bldP spid="54" grpId="0" animBg="1"/>
      <p:bldP spid="5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</a:t>
            </a:r>
            <a:r>
              <a:rPr lang="en-US" sz="4000" b="1" dirty="0" smtClean="0">
                <a:solidFill>
                  <a:srgbClr val="7030A0"/>
                </a:solidFill>
              </a:rPr>
              <a:t> tree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The following definitions are </a:t>
                </a:r>
                <a:r>
                  <a:rPr lang="en-US" sz="2400" b="1" dirty="0" smtClean="0">
                    <a:solidFill>
                      <a:srgbClr val="006C31"/>
                    </a:solidFill>
                  </a:rPr>
                  <a:t>equivalent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000" dirty="0" smtClean="0"/>
                  <a:t>An undirected graph which is </a:t>
                </a:r>
                <a:r>
                  <a:rPr lang="en-US" sz="2000" b="1" dirty="0" smtClean="0"/>
                  <a:t>connected</a:t>
                </a:r>
                <a:r>
                  <a:rPr lang="en-US" sz="2000" dirty="0" smtClean="0"/>
                  <a:t> but does </a:t>
                </a:r>
                <a:r>
                  <a:rPr lang="en-US" sz="2000" b="1" dirty="0" smtClean="0"/>
                  <a:t>not have any cycle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An undirected graph where each pair of vertices has </a:t>
                </a:r>
                <a:r>
                  <a:rPr lang="en-US" sz="2000" b="1" dirty="0" smtClean="0"/>
                  <a:t>a unique path </a:t>
                </a:r>
                <a:r>
                  <a:rPr lang="en-US" sz="2000" dirty="0" smtClean="0"/>
                  <a:t>between them.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An undirected </a:t>
                </a:r>
                <a:r>
                  <a:rPr lang="en-US" sz="2000" b="1" dirty="0" smtClean="0"/>
                  <a:t>connected</a:t>
                </a:r>
                <a:r>
                  <a:rPr lang="en-US" sz="2000" dirty="0" smtClean="0"/>
                  <a:t>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edges</a:t>
                </a:r>
                <a:r>
                  <a:rPr lang="en-US" sz="2000" dirty="0" smtClean="0"/>
                  <a:t>.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An </a:t>
                </a:r>
                <a:r>
                  <a:rPr lang="en-US" sz="2000" dirty="0"/>
                  <a:t>undirected </a:t>
                </a:r>
                <a:r>
                  <a:rPr lang="en-US" sz="2000" dirty="0" smtClean="0"/>
                  <a:t>graph </a:t>
                </a:r>
                <a:r>
                  <a:rPr lang="en-US" sz="2000" dirty="0"/>
                  <a:t>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edges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/>
                  <a:t> without any cycle</a:t>
                </a:r>
                <a:r>
                  <a:rPr lang="en-US" sz="2000" dirty="0" smtClean="0"/>
                  <a:t>. 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07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Spanning tree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Definition: </a:t>
                </a:r>
                <a:r>
                  <a:rPr lang="en-US" sz="1800" dirty="0" smtClean="0"/>
                  <a:t>For </a:t>
                </a:r>
                <a:r>
                  <a:rPr lang="en-US" sz="1800" dirty="0"/>
                  <a:t>an undirected graph 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sz="1800" dirty="0" smtClean="0"/>
                  <a:t>), </a:t>
                </a:r>
                <a:r>
                  <a:rPr lang="en-US" sz="1800" dirty="0"/>
                  <a:t>spanning tree is a </a:t>
                </a:r>
                <a:r>
                  <a:rPr lang="en-US" sz="1800" b="1" dirty="0" err="1"/>
                  <a:t>subgraph</a:t>
                </a:r>
                <a:r>
                  <a:rPr lang="en-US" sz="1800" dirty="0"/>
                  <a:t> 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E’</a:t>
                </a:r>
                <a:r>
                  <a:rPr lang="en-US" sz="1800" dirty="0"/>
                  <a:t>),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E’ </a:t>
                </a:r>
                <a:r>
                  <a:rPr lang="en-US" sz="1800" b="1" dirty="0">
                    <a:latin typeface="Cambria Math"/>
                    <a:ea typeface="Cambria Math"/>
                  </a:rPr>
                  <a:t>⊆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E </a:t>
                </a:r>
                <a:r>
                  <a:rPr lang="en-US" sz="1800" dirty="0"/>
                  <a:t>which is a tree.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Given a spanning tree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 of a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, adding a </a:t>
                </a:r>
                <a:r>
                  <a:rPr lang="en-US" sz="1800" dirty="0" err="1" smtClean="0"/>
                  <a:t>nontree</a:t>
                </a:r>
                <a:r>
                  <a:rPr lang="en-US" sz="1800" dirty="0" smtClean="0"/>
                  <a:t> edge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𝒆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creates a unique cycle.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There </a:t>
                </a:r>
                <a:r>
                  <a:rPr lang="en-US" sz="1800" dirty="0" smtClean="0"/>
                  <a:t>will be total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𝒎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 such cycles.  These are called </a:t>
                </a:r>
                <a:r>
                  <a:rPr lang="en-US" sz="1800" b="1" dirty="0" smtClean="0"/>
                  <a:t>fundamental cycles</a:t>
                </a:r>
                <a:r>
                  <a:rPr lang="en-US" sz="1800" dirty="0" smtClean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induced by the spanning tree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  <a:blipFill rotWithShape="1">
                <a:blip r:embed="rId2"/>
                <a:stretch>
                  <a:fillRect l="-1081" t="-788" r="-648" b="-5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road or telecommunication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Assign each edge a </a:t>
            </a:r>
            <a:r>
              <a:rPr lang="en-US" sz="1800" b="1" dirty="0" smtClean="0"/>
              <a:t>weight/cost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2" name="Down Ribbon 21"/>
          <p:cNvSpPr/>
          <p:nvPr/>
        </p:nvSpPr>
        <p:spPr>
          <a:xfrm>
            <a:off x="1981200" y="5494511"/>
            <a:ext cx="4819848" cy="83008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Adding more reality to the </a:t>
            </a:r>
            <a:r>
              <a:rPr lang="en-US" b="1" dirty="0" smtClean="0">
                <a:solidFill>
                  <a:srgbClr val="C00000"/>
                </a:solidFill>
              </a:rPr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0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Continuing Problem from last class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JOB Scheduling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Largest subset of non-overlapping job</a:t>
            </a:r>
          </a:p>
        </p:txBody>
      </p:sp>
    </p:spTree>
    <p:extLst>
      <p:ext uri="{BB962C8B-B14F-4D97-AF65-F5344CB8AC3E}">
        <p14:creationId xmlns:p14="http://schemas.microsoft.com/office/powerpoint/2010/main" val="10698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road or telecommunication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smtClean="0"/>
              <a:t>Any arbitrary spanning tree (like the one shown above) will not serve our goal</a:t>
            </a:r>
            <a:r>
              <a:rPr lang="en-US" sz="2000" dirty="0" smtClean="0">
                <a:sym typeface="Wingdings" pitchFamily="2" charset="2"/>
              </a:rPr>
              <a:t>. </a:t>
            </a:r>
          </a:p>
          <a:p>
            <a:pPr marL="0" indent="0">
              <a:buNone/>
            </a:pPr>
            <a:r>
              <a:rPr lang="en-US" sz="2000" dirty="0" smtClean="0"/>
              <a:t>We </a:t>
            </a:r>
            <a:r>
              <a:rPr lang="en-US" sz="2000" dirty="0"/>
              <a:t>need to select the spanning tree with </a:t>
            </a:r>
            <a:r>
              <a:rPr lang="en-US" sz="2000" b="1" dirty="0"/>
              <a:t>least </a:t>
            </a:r>
            <a:r>
              <a:rPr lang="en-US" sz="2000" b="1" dirty="0" smtClean="0"/>
              <a:t>weight/cost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953000" y="1828800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48200" y="23738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67200" y="28310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62896" y="2983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410200" y="3200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86896" y="3288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48896" y="3745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</a:t>
            </a:r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582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10400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53000" y="5040868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102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484076" y="44196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00800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800600" y="4267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</a:t>
            </a:r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52800" y="3048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960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57600" y="4648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153296" y="3962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371600" y="45836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133600" y="3886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80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00200" y="3429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943496" y="2590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86496" y="2438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743200" y="3505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553096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248296" y="5029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4400" y="3352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Problem 2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26401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Problem Description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Input:</a:t>
                </a:r>
                <a:r>
                  <a:rPr lang="en-US" sz="2000" dirty="0" smtClean="0"/>
                  <a:t> an undirected graph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 smtClean="0"/>
                  <a:t>=(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 smtClean="0"/>
                  <a:t>) with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: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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ℝ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Aim: </a:t>
                </a:r>
                <a:r>
                  <a:rPr lang="en-US" sz="2000" dirty="0" smtClean="0"/>
                  <a:t>compute a </a:t>
                </a:r>
                <a:r>
                  <a:rPr lang="en-US" sz="2000" b="1" dirty="0" smtClean="0"/>
                  <a:t>spanning tree 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E’</a:t>
                </a:r>
                <a:r>
                  <a:rPr lang="en-US" sz="2000" dirty="0" smtClean="0"/>
                  <a:t>),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E’ </a:t>
                </a:r>
                <a:r>
                  <a:rPr lang="en-US" sz="2000" b="1" dirty="0" smtClean="0">
                    <a:latin typeface="Cambria Math"/>
                    <a:ea typeface="Cambria Math"/>
                  </a:rPr>
                  <a:t>⊆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m:rPr>
                            <m:sty m:val="p"/>
                          </m:rPr>
                          <a:rPr lang="el-GR" sz="2000" b="1" i="1" dirty="0" smtClean="0">
                            <a:latin typeface="Cambria Math"/>
                            <a:ea typeface="Cambria Math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w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is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minimum</a:t>
                </a:r>
                <a:r>
                  <a:rPr lang="en-US" sz="2000" b="1" dirty="0" smtClean="0"/>
                  <a:t>.</a:t>
                </a:r>
                <a:r>
                  <a:rPr lang="en-US" sz="2000" dirty="0" smtClean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3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to compute a MST ?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39" name="Straight Connector 138"/>
          <p:cNvCxnSpPr/>
          <p:nvPr/>
        </p:nvCxnSpPr>
        <p:spPr>
          <a:xfrm>
            <a:off x="4191000" y="2514600"/>
            <a:ext cx="273236" cy="1035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Ribbon 21"/>
          <p:cNvSpPr/>
          <p:nvPr/>
        </p:nvSpPr>
        <p:spPr>
          <a:xfrm>
            <a:off x="1580952" y="5257800"/>
            <a:ext cx="6420048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at this graph carefully and with open mind.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</a:t>
            </a:r>
            <a:r>
              <a:rPr lang="en-US" u="sng" dirty="0" smtClean="0">
                <a:solidFill>
                  <a:schemeClr val="tx1"/>
                </a:solidFill>
              </a:rPr>
              <a:t>claim</a:t>
            </a:r>
            <a:r>
              <a:rPr lang="en-US" dirty="0" smtClean="0">
                <a:solidFill>
                  <a:schemeClr val="tx1"/>
                </a:solidFill>
              </a:rPr>
              <a:t> anything about the MST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24200" y="5715000"/>
            <a:ext cx="3619104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any edge for which you feel strongly to be present in MST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0" y="990600"/>
            <a:ext cx="3866952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least weight edge should be in MST.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But  why ?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9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2" grpId="1" animBg="1"/>
      <p:bldP spid="24" grpId="0" animBg="1"/>
      <p:bldP spid="24" grpId="1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m:rPr>
                        <m:sty m:val="p"/>
                      </m:rPr>
                      <a:rPr lang="el-GR" sz="1600" b="1" i="1" dirty="0">
                        <a:latin typeface="Cambria Math"/>
                        <a:ea typeface="Cambria Math"/>
                      </a:rPr>
                      <m:t>ϵ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E</m:t>
                    </m:r>
                  </m:oMath>
                </a14:m>
                <a:r>
                  <a:rPr lang="en-US" sz="2000" dirty="0" smtClean="0"/>
                  <a:t> be the edge of least weight in the given graph.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Lemma2: </a:t>
                </a:r>
                <a:r>
                  <a:rPr lang="en-US" sz="2000" dirty="0" smtClean="0"/>
                  <a:t>There is a </a:t>
                </a:r>
                <a:r>
                  <a:rPr lang="en-US" sz="2000" b="1" dirty="0" smtClean="0"/>
                  <a:t>MST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Proof:</a:t>
                </a:r>
                <a:r>
                  <a:rPr lang="en-US" sz="2000" dirty="0" smtClean="0"/>
                  <a:t> Consider any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∉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the fundamental cycle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Swap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 with any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𝒆</m:t>
                    </m:r>
                    <m:r>
                      <m:rPr>
                        <m:sty m:val="p"/>
                      </m:rPr>
                      <a:rPr lang="el-GR" sz="2000" i="1" dirty="0" smtClean="0">
                        <a:latin typeface="Cambria Math"/>
                      </a:rPr>
                      <m:t>ϵ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ea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present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43000" y="3429000"/>
            <a:ext cx="6400800" cy="2895600"/>
            <a:chOff x="1143000" y="2362200"/>
            <a:chExt cx="6400800" cy="2895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143000" y="2362200"/>
              <a:ext cx="6400800" cy="2895600"/>
              <a:chOff x="1143000" y="2362200"/>
              <a:chExt cx="6400800" cy="2895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2954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143000" y="4267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00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0386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133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1816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864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43400" y="4724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705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0960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5105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419600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477000" y="2514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3914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447800" y="2819400"/>
                <a:ext cx="12954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7" idx="1"/>
              </p:cNvCxnSpPr>
              <p:nvPr/>
            </p:nvCxnSpPr>
            <p:spPr>
              <a:xfrm>
                <a:off x="2819400" y="3048000"/>
                <a:ext cx="403318" cy="936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8" idx="5"/>
                <a:endCxn id="10" idx="1"/>
              </p:cNvCxnSpPr>
              <p:nvPr/>
            </p:nvCxnSpPr>
            <p:spPr>
              <a:xfrm>
                <a:off x="4168682" y="2492282"/>
                <a:ext cx="1035236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7" idx="5"/>
                <a:endCxn id="15" idx="0"/>
              </p:cNvCxnSpPr>
              <p:nvPr/>
            </p:nvCxnSpPr>
            <p:spPr>
              <a:xfrm flipH="1">
                <a:off x="3048000" y="4092482"/>
                <a:ext cx="282482" cy="1012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8" idx="2"/>
              </p:cNvCxnSpPr>
              <p:nvPr/>
            </p:nvCxnSpPr>
            <p:spPr>
              <a:xfrm flipV="1">
                <a:off x="2873282" y="2438400"/>
                <a:ext cx="1165318" cy="479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0" idx="6"/>
                <a:endCxn id="17" idx="2"/>
              </p:cNvCxnSpPr>
              <p:nvPr/>
            </p:nvCxnSpPr>
            <p:spPr>
              <a:xfrm flipV="1">
                <a:off x="5334000" y="25908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7" idx="5"/>
                <a:endCxn id="18" idx="1"/>
              </p:cNvCxnSpPr>
              <p:nvPr/>
            </p:nvCxnSpPr>
            <p:spPr>
              <a:xfrm>
                <a:off x="6607082" y="26446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2"/>
                <a:endCxn id="11" idx="4"/>
              </p:cNvCxnSpPr>
              <p:nvPr/>
            </p:nvCxnSpPr>
            <p:spPr>
              <a:xfrm flipH="1" flipV="1">
                <a:off x="5562600" y="39624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4" idx="0"/>
                <a:endCxn id="11" idx="4"/>
              </p:cNvCxnSpPr>
              <p:nvPr/>
            </p:nvCxnSpPr>
            <p:spPr>
              <a:xfrm flipH="1" flipV="1">
                <a:off x="5562600" y="3962400"/>
                <a:ext cx="609600" cy="914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2" idx="0"/>
                <a:endCxn id="16" idx="5"/>
              </p:cNvCxnSpPr>
              <p:nvPr/>
            </p:nvCxnSpPr>
            <p:spPr>
              <a:xfrm flipV="1">
                <a:off x="4419600" y="3635282"/>
                <a:ext cx="130082" cy="10891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6" idx="5"/>
                <a:endCxn id="11" idx="2"/>
              </p:cNvCxnSpPr>
              <p:nvPr/>
            </p:nvCxnSpPr>
            <p:spPr>
              <a:xfrm>
                <a:off x="4549682" y="3635282"/>
                <a:ext cx="936718" cy="250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6" idx="7"/>
              </p:cNvCxnSpPr>
              <p:nvPr/>
            </p:nvCxnSpPr>
            <p:spPr>
              <a:xfrm flipH="1">
                <a:off x="1273082" y="3025682"/>
                <a:ext cx="1492436" cy="1263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2743200" y="28956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3101882" y="4800600"/>
              <a:ext cx="1241518" cy="327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209800" y="4092482"/>
              <a:ext cx="1012918" cy="7843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86200" y="3559082"/>
            <a:ext cx="609600" cy="1012918"/>
            <a:chOff x="3886200" y="3559082"/>
            <a:chExt cx="609600" cy="1012918"/>
          </a:xfrm>
        </p:grpSpPr>
        <p:cxnSp>
          <p:nvCxnSpPr>
            <p:cNvPr id="36" name="Straight Connector 35"/>
            <p:cNvCxnSpPr>
              <a:stCxn id="8" idx="5"/>
              <a:endCxn id="16" idx="0"/>
            </p:cNvCxnSpPr>
            <p:nvPr/>
          </p:nvCxnSpPr>
          <p:spPr>
            <a:xfrm>
              <a:off x="4168682" y="3559082"/>
              <a:ext cx="327118" cy="10129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rved Right Arrow 36"/>
          <p:cNvSpPr/>
          <p:nvPr/>
        </p:nvSpPr>
        <p:spPr>
          <a:xfrm rot="20706483">
            <a:off x="3405186" y="3962400"/>
            <a:ext cx="609600" cy="1673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m:rPr>
                        <m:sty m:val="p"/>
                      </m:rPr>
                      <a:rPr lang="el-GR" sz="1600" b="1" i="1" dirty="0">
                        <a:latin typeface="Cambria Math"/>
                        <a:ea typeface="Cambria Math"/>
                      </a:rPr>
                      <m:t>ϵ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E</m:t>
                    </m:r>
                  </m:oMath>
                </a14:m>
                <a:r>
                  <a:rPr lang="en-US" sz="2000" dirty="0" smtClean="0"/>
                  <a:t> be the edge of least weight in the given graph.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Lemma2: </a:t>
                </a:r>
                <a:r>
                  <a:rPr lang="en-US" sz="2000" dirty="0" smtClean="0"/>
                  <a:t>There is a </a:t>
                </a:r>
                <a:r>
                  <a:rPr lang="en-US" sz="2000" b="1" dirty="0" smtClean="0"/>
                  <a:t>MST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Proof:</a:t>
                </a:r>
                <a:r>
                  <a:rPr lang="en-US" sz="2000" dirty="0" smtClean="0"/>
                  <a:t> Consider any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∉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the fundamental cycle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Swap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 with any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𝒆</m:t>
                    </m:r>
                    <m:r>
                      <m:rPr>
                        <m:sty m:val="p"/>
                      </m:rPr>
                      <a:rPr lang="el-GR" sz="2000" i="1" dirty="0" smtClean="0">
                        <a:latin typeface="Cambria Math"/>
                      </a:rPr>
                      <m:t>ϵ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ea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present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get a spanning tree of weight ≤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b="1" dirty="0" smtClean="0">
                    <a:latin typeface="Cambria Math"/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b="1" dirty="0" smtClean="0">
                    <a:latin typeface="Cambria Math"/>
                    <a:ea typeface="Cambria Math"/>
                  </a:rPr>
                  <a:t>).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43000" y="3429000"/>
            <a:ext cx="6400800" cy="2895600"/>
            <a:chOff x="1143000" y="2362200"/>
            <a:chExt cx="6400800" cy="2895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143000" y="2362200"/>
              <a:ext cx="6400800" cy="2895600"/>
              <a:chOff x="1143000" y="2362200"/>
              <a:chExt cx="6400800" cy="2895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2954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143000" y="4267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00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0386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133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1816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864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43400" y="4724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705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0960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5105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419600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477000" y="2514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3914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447800" y="2819400"/>
                <a:ext cx="12954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7" idx="1"/>
              </p:cNvCxnSpPr>
              <p:nvPr/>
            </p:nvCxnSpPr>
            <p:spPr>
              <a:xfrm>
                <a:off x="2819400" y="3048000"/>
                <a:ext cx="403318" cy="93671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8" idx="5"/>
                <a:endCxn id="10" idx="1"/>
              </p:cNvCxnSpPr>
              <p:nvPr/>
            </p:nvCxnSpPr>
            <p:spPr>
              <a:xfrm>
                <a:off x="4168682" y="2492282"/>
                <a:ext cx="1035236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7" idx="5"/>
                <a:endCxn id="15" idx="0"/>
              </p:cNvCxnSpPr>
              <p:nvPr/>
            </p:nvCxnSpPr>
            <p:spPr>
              <a:xfrm flipH="1">
                <a:off x="3048000" y="4092482"/>
                <a:ext cx="282482" cy="1012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8" idx="2"/>
              </p:cNvCxnSpPr>
              <p:nvPr/>
            </p:nvCxnSpPr>
            <p:spPr>
              <a:xfrm flipV="1">
                <a:off x="2873282" y="2438400"/>
                <a:ext cx="1165318" cy="479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0" idx="6"/>
                <a:endCxn id="17" idx="2"/>
              </p:cNvCxnSpPr>
              <p:nvPr/>
            </p:nvCxnSpPr>
            <p:spPr>
              <a:xfrm flipV="1">
                <a:off x="5334000" y="25908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7" idx="5"/>
                <a:endCxn id="18" idx="1"/>
              </p:cNvCxnSpPr>
              <p:nvPr/>
            </p:nvCxnSpPr>
            <p:spPr>
              <a:xfrm>
                <a:off x="6607082" y="26446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2"/>
                <a:endCxn id="11" idx="4"/>
              </p:cNvCxnSpPr>
              <p:nvPr/>
            </p:nvCxnSpPr>
            <p:spPr>
              <a:xfrm flipH="1" flipV="1">
                <a:off x="5562600" y="39624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4" idx="0"/>
                <a:endCxn id="11" idx="4"/>
              </p:cNvCxnSpPr>
              <p:nvPr/>
            </p:nvCxnSpPr>
            <p:spPr>
              <a:xfrm flipH="1" flipV="1">
                <a:off x="5562600" y="3962400"/>
                <a:ext cx="609600" cy="914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2" idx="0"/>
                <a:endCxn id="16" idx="5"/>
              </p:cNvCxnSpPr>
              <p:nvPr/>
            </p:nvCxnSpPr>
            <p:spPr>
              <a:xfrm flipV="1">
                <a:off x="4419600" y="3635282"/>
                <a:ext cx="130082" cy="10891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6" idx="5"/>
                <a:endCxn id="11" idx="2"/>
              </p:cNvCxnSpPr>
              <p:nvPr/>
            </p:nvCxnSpPr>
            <p:spPr>
              <a:xfrm>
                <a:off x="4549682" y="3635282"/>
                <a:ext cx="936718" cy="250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6" idx="7"/>
              </p:cNvCxnSpPr>
              <p:nvPr/>
            </p:nvCxnSpPr>
            <p:spPr>
              <a:xfrm flipH="1">
                <a:off x="1273082" y="3025682"/>
                <a:ext cx="1492436" cy="1263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2743200" y="28956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3101882" y="4800600"/>
              <a:ext cx="1241518" cy="327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209800" y="4092482"/>
              <a:ext cx="1012918" cy="7843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86200" y="3559082"/>
            <a:ext cx="609600" cy="1012918"/>
            <a:chOff x="3886200" y="3559082"/>
            <a:chExt cx="609600" cy="1012918"/>
          </a:xfrm>
        </p:grpSpPr>
        <p:cxnSp>
          <p:nvCxnSpPr>
            <p:cNvPr id="36" name="Straight Connector 35"/>
            <p:cNvCxnSpPr>
              <a:stCxn id="8" idx="5"/>
              <a:endCxn id="16" idx="0"/>
            </p:cNvCxnSpPr>
            <p:nvPr/>
          </p:nvCxnSpPr>
          <p:spPr>
            <a:xfrm>
              <a:off x="4168682" y="3559082"/>
              <a:ext cx="327118" cy="10129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1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Try to translate Lemma2 to an algorithm for </a:t>
            </a:r>
            <a:r>
              <a:rPr lang="en-US" sz="2800" b="1" dirty="0" smtClean="0">
                <a:solidFill>
                  <a:srgbClr val="7030A0"/>
                </a:solidFill>
              </a:rPr>
              <a:t>MST ?</a:t>
            </a:r>
          </a:p>
          <a:p>
            <a:pPr marL="0" indent="0" algn="ctr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inspiration</a:t>
            </a:r>
            <a:r>
              <a:rPr lang="en-US" sz="2400" dirty="0" smtClean="0"/>
              <a:t> </a:t>
            </a:r>
            <a:r>
              <a:rPr lang="en-US" sz="2400" dirty="0" smtClean="0"/>
              <a:t>from the job scheduling </a:t>
            </a:r>
            <a:r>
              <a:rPr lang="en-US" sz="2400" dirty="0" smtClean="0"/>
              <a:t>problem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job scheduling problem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Formal Description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/>
                  <a:t>,…,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} </a:t>
                </a:r>
              </a:p>
              <a:p>
                <a:r>
                  <a:rPr lang="en-US" sz="1800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</a:t>
                </a:r>
                <a:r>
                  <a:rPr lang="en-US" sz="1800" dirty="0"/>
                  <a:t>f</a:t>
                </a:r>
                <a:r>
                  <a:rPr lang="en-US" sz="1800" dirty="0" smtClean="0"/>
                  <a:t>inish time </a:t>
                </a:r>
                <a:r>
                  <a:rPr lang="en-US" sz="1800" dirty="0"/>
                  <a:t>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 </a:t>
                </a:r>
              </a:p>
              <a:p>
                <a:r>
                  <a:rPr lang="en-US" sz="1800" dirty="0" smtClean="0"/>
                  <a:t>Server can execute </a:t>
                </a:r>
                <a:r>
                  <a:rPr lang="en-US" sz="1800" u="sng" dirty="0" smtClean="0"/>
                  <a:t>at most one job </a:t>
                </a:r>
                <a:r>
                  <a:rPr lang="en-US" sz="1800" dirty="0" smtClean="0"/>
                  <a:t>at any moment of time and a job.</a:t>
                </a:r>
              </a:p>
              <a:p>
                <a:r>
                  <a:rPr lang="en-US" sz="1800" b="1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 if scheduled, has to be scheduled </a:t>
                </a:r>
                <a:r>
                  <a:rPr lang="en-US" sz="1800" u="sng" dirty="0" smtClean="0"/>
                  <a:t>during[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u="sng" dirty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 smtClean="0"/>
                  <a:t>),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u="sng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1800" u="sng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 smtClean="0"/>
                  <a:t>)] only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 smtClean="0"/>
                  <a:t>:</a:t>
                </a:r>
                <a:r>
                  <a:rPr lang="en-US" sz="1800" dirty="0" smtClean="0"/>
                  <a:t>  To select the </a:t>
                </a:r>
                <a:r>
                  <a:rPr lang="en-US" sz="1800" b="1" dirty="0" smtClean="0"/>
                  <a:t>largest </a:t>
                </a:r>
                <a:r>
                  <a:rPr lang="en-US" sz="1800" dirty="0" smtClean="0"/>
                  <a:t>subset of </a:t>
                </a:r>
                <a:r>
                  <a:rPr lang="en-US" sz="1800" b="1" u="sng" dirty="0" smtClean="0"/>
                  <a:t>non-overlapping</a:t>
                </a:r>
                <a:r>
                  <a:rPr lang="en-US" sz="1800" dirty="0" smtClean="0"/>
                  <a:t> jobs which can be executed by the server.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593" t="-6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Selecting such a job will </a:t>
            </a:r>
            <a:r>
              <a:rPr lang="en-US" sz="1800" b="1" dirty="0" smtClean="0"/>
              <a:t>free </a:t>
            </a:r>
            <a:r>
              <a:rPr lang="en-US" sz="1800" dirty="0" smtClean="0"/>
              <a:t>the server </a:t>
            </a:r>
            <a:r>
              <a:rPr lang="en-US" sz="1800" b="1" dirty="0" smtClean="0"/>
              <a:t>earliest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</a:t>
            </a:r>
            <a:r>
              <a:rPr lang="en-US" sz="1800" dirty="0" smtClean="0"/>
              <a:t> hence more no. of jobs might get scheduled.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</a:t>
            </a:r>
            <a:r>
              <a:rPr lang="en-US" b="1" dirty="0" smtClean="0"/>
              <a:t>the job with </a:t>
            </a:r>
            <a:r>
              <a:rPr lang="en-US" b="1" dirty="0" smtClean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19200" y="3048000"/>
            <a:ext cx="4495800" cy="609600"/>
            <a:chOff x="1219200" y="3048000"/>
            <a:chExt cx="4495800" cy="609600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3048000"/>
              <a:ext cx="4495800" cy="304800"/>
              <a:chOff x="1219200" y="3048000"/>
              <a:chExt cx="4495800" cy="304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219200" y="3048000"/>
                <a:ext cx="3657600" cy="304800"/>
                <a:chOff x="1219200" y="3048000"/>
                <a:chExt cx="3657600" cy="30480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971800" y="3352800"/>
                  <a:ext cx="11430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219200" y="3200400"/>
                  <a:ext cx="19812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057400" y="30480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43400" y="33528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>
              <a:xfrm>
                <a:off x="3962400" y="3200400"/>
                <a:ext cx="14859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1816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32766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57400" y="3048000"/>
            <a:ext cx="685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43400" y="3352800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 smtClean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;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&lt;&gt;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 smtClean="0"/>
                  <a:t>do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         {</a:t>
                </a:r>
                <a:r>
                  <a:rPr lang="en-US" sz="1800" dirty="0" smtClean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has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U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latin typeface="Cambria Math"/>
                    <a:ea typeface="Cambria Math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 smtClean="0"/>
                  <a:t>\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</a:t>
                </a:r>
                <a:r>
                  <a:rPr lang="en-US" sz="1800" b="1" dirty="0" smtClean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>
                  <a:buAutoNum type="arabicPeriod" startAt="3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(last class):  </a:t>
                </a:r>
                <a:r>
                  <a:rPr lang="en-US" sz="1800" dirty="0"/>
                  <a:t>There exists </a:t>
                </a:r>
                <a:r>
                  <a:rPr lang="en-US" sz="1800" u="sng" dirty="0"/>
                  <a:t>an</a:t>
                </a:r>
                <a:r>
                  <a:rPr lang="en-US" sz="1800" dirty="0"/>
                  <a:t>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2207" t="-1078" r="-552" b="-273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b="1" dirty="0" smtClean="0"/>
                  <a:t>Proof of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correctness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 be the job with earliest finish </a:t>
                </a:r>
                <a:r>
                  <a:rPr lang="en-US" sz="1800" dirty="0" smtClean="0"/>
                  <a:t>time.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  <a:blipFill rotWithShape="1">
                <a:blip r:embed="rId3"/>
                <a:stretch>
                  <a:fillRect l="-1264" t="-621" r="-2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5638800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38800" y="5105400"/>
            <a:ext cx="1676400" cy="838200"/>
            <a:chOff x="5638800" y="5105400"/>
            <a:chExt cx="1676400" cy="838200"/>
          </a:xfrm>
        </p:grpSpPr>
        <p:sp>
          <p:nvSpPr>
            <p:cNvPr id="9" name="Striped Right Arrow 8"/>
            <p:cNvSpPr/>
            <p:nvPr/>
          </p:nvSpPr>
          <p:spPr>
            <a:xfrm rot="5400000">
              <a:off x="6057900" y="4686300"/>
              <a:ext cx="838200" cy="1676400"/>
            </a:xfrm>
            <a:prstGeom prst="stripedRight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9669" y="5144869"/>
              <a:ext cx="864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Greedy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step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00800" y="6037118"/>
            <a:ext cx="152400" cy="668482"/>
            <a:chOff x="3733800" y="5029200"/>
            <a:chExt cx="228600" cy="838200"/>
          </a:xfrm>
        </p:grpSpPr>
        <p:sp>
          <p:nvSpPr>
            <p:cNvPr id="12" name="Oval 11"/>
            <p:cNvSpPr/>
            <p:nvPr/>
          </p:nvSpPr>
          <p:spPr>
            <a:xfrm>
              <a:off x="3733800" y="5029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3733800" y="5334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7338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4665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72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Notation</a:t>
                </a:r>
                <a:r>
                  <a:rPr lang="en-US" sz="20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000" dirty="0"/>
                  <a:t>): the size of an optimal solution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724400" cy="4525963"/>
              </a:xfrm>
              <a:blipFill rotWithShape="1">
                <a:blip r:embed="rId2"/>
                <a:stretch>
                  <a:fillRect l="-1419" t="-674" r="-1032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b="1" dirty="0" smtClean="0"/>
                  <a:t>Proof of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correctness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 be the job with earliest finish </a:t>
                </a:r>
                <a:r>
                  <a:rPr lang="en-US" sz="1800" dirty="0" smtClean="0"/>
                  <a:t>time.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  <a:blipFill rotWithShape="1">
                <a:blip r:embed="rId3"/>
                <a:stretch>
                  <a:fillRect l="-1264" t="-621" r="-2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5638800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38800" y="5105400"/>
            <a:ext cx="1676400" cy="838200"/>
            <a:chOff x="5638800" y="5105400"/>
            <a:chExt cx="1676400" cy="838200"/>
          </a:xfrm>
        </p:grpSpPr>
        <p:sp>
          <p:nvSpPr>
            <p:cNvPr id="9" name="Striped Right Arrow 8"/>
            <p:cNvSpPr/>
            <p:nvPr/>
          </p:nvSpPr>
          <p:spPr>
            <a:xfrm rot="5400000">
              <a:off x="6057900" y="4686300"/>
              <a:ext cx="838200" cy="1676400"/>
            </a:xfrm>
            <a:prstGeom prst="stripedRight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9669" y="5144869"/>
              <a:ext cx="864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Greedy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step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00800" y="6037118"/>
            <a:ext cx="152400" cy="668482"/>
            <a:chOff x="3733800" y="5029200"/>
            <a:chExt cx="228600" cy="838200"/>
          </a:xfrm>
        </p:grpSpPr>
        <p:sp>
          <p:nvSpPr>
            <p:cNvPr id="12" name="Oval 11"/>
            <p:cNvSpPr/>
            <p:nvPr/>
          </p:nvSpPr>
          <p:spPr>
            <a:xfrm>
              <a:off x="3733800" y="5029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3733800" y="5334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7338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65959" y="30327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2133600" y="2819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819400"/>
                <a:ext cx="1828800" cy="533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/>
              <p:cNvSpPr/>
              <p:nvPr/>
            </p:nvSpPr>
            <p:spPr>
              <a:xfrm>
                <a:off x="2133600" y="4419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419600"/>
                <a:ext cx="1828800" cy="5334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044199" y="36576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Lemma1</a:t>
            </a:r>
            <a:endParaRPr lang="en-IN" dirty="0"/>
          </a:p>
        </p:txBody>
      </p:sp>
      <p:sp>
        <p:nvSpPr>
          <p:cNvPr id="23" name="Cloud Callout 22"/>
          <p:cNvSpPr/>
          <p:nvPr/>
        </p:nvSpPr>
        <p:spPr>
          <a:xfrm>
            <a:off x="228600" y="1219200"/>
            <a:ext cx="3505200" cy="1143000"/>
          </a:xfrm>
          <a:prstGeom prst="cloudCallout">
            <a:avLst>
              <a:gd name="adj1" fmla="val -36861"/>
              <a:gd name="adj2" fmla="val 5942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will suffice as proof of correctness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6629" y="3657600"/>
                <a:ext cx="194457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/>
                  <a:t>)=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+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9" y="3657600"/>
                <a:ext cx="194457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181" t="-6349" r="-436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loud Callout 24"/>
          <p:cNvSpPr/>
          <p:nvPr/>
        </p:nvSpPr>
        <p:spPr>
          <a:xfrm>
            <a:off x="762000" y="1219200"/>
            <a:ext cx="3429000" cy="762000"/>
          </a:xfrm>
          <a:prstGeom prst="cloudCallout">
            <a:avLst>
              <a:gd name="adj1" fmla="val -36861"/>
              <a:gd name="adj2" fmla="val 5942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prove it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1" grpId="0" animBg="1"/>
      <p:bldP spid="22" grpId="0"/>
      <p:bldP spid="23" grpId="0" animBg="1"/>
      <p:bldP spid="23" grpId="1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: 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3200" dirty="0"/>
                  <a:t>) =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3200" dirty="0"/>
                  <a:t>) + 1.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Proof has two parts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1800" b="1" dirty="0" smtClean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sz="1800" b="1" dirty="0" smtClean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–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r>
                  <a:rPr lang="en-US" sz="2000" dirty="0" smtClean="0"/>
                  <a:t> Proof for each part is a proof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construction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5715000" y="2590800"/>
            <a:ext cx="2819400" cy="841248"/>
          </a:xfrm>
          <a:prstGeom prst="borderCallout1">
            <a:avLst>
              <a:gd name="adj1" fmla="val 49693"/>
              <a:gd name="adj2" fmla="val -1016"/>
              <a:gd name="adj3" fmla="val 55501"/>
              <a:gd name="adj4" fmla="val -6761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give a physical interpretation to these </a:t>
            </a:r>
            <a:r>
              <a:rPr lang="en-US" dirty="0" smtClean="0">
                <a:solidFill>
                  <a:schemeClr val="tx1"/>
                </a:solidFill>
              </a:rPr>
              <a:t>inequalities.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3505200" y="2667000"/>
            <a:ext cx="307848" cy="762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Algorithm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“earliest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finish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time”</a:t>
                </a:r>
                <a:br>
                  <a:rPr lang="en-US" sz="2400" b="1" dirty="0" smtClean="0">
                    <a:solidFill>
                      <a:srgbClr val="C00000"/>
                    </a:solidFill>
                  </a:rPr>
                </a:br>
                <a:r>
                  <a:rPr lang="en-US" sz="2800" b="1" dirty="0" smtClean="0">
                    <a:solidFill>
                      <a:srgbClr val="7030A0"/>
                    </a:solidFill>
                  </a:rPr>
                  <a:t>Proving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dirty="0" smtClean="0"/>
                  <a:t>≥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dirty="0"/>
                  <a:t>) + </a:t>
                </a:r>
                <a:r>
                  <a:rPr lang="en-US" sz="2800" dirty="0">
                    <a:solidFill>
                      <a:srgbClr val="0070C0"/>
                    </a:solidFill>
                  </a:rPr>
                  <a:t>1</a:t>
                </a:r>
                <a:r>
                  <a:rPr lang="en-US" sz="2800" dirty="0"/>
                  <a:t>. 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787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1800" dirty="0" smtClean="0"/>
                  <a:t> start time of every job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is greater than finish time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/>
                  <a:t>be any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None of the jobs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overlaps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U{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} is </a:t>
                </a:r>
                <a:r>
                  <a:rPr lang="en-US" sz="1800" dirty="0" smtClean="0"/>
                  <a:t>a subset of non-overlapping jobs.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Therefore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 smtClean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b="1" dirty="0" smtClean="0"/>
                  <a:t>| </a:t>
                </a:r>
                <a:r>
                  <a:rPr lang="en-US" sz="1800" dirty="0"/>
                  <a:t>+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=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+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  <a:blipFill rotWithShape="1">
                <a:blip r:embed="rId3"/>
                <a:stretch>
                  <a:fillRect l="-57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8173" y="5345668"/>
            <a:ext cx="6645627" cy="445532"/>
            <a:chOff x="990600" y="3886200"/>
            <a:chExt cx="6645627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9812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066800" y="4191000"/>
            <a:ext cx="5181600" cy="685800"/>
            <a:chOff x="1066800" y="4191000"/>
            <a:chExt cx="5181600" cy="685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600200" y="4419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81400" y="4648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19400" y="48768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00400" y="44196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95400" y="41910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66800" y="4876800"/>
              <a:ext cx="1524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33600" y="46482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19600" y="4648200"/>
              <a:ext cx="639586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44196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34000" y="4419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6200" y="3657600"/>
            <a:ext cx="1371600" cy="1219200"/>
            <a:chOff x="76200" y="3657600"/>
            <a:chExt cx="13716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Overlap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545" t="-8197" r="-959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682039" y="4026932"/>
              <a:ext cx="765761" cy="392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3400" y="4026932"/>
              <a:ext cx="457200" cy="849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974373" y="4026932"/>
              <a:ext cx="313505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133599" y="3288268"/>
            <a:ext cx="4114799" cy="750332"/>
            <a:chOff x="2133599" y="3135868"/>
            <a:chExt cx="4114799" cy="750332"/>
          </a:xfrm>
        </p:grpSpPr>
        <p:sp>
          <p:nvSpPr>
            <p:cNvPr id="56" name="Right Brace 55"/>
            <p:cNvSpPr/>
            <p:nvPr/>
          </p:nvSpPr>
          <p:spPr>
            <a:xfrm rot="16200000" flipV="1">
              <a:off x="3991862" y="1629664"/>
              <a:ext cx="398273" cy="411479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𝑱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133600" y="4419600"/>
            <a:ext cx="4114800" cy="228600"/>
            <a:chOff x="2286000" y="4572000"/>
            <a:chExt cx="4114800" cy="2286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33800" y="48006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286000" y="4800600"/>
              <a:ext cx="12791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0600" y="45720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486400" y="45720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>
            <a:off x="1295400" y="41910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362200" y="1371600"/>
            <a:ext cx="4953000" cy="1484532"/>
            <a:chOff x="2362200" y="1371600"/>
            <a:chExt cx="4953000" cy="14845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362200" y="2209801"/>
                  <a:ext cx="4953000" cy="646331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From an </a:t>
                  </a:r>
                  <a:r>
                    <a:rPr lang="en-US" b="1" dirty="0"/>
                    <a:t>optimal solution</a:t>
                  </a:r>
                  <a:r>
                    <a:rPr lang="en-US" dirty="0"/>
                    <a:t>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a14:m>
                  <a:r>
                    <a:rPr lang="en-US" dirty="0"/>
                    <a:t> </a:t>
                  </a:r>
                  <a:endParaRPr lang="en-US" dirty="0" smtClean="0"/>
                </a:p>
                <a:p>
                  <a:r>
                    <a:rPr lang="en-US" dirty="0" smtClean="0"/>
                    <a:t>can </a:t>
                  </a:r>
                  <a:r>
                    <a:rPr lang="en-US" dirty="0"/>
                    <a:t>you </a:t>
                  </a:r>
                  <a:r>
                    <a:rPr lang="en-US" dirty="0" smtClean="0"/>
                    <a:t>derive </a:t>
                  </a:r>
                  <a:r>
                    <a:rPr lang="en-US" dirty="0"/>
                    <a:t>a</a:t>
                  </a:r>
                  <a:r>
                    <a:rPr lang="en-US" b="1" u="sng" dirty="0"/>
                    <a:t> solution</a:t>
                  </a:r>
                  <a:r>
                    <a:rPr lang="en-US" dirty="0"/>
                    <a:t> </a:t>
                  </a:r>
                  <a:r>
                    <a:rPr lang="en-US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 smtClean="0"/>
                    <a:t>with one extra job?</a:t>
                  </a:r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209801"/>
                  <a:ext cx="4953000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82" t="-3670" b="-11009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>
              <a:off x="5181600" y="1371600"/>
              <a:ext cx="0" cy="838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3673827" y="838200"/>
            <a:ext cx="2879373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Algorithm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“earliest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finish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time”</a:t>
                </a:r>
                <a:br>
                  <a:rPr lang="en-US" sz="2400" b="1" dirty="0" smtClean="0">
                    <a:solidFill>
                      <a:srgbClr val="C00000"/>
                    </a:solidFill>
                  </a:rPr>
                </a:br>
                <a:r>
                  <a:rPr lang="en-US" sz="2800" b="1" dirty="0" smtClean="0">
                    <a:solidFill>
                      <a:srgbClr val="7030A0"/>
                    </a:solidFill>
                  </a:rPr>
                  <a:t>Proving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dirty="0"/>
                  <a:t>) ≥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800" dirty="0"/>
                  <a:t>) - </a:t>
                </a:r>
                <a:r>
                  <a:rPr lang="en-US" sz="2800" dirty="0">
                    <a:solidFill>
                      <a:srgbClr val="0070C0"/>
                    </a:solidFill>
                  </a:rPr>
                  <a:t>1</a:t>
                </a:r>
                <a:r>
                  <a:rPr lang="en-US" sz="2800" dirty="0"/>
                  <a:t>. 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787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(last class):  </a:t>
                </a:r>
                <a:r>
                  <a:rPr lang="en-US" sz="1800" dirty="0"/>
                  <a:t>There exists </a:t>
                </a:r>
                <a:r>
                  <a:rPr lang="en-US" sz="1800" u="sng" dirty="0"/>
                  <a:t>an</a:t>
                </a:r>
                <a:r>
                  <a:rPr lang="en-US" sz="1800" dirty="0"/>
                  <a:t>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an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 smtClean="0"/>
                  <a:t> containing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None of the jobs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 smtClean="0"/>
                  <a:t> overlaps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E</a:t>
                </a:r>
                <a:r>
                  <a:rPr lang="en-US" sz="1800" dirty="0" smtClean="0"/>
                  <a:t>very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 smtClean="0"/>
                  <a:t> other 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belongs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\{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>
                    <a:latin typeface="Cambria Math"/>
                    <a:ea typeface="Cambria Math"/>
                  </a:rPr>
                  <a:t>} is </a:t>
                </a:r>
                <a:r>
                  <a:rPr lang="en-US" sz="1800" dirty="0" smtClean="0"/>
                  <a:t>a subset of non-overlapping jobs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Therefore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 smtClean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b="1" dirty="0" smtClean="0"/>
                  <a:t>| -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=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b="1" dirty="0"/>
                  <a:t>-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  <a:blipFill rotWithShape="1">
                <a:blip r:embed="rId3"/>
                <a:stretch>
                  <a:fillRect l="-571" t="-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8173" y="5345668"/>
            <a:ext cx="6645627" cy="445532"/>
            <a:chOff x="990600" y="3886200"/>
            <a:chExt cx="6645627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0            1                  2               3               4                5              6             7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9812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066800" y="4191000"/>
            <a:ext cx="5181600" cy="685800"/>
            <a:chOff x="1066800" y="4191000"/>
            <a:chExt cx="5181600" cy="685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600200" y="4419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81400" y="4648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19400" y="48768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00400" y="44196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95400" y="41910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66800" y="4876800"/>
              <a:ext cx="1524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33600" y="46482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19600" y="4648200"/>
              <a:ext cx="639586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44196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34000" y="4419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6200" y="3657600"/>
            <a:ext cx="1371600" cy="1219200"/>
            <a:chOff x="76200" y="3657600"/>
            <a:chExt cx="13716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Overlap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545" t="-8197" r="-959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682039" y="4026932"/>
              <a:ext cx="765761" cy="392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3400" y="4026932"/>
              <a:ext cx="457200" cy="849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974373" y="4026932"/>
              <a:ext cx="313505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133599" y="3288268"/>
            <a:ext cx="4114799" cy="750332"/>
            <a:chOff x="2133599" y="3135868"/>
            <a:chExt cx="4114799" cy="750332"/>
          </a:xfrm>
        </p:grpSpPr>
        <p:sp>
          <p:nvSpPr>
            <p:cNvPr id="56" name="Right Brace 55"/>
            <p:cNvSpPr/>
            <p:nvPr/>
          </p:nvSpPr>
          <p:spPr>
            <a:xfrm rot="16200000" flipV="1">
              <a:off x="3991862" y="1629664"/>
              <a:ext cx="398273" cy="411479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𝑱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2133600" y="4419600"/>
            <a:ext cx="4114800" cy="228600"/>
            <a:chOff x="2286000" y="4572000"/>
            <a:chExt cx="4114800" cy="2286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733800" y="48006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286000" y="4800600"/>
              <a:ext cx="12791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600" y="45720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86400" y="45720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1295400" y="41910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362200" y="1371600"/>
            <a:ext cx="4953000" cy="1484532"/>
            <a:chOff x="2362200" y="1371600"/>
            <a:chExt cx="4953000" cy="14845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362200" y="2209801"/>
                  <a:ext cx="4953000" cy="646331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From an </a:t>
                  </a:r>
                  <a:r>
                    <a:rPr lang="en-US" b="1" dirty="0"/>
                    <a:t>optimal solution</a:t>
                  </a:r>
                  <a:r>
                    <a:rPr lang="en-US" dirty="0"/>
                    <a:t>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a14:m>
                  <a:r>
                    <a:rPr lang="en-US" dirty="0"/>
                    <a:t> </a:t>
                  </a:r>
                  <a:endParaRPr lang="en-US" dirty="0" smtClean="0"/>
                </a:p>
                <a:p>
                  <a:r>
                    <a:rPr lang="en-US" dirty="0" smtClean="0"/>
                    <a:t>can </a:t>
                  </a:r>
                  <a:r>
                    <a:rPr lang="en-US" dirty="0"/>
                    <a:t>you </a:t>
                  </a:r>
                  <a:r>
                    <a:rPr lang="en-US" dirty="0" smtClean="0"/>
                    <a:t>derive </a:t>
                  </a:r>
                  <a:r>
                    <a:rPr lang="en-US" dirty="0"/>
                    <a:t>a</a:t>
                  </a:r>
                  <a:r>
                    <a:rPr lang="en-US" b="1" u="sng" dirty="0"/>
                    <a:t> solution</a:t>
                  </a:r>
                  <a:r>
                    <a:rPr lang="en-US" dirty="0"/>
                    <a:t> </a:t>
                  </a:r>
                  <a:r>
                    <a:rPr lang="en-US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 smtClean="0"/>
                    <a:t>with one job less?</a:t>
                  </a:r>
                  <a:endParaRPr lang="en-US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209801"/>
                  <a:ext cx="4953000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82" t="-3670" b="-11009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181600" y="1371600"/>
              <a:ext cx="0" cy="838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50"/>
          <p:cNvSpPr/>
          <p:nvPr/>
        </p:nvSpPr>
        <p:spPr>
          <a:xfrm>
            <a:off x="3673827" y="838200"/>
            <a:ext cx="2879373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11998</TotalTime>
  <Words>1429</Words>
  <Application>Microsoft Office PowerPoint</Application>
  <PresentationFormat>On-screen Show (4:3)</PresentationFormat>
  <Paragraphs>401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Data Structures and Algorithms (CS210A) Semester I – 2014-15</vt:lpstr>
      <vt:lpstr>Continuing Problem from last class</vt:lpstr>
      <vt:lpstr>A job scheduling problem  Formal Description</vt:lpstr>
      <vt:lpstr>Designing algorithm for the problem </vt:lpstr>
      <vt:lpstr>Algorithm “earliest finish time” </vt:lpstr>
      <vt:lpstr>Algorithm “earliest finish time” </vt:lpstr>
      <vt:lpstr>Theorem:  Opt(J) = Opt(J′) + 1. </vt:lpstr>
      <vt:lpstr>Algorithm “earliest finish time” Proving Opt(J) ≥ Opt(J′) + 1. </vt:lpstr>
      <vt:lpstr>Algorithm “earliest finish time” Proving Opt(J′) ≥ Opt(J) - 1. </vt:lpstr>
      <vt:lpstr>PowerPoint Presentation</vt:lpstr>
      <vt:lpstr>O(n log n) implementation of the Algorithm</vt:lpstr>
      <vt:lpstr>Problem 2</vt:lpstr>
      <vt:lpstr>Motivation: A road or telecommunication network</vt:lpstr>
      <vt:lpstr>Motivation</vt:lpstr>
      <vt:lpstr>A road or telecommunication network</vt:lpstr>
      <vt:lpstr>A road or telecommunication network</vt:lpstr>
      <vt:lpstr>A tree</vt:lpstr>
      <vt:lpstr>A Spanning tree </vt:lpstr>
      <vt:lpstr>A road or telecommunication network</vt:lpstr>
      <vt:lpstr>A road or telecommunication network</vt:lpstr>
      <vt:lpstr>Problem 2</vt:lpstr>
      <vt:lpstr>Problem Description</vt:lpstr>
      <vt:lpstr>How to compute a MST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1170</cp:revision>
  <dcterms:created xsi:type="dcterms:W3CDTF">2011-12-03T04:13:03Z</dcterms:created>
  <dcterms:modified xsi:type="dcterms:W3CDTF">2014-10-29T13:45:18Z</dcterms:modified>
</cp:coreProperties>
</file>