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8"/>
  </p:notesMasterIdLst>
  <p:sldIdLst>
    <p:sldId id="484" r:id="rId2"/>
    <p:sldId id="392" r:id="rId3"/>
    <p:sldId id="496" r:id="rId4"/>
    <p:sldId id="495" r:id="rId5"/>
    <p:sldId id="429" r:id="rId6"/>
    <p:sldId id="465" r:id="rId7"/>
    <p:sldId id="434" r:id="rId8"/>
    <p:sldId id="451" r:id="rId9"/>
    <p:sldId id="493" r:id="rId10"/>
    <p:sldId id="441" r:id="rId11"/>
    <p:sldId id="444" r:id="rId12"/>
    <p:sldId id="445" r:id="rId13"/>
    <p:sldId id="450" r:id="rId14"/>
    <p:sldId id="494" r:id="rId15"/>
    <p:sldId id="453" r:id="rId16"/>
    <p:sldId id="448" r:id="rId17"/>
    <p:sldId id="449" r:id="rId18"/>
    <p:sldId id="454" r:id="rId19"/>
    <p:sldId id="457" r:id="rId20"/>
    <p:sldId id="458" r:id="rId21"/>
    <p:sldId id="459" r:id="rId22"/>
    <p:sldId id="460" r:id="rId23"/>
    <p:sldId id="461" r:id="rId24"/>
    <p:sldId id="463" r:id="rId25"/>
    <p:sldId id="462" r:id="rId26"/>
    <p:sldId id="455" r:id="rId27"/>
    <p:sldId id="456" r:id="rId28"/>
    <p:sldId id="485" r:id="rId29"/>
    <p:sldId id="486" r:id="rId30"/>
    <p:sldId id="487" r:id="rId31"/>
    <p:sldId id="488" r:id="rId32"/>
    <p:sldId id="489" r:id="rId33"/>
    <p:sldId id="490" r:id="rId34"/>
    <p:sldId id="491" r:id="rId35"/>
    <p:sldId id="492" r:id="rId36"/>
    <p:sldId id="464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76" autoAdjust="0"/>
  </p:normalViewPr>
  <p:slideViewPr>
    <p:cSldViewPr>
      <p:cViewPr>
        <p:scale>
          <a:sx n="85" d="100"/>
          <a:sy n="85" d="100"/>
        </p:scale>
        <p:origin x="-378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10/31/2014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10/31/2014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10/31/2014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10/31/2014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10/31/2014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10/31/2014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10/31/2014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10/31/2014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10/31/2014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10/31/2014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10/31/2014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10/31/2014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10/31/2014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0.png"/><Relationship Id="rId7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0.png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0.png"/><Relationship Id="rId4" Type="http://schemas.openxmlformats.org/officeDocument/2006/relationships/image" Target="../media/image23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</a:t>
            </a:r>
            <a:r>
              <a:rPr lang="en-US" sz="2700" b="1" dirty="0" smtClean="0">
                <a:solidFill>
                  <a:srgbClr val="7030A0"/>
                </a:solidFill>
              </a:rPr>
              <a:t>CS210A</a:t>
            </a:r>
            <a:r>
              <a:rPr lang="en-US" sz="2700" dirty="0" smtClean="0">
                <a:solidFill>
                  <a:srgbClr val="002060"/>
                </a:solidFill>
              </a:rPr>
              <a:t>)</a:t>
            </a:r>
            <a:br>
              <a:rPr lang="en-US" sz="2700" dirty="0" smtClean="0">
                <a:solidFill>
                  <a:srgbClr val="002060"/>
                </a:solidFill>
              </a:rPr>
            </a:br>
            <a:r>
              <a:rPr lang="en-US" sz="2700" dirty="0" smtClean="0">
                <a:solidFill>
                  <a:srgbClr val="002060"/>
                </a:solidFill>
              </a:rPr>
              <a:t>Semester I – </a:t>
            </a:r>
            <a:r>
              <a:rPr lang="en-US" sz="2700" b="1" dirty="0" smtClean="0">
                <a:solidFill>
                  <a:srgbClr val="002060"/>
                </a:solidFill>
              </a:rPr>
              <a:t>2014-15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495800"/>
            <a:ext cx="8153400" cy="1447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</a:t>
            </a:r>
            <a:r>
              <a:rPr lang="en-US" sz="2400" b="1" dirty="0" smtClean="0">
                <a:solidFill>
                  <a:srgbClr val="C00000"/>
                </a:solidFill>
              </a:rPr>
              <a:t>36</a:t>
            </a:r>
            <a:endParaRPr lang="en-US" sz="2000" b="1" dirty="0" smtClean="0">
              <a:solidFill>
                <a:srgbClr val="7030A0"/>
              </a:solidFill>
            </a:endParaRP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chemeClr val="tx1"/>
                </a:solidFill>
              </a:rPr>
              <a:t>A new algorithm design paradigm: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                                                         part </a:t>
            </a:r>
            <a:r>
              <a:rPr lang="en-US" sz="2000" b="1" dirty="0" smtClean="0">
                <a:solidFill>
                  <a:srgbClr val="0070C0"/>
                </a:solidFill>
              </a:rPr>
              <a:t>III</a:t>
            </a:r>
            <a:r>
              <a:rPr lang="en-US" sz="2000" b="1" dirty="0" smtClean="0">
                <a:solidFill>
                  <a:schemeClr val="tx1"/>
                </a:solidFill>
              </a:rPr>
              <a:t>                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17288" y="4964668"/>
            <a:ext cx="1759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Greedy </a:t>
            </a:r>
            <a:r>
              <a:rPr lang="en-US" b="1" dirty="0" smtClean="0">
                <a:solidFill>
                  <a:srgbClr val="7030A0"/>
                </a:solidFill>
              </a:rPr>
              <a:t>strategy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50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Proof of </a:t>
            </a:r>
            <a:r>
              <a:rPr lang="en-US" sz="3600" b="1" dirty="0" smtClean="0">
                <a:solidFill>
                  <a:srgbClr val="7030A0"/>
                </a:solidFill>
              </a:rPr>
              <a:t>cut-property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4582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3276600" y="2895600"/>
            <a:ext cx="914400" cy="2286000"/>
            <a:chOff x="3276600" y="2895600"/>
            <a:chExt cx="914400" cy="2286000"/>
          </a:xfrm>
        </p:grpSpPr>
        <p:sp>
          <p:nvSpPr>
            <p:cNvPr id="5" name="Oval 4"/>
            <p:cNvSpPr/>
            <p:nvPr/>
          </p:nvSpPr>
          <p:spPr>
            <a:xfrm>
              <a:off x="3276600" y="3276600"/>
              <a:ext cx="914400" cy="1905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657600" y="3429000"/>
              <a:ext cx="152400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657600" y="3810000"/>
              <a:ext cx="152400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657600" y="4191000"/>
              <a:ext cx="152400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657600" y="4572000"/>
              <a:ext cx="152400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657600" y="4876800"/>
              <a:ext cx="152400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3576718" y="28956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6718" y="2895600"/>
                  <a:ext cx="389850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/>
          <p:cNvGrpSpPr/>
          <p:nvPr/>
        </p:nvGrpSpPr>
        <p:grpSpPr>
          <a:xfrm>
            <a:off x="4800600" y="2895600"/>
            <a:ext cx="914400" cy="2286000"/>
            <a:chOff x="4800600" y="2895600"/>
            <a:chExt cx="914400" cy="2286000"/>
          </a:xfrm>
        </p:grpSpPr>
        <p:sp>
          <p:nvSpPr>
            <p:cNvPr id="6" name="Oval 5"/>
            <p:cNvSpPr/>
            <p:nvPr/>
          </p:nvSpPr>
          <p:spPr>
            <a:xfrm>
              <a:off x="4800600" y="3276600"/>
              <a:ext cx="914400" cy="1905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5181600" y="3505200"/>
              <a:ext cx="152400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181600" y="3886200"/>
              <a:ext cx="152400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181600" y="4267200"/>
              <a:ext cx="152400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181600" y="4724400"/>
              <a:ext cx="152400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5100718" y="28956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𝑨</m:t>
                            </m:r>
                          </m:e>
                        </m:acc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0718" y="2895600"/>
                  <a:ext cx="38985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/>
          <p:cNvGrpSpPr/>
          <p:nvPr/>
        </p:nvGrpSpPr>
        <p:grpSpPr>
          <a:xfrm>
            <a:off x="3787682" y="3505200"/>
            <a:ext cx="1416236" cy="1447800"/>
            <a:chOff x="3787682" y="3505200"/>
            <a:chExt cx="1416236" cy="1447800"/>
          </a:xfrm>
        </p:grpSpPr>
        <p:cxnSp>
          <p:nvCxnSpPr>
            <p:cNvPr id="20" name="Straight Connector 19"/>
            <p:cNvCxnSpPr>
              <a:stCxn id="8" idx="5"/>
              <a:endCxn id="13" idx="1"/>
            </p:cNvCxnSpPr>
            <p:nvPr/>
          </p:nvCxnSpPr>
          <p:spPr>
            <a:xfrm>
              <a:off x="3787682" y="3559082"/>
              <a:ext cx="1416236" cy="3494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endCxn id="13" idx="2"/>
            </p:cNvCxnSpPr>
            <p:nvPr/>
          </p:nvCxnSpPr>
          <p:spPr>
            <a:xfrm>
              <a:off x="3810000" y="3886200"/>
              <a:ext cx="1371600" cy="76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endCxn id="15" idx="2"/>
            </p:cNvCxnSpPr>
            <p:nvPr/>
          </p:nvCxnSpPr>
          <p:spPr>
            <a:xfrm flipV="1">
              <a:off x="3810000" y="4800600"/>
              <a:ext cx="13716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endCxn id="14" idx="3"/>
            </p:cNvCxnSpPr>
            <p:nvPr/>
          </p:nvCxnSpPr>
          <p:spPr>
            <a:xfrm flipV="1">
              <a:off x="3810000" y="4397282"/>
              <a:ext cx="1393918" cy="2509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8" idx="6"/>
              <a:endCxn id="7" idx="2"/>
            </p:cNvCxnSpPr>
            <p:nvPr/>
          </p:nvCxnSpPr>
          <p:spPr>
            <a:xfrm>
              <a:off x="3810000" y="3505200"/>
              <a:ext cx="1371600" cy="76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4114800" y="3276600"/>
            <a:ext cx="457200" cy="1648599"/>
            <a:chOff x="4114800" y="3276600"/>
            <a:chExt cx="457200" cy="1648599"/>
          </a:xfrm>
        </p:grpSpPr>
        <p:sp>
          <p:nvSpPr>
            <p:cNvPr id="41" name="TextBox 40"/>
            <p:cNvSpPr txBox="1"/>
            <p:nvPr/>
          </p:nvSpPr>
          <p:spPr>
            <a:xfrm>
              <a:off x="4191000" y="464820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23</a:t>
              </a:r>
              <a:endParaRPr lang="en-US" sz="12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230240" y="429500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13</a:t>
              </a:r>
              <a:endParaRPr lang="en-US" sz="12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154040" y="368540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37</a:t>
              </a:r>
              <a:endParaRPr lang="en-US" sz="12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114800" y="327660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48</a:t>
              </a:r>
              <a:endParaRPr lang="en-US" sz="12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191000" y="350520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6</a:t>
              </a:r>
              <a:r>
                <a:rPr lang="en-US" sz="1200" dirty="0" smtClean="0"/>
                <a:t>7</a:t>
              </a:r>
              <a:endParaRPr lang="en-US" sz="1200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351106" y="4114800"/>
            <a:ext cx="2200364" cy="750332"/>
            <a:chOff x="3351106" y="4114800"/>
            <a:chExt cx="2200364" cy="750332"/>
          </a:xfrm>
        </p:grpSpPr>
        <p:sp>
          <p:nvSpPr>
            <p:cNvPr id="47" name="TextBox 46"/>
            <p:cNvSpPr txBox="1"/>
            <p:nvPr/>
          </p:nvSpPr>
          <p:spPr>
            <a:xfrm>
              <a:off x="3351106" y="44958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u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257800" y="41148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7030A0"/>
                  </a:solidFill>
                </a:rPr>
                <a:t>v</a:t>
              </a:r>
              <a:endParaRPr lang="en-US" b="1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09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Proof of </a:t>
            </a:r>
            <a:r>
              <a:rPr lang="en-US" sz="3600" b="1" dirty="0">
                <a:solidFill>
                  <a:srgbClr val="7030A0"/>
                </a:solidFill>
              </a:rPr>
              <a:t>cut-property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600200"/>
                <a:ext cx="8458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be the </a:t>
                </a:r>
                <a:r>
                  <a:rPr lang="en-US" sz="2000" b="1" dirty="0" smtClean="0"/>
                  <a:t>MST</a:t>
                </a:r>
                <a:r>
                  <a:rPr lang="en-US" sz="2000" dirty="0" smtClean="0"/>
                  <a:t>, and (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u</a:t>
                </a:r>
                <a:r>
                  <a:rPr lang="en-US" sz="2000" dirty="0" err="1" smtClean="0"/>
                  <a:t>,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v</a:t>
                </a:r>
                <a:r>
                  <a:rPr lang="en-US" sz="2000" dirty="0" smtClean="0"/>
                  <a:t>)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∉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 smtClean="0"/>
                  <a:t>What happens if we </a:t>
                </a:r>
                <a:r>
                  <a:rPr lang="en-US" sz="2000" b="1" dirty="0" smtClean="0"/>
                  <a:t>remove</a:t>
                </a:r>
                <a:r>
                  <a:rPr lang="en-US" sz="2000" dirty="0" smtClean="0"/>
                  <a:t> (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x</a:t>
                </a:r>
                <a:r>
                  <a:rPr lang="en-US" sz="2000" dirty="0" err="1" smtClean="0"/>
                  <a:t>,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y</a:t>
                </a:r>
                <a:r>
                  <a:rPr lang="en-US" sz="2000" dirty="0" smtClean="0"/>
                  <a:t>) from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 smtClean="0"/>
                  <a:t>, and </a:t>
                </a:r>
                <a:r>
                  <a:rPr lang="en-US" sz="2000" b="1" dirty="0" smtClean="0"/>
                  <a:t>add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(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u</a:t>
                </a:r>
                <a:r>
                  <a:rPr lang="en-US" sz="2000" dirty="0" err="1"/>
                  <a:t>,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v</a:t>
                </a:r>
                <a:r>
                  <a:rPr lang="en-US" sz="2000" dirty="0"/>
                  <a:t>) </a:t>
                </a:r>
                <a:r>
                  <a:rPr lang="en-US" sz="2000" dirty="0" smtClean="0"/>
                  <a:t>to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600200"/>
                <a:ext cx="8458200" cy="4525963"/>
              </a:xfrm>
              <a:blipFill rotWithShape="1">
                <a:blip r:embed="rId2"/>
                <a:stretch>
                  <a:fillRect l="-79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657600" y="4572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181600" y="4267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4230240" y="429500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13</a:t>
            </a:r>
            <a:endParaRPr lang="en-US" sz="1200" dirty="0"/>
          </a:p>
        </p:txBody>
      </p:sp>
      <p:grpSp>
        <p:nvGrpSpPr>
          <p:cNvPr id="49" name="Group 48"/>
          <p:cNvGrpSpPr/>
          <p:nvPr/>
        </p:nvGrpSpPr>
        <p:grpSpPr>
          <a:xfrm>
            <a:off x="3351106" y="4114800"/>
            <a:ext cx="2200364" cy="750332"/>
            <a:chOff x="3351106" y="4114800"/>
            <a:chExt cx="2200364" cy="750332"/>
          </a:xfrm>
        </p:grpSpPr>
        <p:sp>
          <p:nvSpPr>
            <p:cNvPr id="47" name="TextBox 46"/>
            <p:cNvSpPr txBox="1"/>
            <p:nvPr/>
          </p:nvSpPr>
          <p:spPr>
            <a:xfrm>
              <a:off x="3351106" y="44958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u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257800" y="41148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7030A0"/>
                  </a:solidFill>
                </a:rPr>
                <a:t>v</a:t>
              </a:r>
              <a:endParaRPr lang="en-US" b="1" dirty="0">
                <a:solidFill>
                  <a:srgbClr val="7030A0"/>
                </a:solidFill>
              </a:endParaRPr>
            </a:p>
          </p:txBody>
        </p:sp>
      </p:grpSp>
      <p:cxnSp>
        <p:nvCxnSpPr>
          <p:cNvPr id="28" name="Straight Connector 27"/>
          <p:cNvCxnSpPr>
            <a:endCxn id="14" idx="3"/>
          </p:cNvCxnSpPr>
          <p:nvPr/>
        </p:nvCxnSpPr>
        <p:spPr>
          <a:xfrm flipV="1">
            <a:off x="3810000" y="4397282"/>
            <a:ext cx="1393918" cy="25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/>
          <p:cNvGrpSpPr/>
          <p:nvPr/>
        </p:nvGrpSpPr>
        <p:grpSpPr>
          <a:xfrm>
            <a:off x="609600" y="1905000"/>
            <a:ext cx="7924800" cy="3048000"/>
            <a:chOff x="609600" y="1905000"/>
            <a:chExt cx="7924800" cy="3048000"/>
          </a:xfrm>
        </p:grpSpPr>
        <p:cxnSp>
          <p:nvCxnSpPr>
            <p:cNvPr id="67" name="Straight Connector 66"/>
            <p:cNvCxnSpPr>
              <a:stCxn id="50" idx="7"/>
            </p:cNvCxnSpPr>
            <p:nvPr/>
          </p:nvCxnSpPr>
          <p:spPr>
            <a:xfrm flipV="1">
              <a:off x="5387882" y="2133600"/>
              <a:ext cx="898618" cy="55571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9" name="Group 108"/>
            <p:cNvGrpSpPr/>
            <p:nvPr/>
          </p:nvGrpSpPr>
          <p:grpSpPr>
            <a:xfrm>
              <a:off x="609600" y="1905000"/>
              <a:ext cx="7924800" cy="3048000"/>
              <a:chOff x="609600" y="1905000"/>
              <a:chExt cx="7924800" cy="3048000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2895600" y="4343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3200400" y="2971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5867400" y="3429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5257800" y="2667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4191000" y="2667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2286000" y="3733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Straight Connector 52"/>
              <p:cNvCxnSpPr>
                <a:stCxn id="52" idx="7"/>
                <a:endCxn id="36" idx="3"/>
              </p:cNvCxnSpPr>
              <p:nvPr/>
            </p:nvCxnSpPr>
            <p:spPr>
              <a:xfrm flipV="1">
                <a:off x="2416082" y="3101882"/>
                <a:ext cx="806636" cy="654236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endCxn id="51" idx="2"/>
              </p:cNvCxnSpPr>
              <p:nvPr/>
            </p:nvCxnSpPr>
            <p:spPr>
              <a:xfrm flipV="1">
                <a:off x="3352800" y="2743200"/>
                <a:ext cx="838200" cy="30480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>
                <a:stCxn id="51" idx="6"/>
                <a:endCxn id="50" idx="2"/>
              </p:cNvCxnSpPr>
              <p:nvPr/>
            </p:nvCxnSpPr>
            <p:spPr>
              <a:xfrm>
                <a:off x="4343400" y="2743200"/>
                <a:ext cx="914400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>
                <a:stCxn id="50" idx="5"/>
                <a:endCxn id="40" idx="0"/>
              </p:cNvCxnSpPr>
              <p:nvPr/>
            </p:nvCxnSpPr>
            <p:spPr>
              <a:xfrm>
                <a:off x="5387882" y="2797082"/>
                <a:ext cx="555718" cy="63191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>
                <a:stCxn id="35" idx="1"/>
                <a:endCxn id="52" idx="5"/>
              </p:cNvCxnSpPr>
              <p:nvPr/>
            </p:nvCxnSpPr>
            <p:spPr>
              <a:xfrm flipH="1" flipV="1">
                <a:off x="2416082" y="3863882"/>
                <a:ext cx="501836" cy="501836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stCxn id="11" idx="1"/>
                <a:endCxn id="35" idx="6"/>
              </p:cNvCxnSpPr>
              <p:nvPr/>
            </p:nvCxnSpPr>
            <p:spPr>
              <a:xfrm flipH="1" flipV="1">
                <a:off x="3048000" y="4419600"/>
                <a:ext cx="631918" cy="17471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stCxn id="48" idx="1"/>
                <a:endCxn id="40" idx="3"/>
              </p:cNvCxnSpPr>
              <p:nvPr/>
            </p:nvCxnSpPr>
            <p:spPr>
              <a:xfrm flipV="1">
                <a:off x="5257800" y="3559082"/>
                <a:ext cx="631918" cy="740384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>
                <a:stCxn id="40" idx="6"/>
                <a:endCxn id="64" idx="1"/>
              </p:cNvCxnSpPr>
              <p:nvPr/>
            </p:nvCxnSpPr>
            <p:spPr>
              <a:xfrm>
                <a:off x="6019800" y="3505200"/>
                <a:ext cx="936718" cy="9851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63"/>
              <p:cNvSpPr/>
              <p:nvPr/>
            </p:nvSpPr>
            <p:spPr>
              <a:xfrm>
                <a:off x="6934200" y="3581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0" name="Straight Connector 69"/>
              <p:cNvCxnSpPr/>
              <p:nvPr/>
            </p:nvCxnSpPr>
            <p:spPr>
              <a:xfrm>
                <a:off x="6400800" y="2133600"/>
                <a:ext cx="1066800" cy="15240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Oval 70"/>
              <p:cNvSpPr/>
              <p:nvPr/>
            </p:nvSpPr>
            <p:spPr>
              <a:xfrm>
                <a:off x="6248400" y="2057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7467600" y="2209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2362200" y="23622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Connector 74"/>
              <p:cNvCxnSpPr>
                <a:stCxn id="74" idx="5"/>
                <a:endCxn id="36" idx="1"/>
              </p:cNvCxnSpPr>
              <p:nvPr/>
            </p:nvCxnSpPr>
            <p:spPr>
              <a:xfrm>
                <a:off x="2492282" y="2492282"/>
                <a:ext cx="730436" cy="501836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77"/>
              <p:cNvSpPr/>
              <p:nvPr/>
            </p:nvSpPr>
            <p:spPr>
              <a:xfrm>
                <a:off x="1295400" y="21336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78"/>
              <p:cNvCxnSpPr>
                <a:stCxn id="78" idx="6"/>
                <a:endCxn id="74" idx="1"/>
              </p:cNvCxnSpPr>
              <p:nvPr/>
            </p:nvCxnSpPr>
            <p:spPr>
              <a:xfrm>
                <a:off x="1447800" y="2209800"/>
                <a:ext cx="936718" cy="17471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685800" y="3810000"/>
                <a:ext cx="925559" cy="26670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>
                <a:stCxn id="52" idx="3"/>
                <a:endCxn id="88" idx="7"/>
              </p:cNvCxnSpPr>
              <p:nvPr/>
            </p:nvCxnSpPr>
            <p:spPr>
              <a:xfrm flipH="1">
                <a:off x="1730282" y="3863882"/>
                <a:ext cx="578036" cy="197036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Oval 86"/>
              <p:cNvSpPr/>
              <p:nvPr/>
            </p:nvSpPr>
            <p:spPr>
              <a:xfrm>
                <a:off x="609600" y="3733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1600200" y="40386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2" name="Straight Connector 91"/>
              <p:cNvCxnSpPr>
                <a:endCxn id="88" idx="3"/>
              </p:cNvCxnSpPr>
              <p:nvPr/>
            </p:nvCxnSpPr>
            <p:spPr>
              <a:xfrm flipV="1">
                <a:off x="990600" y="4168682"/>
                <a:ext cx="631918" cy="69645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Oval 95"/>
              <p:cNvSpPr/>
              <p:nvPr/>
            </p:nvSpPr>
            <p:spPr>
              <a:xfrm>
                <a:off x="914400" y="48006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0" name="Straight Connector 99"/>
              <p:cNvCxnSpPr>
                <a:endCxn id="64" idx="6"/>
              </p:cNvCxnSpPr>
              <p:nvPr/>
            </p:nvCxnSpPr>
            <p:spPr>
              <a:xfrm flipH="1" flipV="1">
                <a:off x="7086600" y="3657600"/>
                <a:ext cx="1219200" cy="53340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Oval 103"/>
              <p:cNvSpPr/>
              <p:nvPr/>
            </p:nvSpPr>
            <p:spPr>
              <a:xfrm>
                <a:off x="8229600" y="4114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8382000" y="1905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6" name="Straight Connector 105"/>
              <p:cNvCxnSpPr>
                <a:stCxn id="105" idx="2"/>
              </p:cNvCxnSpPr>
              <p:nvPr/>
            </p:nvCxnSpPr>
            <p:spPr>
              <a:xfrm flipH="1">
                <a:off x="7620000" y="1981200"/>
                <a:ext cx="762000" cy="273236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3505200" y="4736068"/>
                <a:ext cx="536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dirty="0" smtClean="0"/>
                        <m:t>ϵ</m:t>
                      </m:r>
                      <m:r>
                        <a:rPr lang="en-US" b="0" i="1" dirty="0" smtClean="0">
                          <a:latin typeface="Cambria Math"/>
                        </a:rPr>
                        <m:t> 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4736068"/>
                <a:ext cx="536364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36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2743200" y="4495800"/>
                <a:ext cx="536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dirty="0" smtClean="0"/>
                        <m:t>ϵ</m:t>
                      </m:r>
                      <m:r>
                        <a:rPr lang="en-US" b="0" i="1" dirty="0" smtClean="0">
                          <a:latin typeface="Cambria Math"/>
                        </a:rPr>
                        <m:t> 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4495800"/>
                <a:ext cx="53636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1363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Curved Down Arrow 112"/>
          <p:cNvSpPr/>
          <p:nvPr/>
        </p:nvSpPr>
        <p:spPr>
          <a:xfrm rot="20419659">
            <a:off x="3110876" y="2943555"/>
            <a:ext cx="2326136" cy="1083313"/>
          </a:xfrm>
          <a:prstGeom prst="curvedDownArrow">
            <a:avLst>
              <a:gd name="adj1" fmla="val 13354"/>
              <a:gd name="adj2" fmla="val 32943"/>
              <a:gd name="adj3" fmla="val 207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1902036" y="3440668"/>
                <a:ext cx="536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dirty="0" smtClean="0"/>
                        <m:t>ϵ</m:t>
                      </m:r>
                      <m:r>
                        <a:rPr lang="en-US" b="0" i="1" dirty="0" smtClean="0">
                          <a:latin typeface="Cambria Math"/>
                        </a:rPr>
                        <m:t> 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2036" y="3440668"/>
                <a:ext cx="53636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477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2587836" y="2895600"/>
                <a:ext cx="536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dirty="0" smtClean="0"/>
                        <m:t>ϵ</m:t>
                      </m:r>
                      <m:r>
                        <a:rPr lang="en-US" b="0" i="1" dirty="0" smtClean="0">
                          <a:latin typeface="Cambria Math"/>
                        </a:rPr>
                        <m:t> 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836" y="2895600"/>
                <a:ext cx="536364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36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tangle 117"/>
              <p:cNvSpPr/>
              <p:nvPr/>
            </p:nvSpPr>
            <p:spPr>
              <a:xfrm>
                <a:off x="5029200" y="4419600"/>
                <a:ext cx="5405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dirty="0"/>
                        <m:t>ϵ</m:t>
                      </m:r>
                      <m:r>
                        <a:rPr lang="el-GR" i="1" dirty="0">
                          <a:latin typeface="Cambria Math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1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18" name="Rectangl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419600"/>
                <a:ext cx="540533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2134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118"/>
              <p:cNvSpPr/>
              <p:nvPr/>
            </p:nvSpPr>
            <p:spPr>
              <a:xfrm>
                <a:off x="3810000" y="2373868"/>
                <a:ext cx="5405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dirty="0"/>
                        <m:t>ϵ</m:t>
                      </m:r>
                      <m:r>
                        <a:rPr lang="el-GR" i="1" dirty="0">
                          <a:latin typeface="Cambria Math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1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19" name="Rectangle 1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2373868"/>
                <a:ext cx="540533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134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TextBox 119"/>
          <p:cNvSpPr txBox="1"/>
          <p:nvPr/>
        </p:nvSpPr>
        <p:spPr>
          <a:xfrm>
            <a:off x="3505200" y="2667000"/>
            <a:ext cx="418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&gt;13</a:t>
            </a:r>
            <a:endParaRPr lang="en-US" sz="1200" dirty="0"/>
          </a:p>
        </p:txBody>
      </p:sp>
      <p:grpSp>
        <p:nvGrpSpPr>
          <p:cNvPr id="123" name="Group 122"/>
          <p:cNvGrpSpPr/>
          <p:nvPr/>
        </p:nvGrpSpPr>
        <p:grpSpPr>
          <a:xfrm>
            <a:off x="3124200" y="2384518"/>
            <a:ext cx="1434976" cy="663482"/>
            <a:chOff x="3124200" y="2384518"/>
            <a:chExt cx="1434976" cy="663482"/>
          </a:xfrm>
        </p:grpSpPr>
        <p:sp>
          <p:nvSpPr>
            <p:cNvPr id="121" name="TextBox 120"/>
            <p:cNvSpPr txBox="1"/>
            <p:nvPr/>
          </p:nvSpPr>
          <p:spPr>
            <a:xfrm>
              <a:off x="3124200" y="2678668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7030A0"/>
                  </a:solidFill>
                </a:rPr>
                <a:t>x</a:t>
              </a:r>
              <a:endParaRPr lang="en-US" b="1" dirty="0">
                <a:solidFill>
                  <a:srgbClr val="7030A0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4265506" y="2384518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7030A0"/>
                  </a:solidFill>
                </a:rPr>
                <a:t>y</a:t>
              </a:r>
              <a:endParaRPr lang="en-US" b="1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851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1" grpId="0"/>
      <p:bldP spid="112" grpId="0"/>
      <p:bldP spid="113" grpId="0" animBg="1"/>
      <p:bldP spid="114" grpId="0"/>
      <p:bldP spid="115" grpId="0"/>
      <p:bldP spid="118" grpId="0"/>
      <p:bldP spid="119" grpId="0"/>
      <p:bldP spid="1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Proof of </a:t>
            </a:r>
            <a:r>
              <a:rPr lang="en-US" sz="3600" b="1" dirty="0">
                <a:solidFill>
                  <a:srgbClr val="7030A0"/>
                </a:solidFill>
              </a:rPr>
              <a:t>cut-property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600200"/>
                <a:ext cx="8458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be the </a:t>
                </a:r>
                <a:r>
                  <a:rPr lang="en-US" sz="2000" b="1" dirty="0"/>
                  <a:t>MST</a:t>
                </a:r>
                <a:r>
                  <a:rPr lang="en-US" sz="2000" dirty="0"/>
                  <a:t>, and (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u</a:t>
                </a:r>
                <a:r>
                  <a:rPr lang="en-US" sz="2000" dirty="0" err="1"/>
                  <a:t>,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v</a:t>
                </a:r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∉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/>
                  <a:t>What happens if we </a:t>
                </a:r>
                <a:r>
                  <a:rPr lang="en-US" sz="2000" b="1" dirty="0"/>
                  <a:t>remove</a:t>
                </a:r>
                <a:r>
                  <a:rPr lang="en-US" sz="2000" dirty="0"/>
                  <a:t> (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x</a:t>
                </a:r>
                <a:r>
                  <a:rPr lang="en-US" sz="2000" dirty="0" err="1"/>
                  <a:t>,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y</a:t>
                </a:r>
                <a:r>
                  <a:rPr lang="en-US" sz="2000" dirty="0"/>
                  <a:t>) from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, and </a:t>
                </a:r>
                <a:r>
                  <a:rPr lang="en-US" sz="2000" b="1" dirty="0"/>
                  <a:t>add</a:t>
                </a:r>
                <a:r>
                  <a:rPr lang="en-US" sz="2000" dirty="0"/>
                  <a:t> (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u</a:t>
                </a:r>
                <a:r>
                  <a:rPr lang="en-US" sz="2000" dirty="0" err="1"/>
                  <a:t>,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v</a:t>
                </a:r>
                <a:r>
                  <a:rPr lang="en-US" sz="2000" dirty="0"/>
                  <a:t>) </a:t>
                </a:r>
                <a:r>
                  <a:rPr lang="en-US" sz="2000" dirty="0" smtClean="0"/>
                  <a:t>to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600200"/>
                <a:ext cx="8458200" cy="4525963"/>
              </a:xfrm>
              <a:blipFill rotWithShape="1">
                <a:blip r:embed="rId2"/>
                <a:stretch>
                  <a:fillRect l="-793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657600" y="4572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181600" y="4267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4230240" y="429500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13</a:t>
            </a:r>
            <a:endParaRPr lang="en-US" sz="1200" dirty="0"/>
          </a:p>
        </p:txBody>
      </p:sp>
      <p:grpSp>
        <p:nvGrpSpPr>
          <p:cNvPr id="49" name="Group 48"/>
          <p:cNvGrpSpPr/>
          <p:nvPr/>
        </p:nvGrpSpPr>
        <p:grpSpPr>
          <a:xfrm>
            <a:off x="3351106" y="4114800"/>
            <a:ext cx="2200364" cy="750332"/>
            <a:chOff x="3351106" y="4114800"/>
            <a:chExt cx="2200364" cy="750332"/>
          </a:xfrm>
        </p:grpSpPr>
        <p:sp>
          <p:nvSpPr>
            <p:cNvPr id="47" name="TextBox 46"/>
            <p:cNvSpPr txBox="1"/>
            <p:nvPr/>
          </p:nvSpPr>
          <p:spPr>
            <a:xfrm>
              <a:off x="3351106" y="44958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u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257800" y="41148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7030A0"/>
                  </a:solidFill>
                </a:rPr>
                <a:t>v</a:t>
              </a:r>
              <a:endParaRPr lang="en-US" b="1" dirty="0">
                <a:solidFill>
                  <a:srgbClr val="7030A0"/>
                </a:solidFill>
              </a:endParaRPr>
            </a:p>
          </p:txBody>
        </p:sp>
      </p:grpSp>
      <p:cxnSp>
        <p:nvCxnSpPr>
          <p:cNvPr id="28" name="Straight Connector 27"/>
          <p:cNvCxnSpPr>
            <a:endCxn id="14" idx="3"/>
          </p:cNvCxnSpPr>
          <p:nvPr/>
        </p:nvCxnSpPr>
        <p:spPr>
          <a:xfrm flipV="1">
            <a:off x="3810000" y="4397282"/>
            <a:ext cx="1393918" cy="2509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/>
          <p:cNvGrpSpPr/>
          <p:nvPr/>
        </p:nvGrpSpPr>
        <p:grpSpPr>
          <a:xfrm>
            <a:off x="609600" y="1905000"/>
            <a:ext cx="7924800" cy="3048000"/>
            <a:chOff x="609600" y="1905000"/>
            <a:chExt cx="7924800" cy="3048000"/>
          </a:xfrm>
        </p:grpSpPr>
        <p:cxnSp>
          <p:nvCxnSpPr>
            <p:cNvPr id="67" name="Straight Connector 66"/>
            <p:cNvCxnSpPr>
              <a:stCxn id="50" idx="7"/>
            </p:cNvCxnSpPr>
            <p:nvPr/>
          </p:nvCxnSpPr>
          <p:spPr>
            <a:xfrm flipV="1">
              <a:off x="5387882" y="2133600"/>
              <a:ext cx="898618" cy="55571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9" name="Group 108"/>
            <p:cNvGrpSpPr/>
            <p:nvPr/>
          </p:nvGrpSpPr>
          <p:grpSpPr>
            <a:xfrm>
              <a:off x="609600" y="1905000"/>
              <a:ext cx="7924800" cy="3048000"/>
              <a:chOff x="609600" y="1905000"/>
              <a:chExt cx="7924800" cy="3048000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2895600" y="4343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3200400" y="2971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5867400" y="3429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5257800" y="2667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4191000" y="2667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2286000" y="3733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Straight Connector 52"/>
              <p:cNvCxnSpPr>
                <a:stCxn id="52" idx="7"/>
                <a:endCxn id="36" idx="3"/>
              </p:cNvCxnSpPr>
              <p:nvPr/>
            </p:nvCxnSpPr>
            <p:spPr>
              <a:xfrm flipV="1">
                <a:off x="2416082" y="3101882"/>
                <a:ext cx="806636" cy="654236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endCxn id="51" idx="2"/>
              </p:cNvCxnSpPr>
              <p:nvPr/>
            </p:nvCxnSpPr>
            <p:spPr>
              <a:xfrm flipV="1">
                <a:off x="3352800" y="2743200"/>
                <a:ext cx="838200" cy="304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>
                <a:stCxn id="51" idx="6"/>
                <a:endCxn id="50" idx="2"/>
              </p:cNvCxnSpPr>
              <p:nvPr/>
            </p:nvCxnSpPr>
            <p:spPr>
              <a:xfrm>
                <a:off x="4343400" y="2743200"/>
                <a:ext cx="914400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>
                <a:stCxn id="50" idx="5"/>
                <a:endCxn id="40" idx="0"/>
              </p:cNvCxnSpPr>
              <p:nvPr/>
            </p:nvCxnSpPr>
            <p:spPr>
              <a:xfrm>
                <a:off x="5387882" y="2797082"/>
                <a:ext cx="555718" cy="63191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>
                <a:stCxn id="35" idx="1"/>
                <a:endCxn id="52" idx="5"/>
              </p:cNvCxnSpPr>
              <p:nvPr/>
            </p:nvCxnSpPr>
            <p:spPr>
              <a:xfrm flipH="1" flipV="1">
                <a:off x="2416082" y="3863882"/>
                <a:ext cx="501836" cy="501836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stCxn id="11" idx="1"/>
                <a:endCxn id="35" idx="6"/>
              </p:cNvCxnSpPr>
              <p:nvPr/>
            </p:nvCxnSpPr>
            <p:spPr>
              <a:xfrm flipH="1" flipV="1">
                <a:off x="3048000" y="4419600"/>
                <a:ext cx="631918" cy="17471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stCxn id="48" idx="1"/>
                <a:endCxn id="40" idx="3"/>
              </p:cNvCxnSpPr>
              <p:nvPr/>
            </p:nvCxnSpPr>
            <p:spPr>
              <a:xfrm flipV="1">
                <a:off x="5257800" y="3559082"/>
                <a:ext cx="631918" cy="740384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>
                <a:stCxn id="40" idx="6"/>
                <a:endCxn id="64" idx="1"/>
              </p:cNvCxnSpPr>
              <p:nvPr/>
            </p:nvCxnSpPr>
            <p:spPr>
              <a:xfrm>
                <a:off x="6019800" y="3505200"/>
                <a:ext cx="936718" cy="9851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63"/>
              <p:cNvSpPr/>
              <p:nvPr/>
            </p:nvSpPr>
            <p:spPr>
              <a:xfrm>
                <a:off x="6934200" y="3581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0" name="Straight Connector 69"/>
              <p:cNvCxnSpPr/>
              <p:nvPr/>
            </p:nvCxnSpPr>
            <p:spPr>
              <a:xfrm>
                <a:off x="6400800" y="2133600"/>
                <a:ext cx="1066800" cy="15240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Oval 70"/>
              <p:cNvSpPr/>
              <p:nvPr/>
            </p:nvSpPr>
            <p:spPr>
              <a:xfrm>
                <a:off x="6248400" y="2057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7467600" y="2209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2362200" y="23622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Connector 74"/>
              <p:cNvCxnSpPr>
                <a:stCxn id="74" idx="5"/>
                <a:endCxn id="36" idx="1"/>
              </p:cNvCxnSpPr>
              <p:nvPr/>
            </p:nvCxnSpPr>
            <p:spPr>
              <a:xfrm>
                <a:off x="2492282" y="2492282"/>
                <a:ext cx="730436" cy="501836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77"/>
              <p:cNvSpPr/>
              <p:nvPr/>
            </p:nvSpPr>
            <p:spPr>
              <a:xfrm>
                <a:off x="1295400" y="21336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78"/>
              <p:cNvCxnSpPr>
                <a:stCxn id="78" idx="6"/>
                <a:endCxn id="74" idx="1"/>
              </p:cNvCxnSpPr>
              <p:nvPr/>
            </p:nvCxnSpPr>
            <p:spPr>
              <a:xfrm>
                <a:off x="1447800" y="2209800"/>
                <a:ext cx="936718" cy="17471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685800" y="3810000"/>
                <a:ext cx="925559" cy="26670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>
                <a:stCxn id="52" idx="3"/>
                <a:endCxn id="88" idx="7"/>
              </p:cNvCxnSpPr>
              <p:nvPr/>
            </p:nvCxnSpPr>
            <p:spPr>
              <a:xfrm flipH="1">
                <a:off x="1730282" y="3863882"/>
                <a:ext cx="578036" cy="197036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Oval 86"/>
              <p:cNvSpPr/>
              <p:nvPr/>
            </p:nvSpPr>
            <p:spPr>
              <a:xfrm>
                <a:off x="609600" y="3733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1600200" y="40386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2" name="Straight Connector 91"/>
              <p:cNvCxnSpPr>
                <a:endCxn id="88" idx="3"/>
              </p:cNvCxnSpPr>
              <p:nvPr/>
            </p:nvCxnSpPr>
            <p:spPr>
              <a:xfrm flipV="1">
                <a:off x="990600" y="4168682"/>
                <a:ext cx="631918" cy="69645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Oval 95"/>
              <p:cNvSpPr/>
              <p:nvPr/>
            </p:nvSpPr>
            <p:spPr>
              <a:xfrm>
                <a:off x="914400" y="48006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0" name="Straight Connector 99"/>
              <p:cNvCxnSpPr>
                <a:endCxn id="64" idx="6"/>
              </p:cNvCxnSpPr>
              <p:nvPr/>
            </p:nvCxnSpPr>
            <p:spPr>
              <a:xfrm flipH="1" flipV="1">
                <a:off x="7086600" y="3657600"/>
                <a:ext cx="1219200" cy="53340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Oval 103"/>
              <p:cNvSpPr/>
              <p:nvPr/>
            </p:nvSpPr>
            <p:spPr>
              <a:xfrm>
                <a:off x="8229600" y="4114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8382000" y="1905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6" name="Straight Connector 105"/>
              <p:cNvCxnSpPr>
                <a:stCxn id="105" idx="2"/>
              </p:cNvCxnSpPr>
              <p:nvPr/>
            </p:nvCxnSpPr>
            <p:spPr>
              <a:xfrm flipH="1">
                <a:off x="7620000" y="1981200"/>
                <a:ext cx="762000" cy="273236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0" name="TextBox 119"/>
          <p:cNvSpPr txBox="1"/>
          <p:nvPr/>
        </p:nvSpPr>
        <p:spPr>
          <a:xfrm>
            <a:off x="3505200" y="2667000"/>
            <a:ext cx="418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≥13</a:t>
            </a:r>
            <a:endParaRPr lang="en-US" sz="1200" dirty="0"/>
          </a:p>
        </p:txBody>
      </p:sp>
      <p:grpSp>
        <p:nvGrpSpPr>
          <p:cNvPr id="60" name="Group 59"/>
          <p:cNvGrpSpPr/>
          <p:nvPr/>
        </p:nvGrpSpPr>
        <p:grpSpPr>
          <a:xfrm>
            <a:off x="3124200" y="2384518"/>
            <a:ext cx="1434976" cy="663482"/>
            <a:chOff x="3124200" y="2384518"/>
            <a:chExt cx="1434976" cy="663482"/>
          </a:xfrm>
        </p:grpSpPr>
        <p:sp>
          <p:nvSpPr>
            <p:cNvPr id="61" name="TextBox 60"/>
            <p:cNvSpPr txBox="1"/>
            <p:nvPr/>
          </p:nvSpPr>
          <p:spPr>
            <a:xfrm>
              <a:off x="3124200" y="2678668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7030A0"/>
                  </a:solidFill>
                </a:rPr>
                <a:t>x</a:t>
              </a:r>
              <a:endParaRPr lang="en-US" b="1" dirty="0">
                <a:solidFill>
                  <a:srgbClr val="7030A0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265506" y="2384518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7030A0"/>
                  </a:solidFill>
                </a:rPr>
                <a:t>y</a:t>
              </a:r>
              <a:endParaRPr lang="en-US" b="1" dirty="0">
                <a:solidFill>
                  <a:srgbClr val="7030A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Down Ribbon 4"/>
              <p:cNvSpPr/>
              <p:nvPr/>
            </p:nvSpPr>
            <p:spPr>
              <a:xfrm>
                <a:off x="1148579" y="5715000"/>
                <a:ext cx="6547621" cy="8412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We get a spanning tree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with weight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&lt;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weight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</a:t>
                </a:r>
              </a:p>
              <a:p>
                <a:pPr algn="ctr"/>
                <a:r>
                  <a:rPr lang="en-US" b="1" dirty="0" smtClean="0">
                    <a:solidFill>
                      <a:srgbClr val="C00000"/>
                    </a:solidFill>
                  </a:rPr>
                  <a:t>A contradiction !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Down Ribbo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579" y="5715000"/>
                <a:ext cx="6547621" cy="8412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3"/>
                <a:stretch>
                  <a:fillRect b="-5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005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Cycle Property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9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Cycle Property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be </a:t>
                </a:r>
                <a:r>
                  <a:rPr lang="en-US" sz="2000" dirty="0" smtClean="0"/>
                  <a:t>any cycle in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Cycle-property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Maximum weight </a:t>
                </a:r>
                <a:r>
                  <a:rPr lang="en-US" sz="1800" dirty="0" smtClean="0"/>
                  <a:t>edge of any cycle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𝑪</m:t>
                    </m:r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b="1" dirty="0" smtClean="0">
                    <a:solidFill>
                      <a:srgbClr val="C00000"/>
                    </a:solidFill>
                  </a:rPr>
                  <a:t>can not </a:t>
                </a:r>
                <a:r>
                  <a:rPr lang="en-US" sz="1800" dirty="0" smtClean="0"/>
                  <a:t>be present in </a:t>
                </a:r>
                <a:r>
                  <a:rPr lang="en-US" sz="1800" b="1" dirty="0" smtClean="0"/>
                  <a:t>MST</a:t>
                </a:r>
                <a:r>
                  <a:rPr lang="en-US" sz="1800" dirty="0" smtClean="0"/>
                  <a:t>.</a:t>
                </a:r>
                <a:endParaRPr lang="en-US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>
            <a:off x="2895600" y="990600"/>
            <a:ext cx="4009838" cy="2502932"/>
            <a:chOff x="2895600" y="990600"/>
            <a:chExt cx="4009838" cy="2502932"/>
          </a:xfrm>
        </p:grpSpPr>
        <p:grpSp>
          <p:nvGrpSpPr>
            <p:cNvPr id="100" name="Group 99"/>
            <p:cNvGrpSpPr/>
            <p:nvPr/>
          </p:nvGrpSpPr>
          <p:grpSpPr>
            <a:xfrm>
              <a:off x="2895600" y="990600"/>
              <a:ext cx="3306404" cy="2502932"/>
              <a:chOff x="2895600" y="990600"/>
              <a:chExt cx="3306404" cy="2502932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3960706" y="3124200"/>
                <a:ext cx="1362164" cy="369332"/>
                <a:chOff x="3492376" y="4495800"/>
                <a:chExt cx="1362164" cy="369332"/>
              </a:xfrm>
            </p:grpSpPr>
            <p:sp>
              <p:nvSpPr>
                <p:cNvPr id="46" name="TextBox 45"/>
                <p:cNvSpPr txBox="1"/>
                <p:nvPr/>
              </p:nvSpPr>
              <p:spPr>
                <a:xfrm>
                  <a:off x="3492376" y="4495800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7030A0"/>
                      </a:solidFill>
                    </a:rPr>
                    <a:t>u</a:t>
                  </a: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4560870" y="4495800"/>
                  <a:ext cx="2936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7030A0"/>
                      </a:solidFill>
                    </a:rPr>
                    <a:t>v</a:t>
                  </a:r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p:grpSp>
          <p:sp>
            <p:nvSpPr>
              <p:cNvPr id="95" name="TextBox 94"/>
              <p:cNvSpPr txBox="1"/>
              <p:nvPr/>
            </p:nvSpPr>
            <p:spPr>
              <a:xfrm>
                <a:off x="2895600" y="2286000"/>
                <a:ext cx="2984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7030A0"/>
                    </a:solidFill>
                  </a:rPr>
                  <a:t>a</a:t>
                </a:r>
                <a:endParaRPr lang="en-US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3435320" y="1371600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7030A0"/>
                    </a:solidFill>
                  </a:rPr>
                  <a:t>b</a:t>
                </a:r>
                <a:endParaRPr lang="en-US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4900754" y="990600"/>
                <a:ext cx="2808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7030A0"/>
                    </a:solidFill>
                  </a:rPr>
                  <a:t>c</a:t>
                </a:r>
                <a:endParaRPr lang="en-US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5943600" y="1828800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f</a:t>
                </a: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5867400" y="2819400"/>
                <a:ext cx="2664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7030A0"/>
                    </a:solidFill>
                  </a:rPr>
                  <a:t>r</a:t>
                </a:r>
                <a:endParaRPr lang="en-US" b="1" dirty="0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112" name="TextBox 111"/>
            <p:cNvSpPr txBox="1"/>
            <p:nvPr/>
          </p:nvSpPr>
          <p:spPr>
            <a:xfrm>
              <a:off x="6629400" y="2373868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7030A0"/>
                  </a:solidFill>
                </a:rPr>
                <a:t>s</a:t>
              </a:r>
              <a:endParaRPr lang="en-US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505200" y="1524000"/>
            <a:ext cx="2932560" cy="1648599"/>
            <a:chOff x="3505200" y="1524000"/>
            <a:chExt cx="2932560" cy="1648599"/>
          </a:xfrm>
        </p:grpSpPr>
        <p:grpSp>
          <p:nvGrpSpPr>
            <p:cNvPr id="94" name="Group 93"/>
            <p:cNvGrpSpPr/>
            <p:nvPr/>
          </p:nvGrpSpPr>
          <p:grpSpPr>
            <a:xfrm>
              <a:off x="3505200" y="1524000"/>
              <a:ext cx="2932560" cy="1648599"/>
              <a:chOff x="3505200" y="1524000"/>
              <a:chExt cx="2932560" cy="1648599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4382640" y="2895600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4</a:t>
                </a:r>
                <a:r>
                  <a:rPr lang="en-US" sz="1200" dirty="0" smtClean="0"/>
                  <a:t>3</a:t>
                </a:r>
                <a:endParaRPr lang="en-US" sz="1200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3733800" y="2618601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24</a:t>
                </a:r>
                <a:endParaRPr lang="en-US" sz="1200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505200" y="1932801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12</a:t>
                </a:r>
                <a:endParaRPr lang="en-US" sz="1200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077840" y="1628001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17</a:t>
                </a:r>
                <a:endParaRPr lang="en-US" sz="1200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5297040" y="1524000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31</a:t>
                </a:r>
                <a:endParaRPr lang="en-US" sz="1200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6096000" y="2057400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36</a:t>
                </a:r>
                <a:endParaRPr lang="en-US" sz="1200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334000" y="2771001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19</a:t>
                </a:r>
                <a:endParaRPr lang="en-US" sz="1200" dirty="0"/>
              </a:p>
            </p:txBody>
          </p:sp>
        </p:grpSp>
        <p:sp>
          <p:nvSpPr>
            <p:cNvPr id="113" name="TextBox 112"/>
            <p:cNvSpPr txBox="1"/>
            <p:nvPr/>
          </p:nvSpPr>
          <p:spPr>
            <a:xfrm>
              <a:off x="6019800" y="243840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</a:t>
              </a:r>
              <a:r>
                <a:rPr lang="en-US" sz="1200" dirty="0" smtClean="0"/>
                <a:t>6</a:t>
              </a:r>
              <a:endParaRPr lang="en-US" sz="12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00400" y="1295400"/>
            <a:ext cx="3505200" cy="2426732"/>
            <a:chOff x="3200400" y="1295400"/>
            <a:chExt cx="3505200" cy="2426732"/>
          </a:xfrm>
        </p:grpSpPr>
        <p:grpSp>
          <p:nvGrpSpPr>
            <p:cNvPr id="37" name="Group 36"/>
            <p:cNvGrpSpPr/>
            <p:nvPr/>
          </p:nvGrpSpPr>
          <p:grpSpPr>
            <a:xfrm>
              <a:off x="3200400" y="1295400"/>
              <a:ext cx="3505200" cy="1905000"/>
              <a:chOff x="3200400" y="1295400"/>
              <a:chExt cx="3505200" cy="19050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40386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6" name="Group 35"/>
              <p:cNvGrpSpPr/>
              <p:nvPr/>
            </p:nvGrpSpPr>
            <p:grpSpPr>
              <a:xfrm>
                <a:off x="3200400" y="1295400"/>
                <a:ext cx="3505200" cy="1905000"/>
                <a:chOff x="3200400" y="1295400"/>
                <a:chExt cx="3505200" cy="1905000"/>
              </a:xfrm>
            </p:grpSpPr>
            <p:cxnSp>
              <p:nvCxnSpPr>
                <p:cNvPr id="6" name="Straight Connector 5"/>
                <p:cNvCxnSpPr/>
                <p:nvPr/>
              </p:nvCxnSpPr>
              <p:spPr>
                <a:xfrm>
                  <a:off x="4191000" y="3124200"/>
                  <a:ext cx="9144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" name="Oval 6"/>
                <p:cNvSpPr/>
                <p:nvPr/>
              </p:nvSpPr>
              <p:spPr>
                <a:xfrm>
                  <a:off x="5105400" y="3048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" name="Straight Connector 9"/>
                <p:cNvCxnSpPr>
                  <a:stCxn id="16" idx="5"/>
                  <a:endCxn id="5" idx="1"/>
                </p:cNvCxnSpPr>
                <p:nvPr/>
              </p:nvCxnSpPr>
              <p:spPr>
                <a:xfrm>
                  <a:off x="3330482" y="2492282"/>
                  <a:ext cx="730436" cy="57803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Oval 13"/>
                <p:cNvSpPr/>
                <p:nvPr/>
              </p:nvSpPr>
              <p:spPr>
                <a:xfrm>
                  <a:off x="3657600" y="16002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4876800" y="12954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3200400" y="23622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" name="Straight Connector 18"/>
                <p:cNvCxnSpPr>
                  <a:stCxn id="16" idx="0"/>
                </p:cNvCxnSpPr>
                <p:nvPr/>
              </p:nvCxnSpPr>
              <p:spPr>
                <a:xfrm flipV="1">
                  <a:off x="3276600" y="1752600"/>
                  <a:ext cx="419100" cy="6096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>
                  <a:stCxn id="14" idx="7"/>
                  <a:endCxn id="15" idx="2"/>
                </p:cNvCxnSpPr>
                <p:nvPr/>
              </p:nvCxnSpPr>
              <p:spPr>
                <a:xfrm flipV="1">
                  <a:off x="3787682" y="1371600"/>
                  <a:ext cx="1089118" cy="25091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>
                  <a:stCxn id="30" idx="1"/>
                  <a:endCxn id="15" idx="6"/>
                </p:cNvCxnSpPr>
                <p:nvPr/>
              </p:nvCxnSpPr>
              <p:spPr>
                <a:xfrm flipH="1" flipV="1">
                  <a:off x="5029200" y="1371600"/>
                  <a:ext cx="1089118" cy="40331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Oval 28"/>
                <p:cNvSpPr/>
                <p:nvPr/>
              </p:nvSpPr>
              <p:spPr>
                <a:xfrm>
                  <a:off x="5867400" y="27432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6096000" y="17526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" name="Straight Connector 30"/>
                <p:cNvCxnSpPr>
                  <a:stCxn id="29" idx="3"/>
                  <a:endCxn id="7" idx="6"/>
                </p:cNvCxnSpPr>
                <p:nvPr/>
              </p:nvCxnSpPr>
              <p:spPr>
                <a:xfrm flipH="1">
                  <a:off x="5257800" y="2873282"/>
                  <a:ext cx="631918" cy="25091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>
                  <a:stCxn id="30" idx="4"/>
                  <a:endCxn id="111" idx="0"/>
                </p:cNvCxnSpPr>
                <p:nvPr/>
              </p:nvCxnSpPr>
              <p:spPr>
                <a:xfrm>
                  <a:off x="6172200" y="1905000"/>
                  <a:ext cx="457200" cy="5334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>
                  <a:stCxn id="111" idx="3"/>
                  <a:endCxn id="29" idx="6"/>
                </p:cNvCxnSpPr>
                <p:nvPr/>
              </p:nvCxnSpPr>
              <p:spPr>
                <a:xfrm flipH="1">
                  <a:off x="6019800" y="2568482"/>
                  <a:ext cx="555718" cy="25091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Oval 110"/>
                <p:cNvSpPr/>
                <p:nvPr/>
              </p:nvSpPr>
              <p:spPr>
                <a:xfrm>
                  <a:off x="6553200" y="24384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4572000" y="3352800"/>
                  <a:ext cx="3818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𝑪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3352800"/>
                  <a:ext cx="381835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904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Down Ribbon 47"/>
              <p:cNvSpPr/>
              <p:nvPr/>
            </p:nvSpPr>
            <p:spPr>
              <a:xfrm>
                <a:off x="-1" y="2667000"/>
                <a:ext cx="3276601" cy="1222249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Pursuing </a:t>
                </a:r>
                <a:r>
                  <a:rPr lang="en-US" sz="1600" b="1" dirty="0" smtClean="0">
                    <a:solidFill>
                      <a:schemeClr val="tx1"/>
                    </a:solidFill>
                  </a:rPr>
                  <a:t>greedy strategy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to minimize weight of MST, what can we say about the edges of cycle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𝑪</m:t>
                    </m:r>
                    <m:r>
                      <a:rPr lang="en-US" sz="16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?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Down Ribbon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2667000"/>
                <a:ext cx="3276601" cy="1222249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4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5902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3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8" grpId="0" animBg="1"/>
      <p:bldP spid="48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Proof of </a:t>
            </a:r>
            <a:r>
              <a:rPr lang="en-US" sz="3600" b="1" dirty="0" smtClean="0">
                <a:solidFill>
                  <a:srgbClr val="7030A0"/>
                </a:solidFill>
              </a:rPr>
              <a:t>Cycle property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be the </a:t>
                </a:r>
                <a:r>
                  <a:rPr lang="en-US" sz="2000" b="1" dirty="0"/>
                  <a:t>MST</a:t>
                </a:r>
                <a:r>
                  <a:rPr lang="en-US" sz="2000" dirty="0"/>
                  <a:t>, and (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u</a:t>
                </a:r>
                <a:r>
                  <a:rPr lang="en-US" sz="2000" dirty="0" err="1"/>
                  <a:t>,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v</a:t>
                </a:r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ϵ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93" name="Curved Down Arrow 92"/>
          <p:cNvSpPr/>
          <p:nvPr/>
        </p:nvSpPr>
        <p:spPr>
          <a:xfrm>
            <a:off x="4014713" y="1878836"/>
            <a:ext cx="1395487" cy="940564"/>
          </a:xfrm>
          <a:prstGeom prst="curvedDownArrow">
            <a:avLst>
              <a:gd name="adj1" fmla="val 13354"/>
              <a:gd name="adj2" fmla="val 32943"/>
              <a:gd name="adj3" fmla="val 207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200400" y="1295400"/>
            <a:ext cx="3505200" cy="1905000"/>
            <a:chOff x="3200400" y="1295400"/>
            <a:chExt cx="3505200" cy="1905000"/>
          </a:xfrm>
        </p:grpSpPr>
        <p:sp>
          <p:nvSpPr>
            <p:cNvPr id="5" name="Oval 4"/>
            <p:cNvSpPr/>
            <p:nvPr/>
          </p:nvSpPr>
          <p:spPr>
            <a:xfrm>
              <a:off x="4038600" y="3048000"/>
              <a:ext cx="152400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3200400" y="1295400"/>
              <a:ext cx="3505200" cy="1905000"/>
              <a:chOff x="3200400" y="1295400"/>
              <a:chExt cx="3505200" cy="19050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4191000" y="3124200"/>
                <a:ext cx="91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Oval 6"/>
              <p:cNvSpPr/>
              <p:nvPr/>
            </p:nvSpPr>
            <p:spPr>
              <a:xfrm>
                <a:off x="51054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Connector 9"/>
              <p:cNvCxnSpPr>
                <a:stCxn id="16" idx="5"/>
                <a:endCxn id="5" idx="1"/>
              </p:cNvCxnSpPr>
              <p:nvPr/>
            </p:nvCxnSpPr>
            <p:spPr>
              <a:xfrm>
                <a:off x="3330482" y="2492282"/>
                <a:ext cx="730436" cy="5780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/>
              <p:cNvSpPr/>
              <p:nvPr/>
            </p:nvSpPr>
            <p:spPr>
              <a:xfrm>
                <a:off x="3657600" y="16002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4876800" y="1295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3200400" y="23622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/>
              <p:cNvCxnSpPr>
                <a:stCxn id="16" idx="0"/>
              </p:cNvCxnSpPr>
              <p:nvPr/>
            </p:nvCxnSpPr>
            <p:spPr>
              <a:xfrm flipV="1">
                <a:off x="3276600" y="1752600"/>
                <a:ext cx="419100" cy="6096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>
                <a:stCxn id="14" idx="7"/>
                <a:endCxn id="15" idx="2"/>
              </p:cNvCxnSpPr>
              <p:nvPr/>
            </p:nvCxnSpPr>
            <p:spPr>
              <a:xfrm flipV="1">
                <a:off x="3787682" y="1371600"/>
                <a:ext cx="1089118" cy="25091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stCxn id="30" idx="1"/>
                <a:endCxn id="15" idx="6"/>
              </p:cNvCxnSpPr>
              <p:nvPr/>
            </p:nvCxnSpPr>
            <p:spPr>
              <a:xfrm flipH="1" flipV="1">
                <a:off x="5029200" y="1371600"/>
                <a:ext cx="1089118" cy="40331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Oval 28"/>
              <p:cNvSpPr/>
              <p:nvPr/>
            </p:nvSpPr>
            <p:spPr>
              <a:xfrm>
                <a:off x="5867400" y="27432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096000" y="17526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Connector 30"/>
              <p:cNvCxnSpPr>
                <a:stCxn id="29" idx="3"/>
                <a:endCxn id="7" idx="6"/>
              </p:cNvCxnSpPr>
              <p:nvPr/>
            </p:nvCxnSpPr>
            <p:spPr>
              <a:xfrm flipH="1">
                <a:off x="5257800" y="2873282"/>
                <a:ext cx="631918" cy="25091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stCxn id="30" idx="4"/>
                <a:endCxn id="111" idx="0"/>
              </p:cNvCxnSpPr>
              <p:nvPr/>
            </p:nvCxnSpPr>
            <p:spPr>
              <a:xfrm>
                <a:off x="6172200" y="1905000"/>
                <a:ext cx="457200" cy="5334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>
                <a:stCxn id="111" idx="3"/>
                <a:endCxn id="29" idx="6"/>
              </p:cNvCxnSpPr>
              <p:nvPr/>
            </p:nvCxnSpPr>
            <p:spPr>
              <a:xfrm flipH="1">
                <a:off x="6019800" y="2568482"/>
                <a:ext cx="555718" cy="25091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Oval 110"/>
              <p:cNvSpPr/>
              <p:nvPr/>
            </p:nvSpPr>
            <p:spPr>
              <a:xfrm>
                <a:off x="6553200" y="2438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5" name="Group 54"/>
          <p:cNvGrpSpPr/>
          <p:nvPr/>
        </p:nvGrpSpPr>
        <p:grpSpPr>
          <a:xfrm>
            <a:off x="2895600" y="990600"/>
            <a:ext cx="4009838" cy="2502932"/>
            <a:chOff x="2895600" y="990600"/>
            <a:chExt cx="4009838" cy="2502932"/>
          </a:xfrm>
        </p:grpSpPr>
        <p:grpSp>
          <p:nvGrpSpPr>
            <p:cNvPr id="100" name="Group 99"/>
            <p:cNvGrpSpPr/>
            <p:nvPr/>
          </p:nvGrpSpPr>
          <p:grpSpPr>
            <a:xfrm>
              <a:off x="2895600" y="990600"/>
              <a:ext cx="3306404" cy="2502932"/>
              <a:chOff x="2895600" y="990600"/>
              <a:chExt cx="3306404" cy="2502932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3960706" y="3124200"/>
                <a:ext cx="1362164" cy="369332"/>
                <a:chOff x="3492376" y="4495800"/>
                <a:chExt cx="1362164" cy="369332"/>
              </a:xfrm>
            </p:grpSpPr>
            <p:sp>
              <p:nvSpPr>
                <p:cNvPr id="46" name="TextBox 45"/>
                <p:cNvSpPr txBox="1"/>
                <p:nvPr/>
              </p:nvSpPr>
              <p:spPr>
                <a:xfrm>
                  <a:off x="3492376" y="4495800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7030A0"/>
                      </a:solidFill>
                    </a:rPr>
                    <a:t>u</a:t>
                  </a: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4560870" y="4495800"/>
                  <a:ext cx="2936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7030A0"/>
                      </a:solidFill>
                    </a:rPr>
                    <a:t>v</a:t>
                  </a:r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p:grpSp>
          <p:sp>
            <p:nvSpPr>
              <p:cNvPr id="95" name="TextBox 94"/>
              <p:cNvSpPr txBox="1"/>
              <p:nvPr/>
            </p:nvSpPr>
            <p:spPr>
              <a:xfrm>
                <a:off x="2895600" y="2286000"/>
                <a:ext cx="2984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7030A0"/>
                    </a:solidFill>
                  </a:rPr>
                  <a:t>a</a:t>
                </a:r>
                <a:endParaRPr lang="en-US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3435320" y="1371600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7030A0"/>
                    </a:solidFill>
                  </a:rPr>
                  <a:t>b</a:t>
                </a:r>
                <a:endParaRPr lang="en-US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4900754" y="990600"/>
                <a:ext cx="2808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7030A0"/>
                    </a:solidFill>
                  </a:rPr>
                  <a:t>c</a:t>
                </a:r>
                <a:endParaRPr lang="en-US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5943600" y="1828800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f</a:t>
                </a: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5867400" y="2819400"/>
                <a:ext cx="2664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7030A0"/>
                    </a:solidFill>
                  </a:rPr>
                  <a:t>r</a:t>
                </a:r>
                <a:endParaRPr lang="en-US" b="1" dirty="0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112" name="TextBox 111"/>
            <p:cNvSpPr txBox="1"/>
            <p:nvPr/>
          </p:nvSpPr>
          <p:spPr>
            <a:xfrm>
              <a:off x="6629400" y="2373868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7030A0"/>
                  </a:solidFill>
                </a:rPr>
                <a:t>s</a:t>
              </a:r>
              <a:endParaRPr lang="en-US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505200" y="1524000"/>
            <a:ext cx="2932560" cy="1648599"/>
            <a:chOff x="3505200" y="1524000"/>
            <a:chExt cx="2932560" cy="1648599"/>
          </a:xfrm>
        </p:grpSpPr>
        <p:grpSp>
          <p:nvGrpSpPr>
            <p:cNvPr id="94" name="Group 93"/>
            <p:cNvGrpSpPr/>
            <p:nvPr/>
          </p:nvGrpSpPr>
          <p:grpSpPr>
            <a:xfrm>
              <a:off x="3505200" y="1524000"/>
              <a:ext cx="2932560" cy="1648599"/>
              <a:chOff x="3505200" y="1524000"/>
              <a:chExt cx="2932560" cy="1648599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4382640" y="2895600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4</a:t>
                </a:r>
                <a:r>
                  <a:rPr lang="en-US" sz="1200" dirty="0" smtClean="0"/>
                  <a:t>3</a:t>
                </a:r>
                <a:endParaRPr lang="en-US" sz="1200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3733800" y="2618601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24</a:t>
                </a:r>
                <a:endParaRPr lang="en-US" sz="1200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505200" y="1932801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12</a:t>
                </a:r>
                <a:endParaRPr lang="en-US" sz="1200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077840" y="1628001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17</a:t>
                </a:r>
                <a:endParaRPr lang="en-US" sz="1200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5297040" y="1524000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31</a:t>
                </a:r>
                <a:endParaRPr lang="en-US" sz="1200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6096000" y="2057400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36</a:t>
                </a:r>
                <a:endParaRPr lang="en-US" sz="1200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334000" y="2771001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19</a:t>
                </a:r>
                <a:endParaRPr lang="en-US" sz="1200" dirty="0"/>
              </a:p>
            </p:txBody>
          </p:sp>
        </p:grpSp>
        <p:sp>
          <p:nvSpPr>
            <p:cNvPr id="113" name="TextBox 112"/>
            <p:cNvSpPr txBox="1"/>
            <p:nvPr/>
          </p:nvSpPr>
          <p:spPr>
            <a:xfrm>
              <a:off x="6019800" y="243840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</a:t>
              </a:r>
              <a:r>
                <a:rPr lang="en-US" sz="1200" dirty="0" smtClean="0"/>
                <a:t>6</a:t>
              </a:r>
              <a:endParaRPr lang="en-US" sz="1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4572000" y="3352800"/>
                <a:ext cx="3818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𝑪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352800"/>
                <a:ext cx="381835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904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381000" y="3733800"/>
            <a:ext cx="7570177" cy="2819400"/>
            <a:chOff x="381000" y="3733800"/>
            <a:chExt cx="7570177" cy="2819400"/>
          </a:xfrm>
        </p:grpSpPr>
        <p:grpSp>
          <p:nvGrpSpPr>
            <p:cNvPr id="9" name="Group 8"/>
            <p:cNvGrpSpPr/>
            <p:nvPr/>
          </p:nvGrpSpPr>
          <p:grpSpPr>
            <a:xfrm>
              <a:off x="990600" y="3733800"/>
              <a:ext cx="6960577" cy="2819400"/>
              <a:chOff x="990600" y="3733800"/>
              <a:chExt cx="6960577" cy="2819400"/>
            </a:xfrm>
          </p:grpSpPr>
          <p:grpSp>
            <p:nvGrpSpPr>
              <p:cNvPr id="115" name="Group 114"/>
              <p:cNvGrpSpPr/>
              <p:nvPr/>
            </p:nvGrpSpPr>
            <p:grpSpPr>
              <a:xfrm>
                <a:off x="990600" y="3733800"/>
                <a:ext cx="6960577" cy="2819400"/>
                <a:chOff x="990600" y="3733800"/>
                <a:chExt cx="6960577" cy="2819400"/>
              </a:xfrm>
            </p:grpSpPr>
            <p:grpSp>
              <p:nvGrpSpPr>
                <p:cNvPr id="89" name="Group 88"/>
                <p:cNvGrpSpPr/>
                <p:nvPr/>
              </p:nvGrpSpPr>
              <p:grpSpPr>
                <a:xfrm>
                  <a:off x="990600" y="3733800"/>
                  <a:ext cx="6960577" cy="2819400"/>
                  <a:chOff x="1421423" y="3733800"/>
                  <a:chExt cx="6960577" cy="2819400"/>
                </a:xfrm>
              </p:grpSpPr>
              <p:grpSp>
                <p:nvGrpSpPr>
                  <p:cNvPr id="48" name="Group 47"/>
                  <p:cNvGrpSpPr/>
                  <p:nvPr/>
                </p:nvGrpSpPr>
                <p:grpSpPr>
                  <a:xfrm>
                    <a:off x="1421423" y="3733800"/>
                    <a:ext cx="6960577" cy="2819400"/>
                    <a:chOff x="609600" y="1905000"/>
                    <a:chExt cx="7924800" cy="3048000"/>
                  </a:xfrm>
                </p:grpSpPr>
                <p:cxnSp>
                  <p:nvCxnSpPr>
                    <p:cNvPr id="49" name="Straight Connector 48"/>
                    <p:cNvCxnSpPr>
                      <a:stCxn id="54" idx="7"/>
                    </p:cNvCxnSpPr>
                    <p:nvPr/>
                  </p:nvCxnSpPr>
                  <p:spPr>
                    <a:xfrm flipV="1">
                      <a:off x="5387882" y="2133600"/>
                      <a:ext cx="898618" cy="555718"/>
                    </a:xfrm>
                    <a:prstGeom prst="line">
                      <a:avLst/>
                    </a:prstGeom>
                    <a:ln w="571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0" name="Group 49"/>
                    <p:cNvGrpSpPr/>
                    <p:nvPr/>
                  </p:nvGrpSpPr>
                  <p:grpSpPr>
                    <a:xfrm>
                      <a:off x="609600" y="1905000"/>
                      <a:ext cx="7924800" cy="3048000"/>
                      <a:chOff x="609600" y="1905000"/>
                      <a:chExt cx="7924800" cy="3048000"/>
                    </a:xfrm>
                  </p:grpSpPr>
                  <p:sp>
                    <p:nvSpPr>
                      <p:cNvPr id="51" name="Oval 50"/>
                      <p:cNvSpPr/>
                      <p:nvPr/>
                    </p:nvSpPr>
                    <p:spPr>
                      <a:xfrm>
                        <a:off x="2895600" y="43434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2" name="Oval 51"/>
                      <p:cNvSpPr/>
                      <p:nvPr/>
                    </p:nvSpPr>
                    <p:spPr>
                      <a:xfrm>
                        <a:off x="3200400" y="29718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3" name="Oval 52"/>
                      <p:cNvSpPr/>
                      <p:nvPr/>
                    </p:nvSpPr>
                    <p:spPr>
                      <a:xfrm>
                        <a:off x="5867400" y="34290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4" name="Oval 53"/>
                      <p:cNvSpPr/>
                      <p:nvPr/>
                    </p:nvSpPr>
                    <p:spPr>
                      <a:xfrm>
                        <a:off x="5257800" y="26670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6" name="Oval 55"/>
                      <p:cNvSpPr/>
                      <p:nvPr/>
                    </p:nvSpPr>
                    <p:spPr>
                      <a:xfrm>
                        <a:off x="2286000" y="37338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57" name="Straight Connector 56"/>
                      <p:cNvCxnSpPr>
                        <a:stCxn id="56" idx="7"/>
                        <a:endCxn id="52" idx="3"/>
                      </p:cNvCxnSpPr>
                      <p:nvPr/>
                    </p:nvCxnSpPr>
                    <p:spPr>
                      <a:xfrm flipV="1">
                        <a:off x="2416082" y="3101882"/>
                        <a:ext cx="806636" cy="654236"/>
                      </a:xfrm>
                      <a:prstGeom prst="line">
                        <a:avLst/>
                      </a:prstGeom>
                      <a:ln w="571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8" name="Straight Connector 57"/>
                      <p:cNvCxnSpPr>
                        <a:stCxn id="52" idx="6"/>
                        <a:endCxn id="85" idx="3"/>
                      </p:cNvCxnSpPr>
                      <p:nvPr/>
                    </p:nvCxnSpPr>
                    <p:spPr>
                      <a:xfrm flipV="1">
                        <a:off x="3352799" y="2776486"/>
                        <a:ext cx="800490" cy="271514"/>
                      </a:xfrm>
                      <a:prstGeom prst="line">
                        <a:avLst/>
                      </a:prstGeom>
                      <a:ln w="571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0" name="Straight Connector 59"/>
                      <p:cNvCxnSpPr>
                        <a:stCxn id="54" idx="5"/>
                        <a:endCxn id="53" idx="0"/>
                      </p:cNvCxnSpPr>
                      <p:nvPr/>
                    </p:nvCxnSpPr>
                    <p:spPr>
                      <a:xfrm>
                        <a:off x="5387882" y="2797082"/>
                        <a:ext cx="555718" cy="631918"/>
                      </a:xfrm>
                      <a:prstGeom prst="line">
                        <a:avLst/>
                      </a:prstGeom>
                      <a:ln w="571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1" name="Straight Connector 60"/>
                      <p:cNvCxnSpPr>
                        <a:stCxn id="51" idx="1"/>
                        <a:endCxn id="56" idx="5"/>
                      </p:cNvCxnSpPr>
                      <p:nvPr/>
                    </p:nvCxnSpPr>
                    <p:spPr>
                      <a:xfrm flipH="1" flipV="1">
                        <a:off x="2416082" y="3863882"/>
                        <a:ext cx="501836" cy="501836"/>
                      </a:xfrm>
                      <a:prstGeom prst="line">
                        <a:avLst/>
                      </a:prstGeom>
                      <a:ln w="571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2" name="Straight Connector 61"/>
                      <p:cNvCxnSpPr>
                        <a:endCxn id="51" idx="6"/>
                      </p:cNvCxnSpPr>
                      <p:nvPr/>
                    </p:nvCxnSpPr>
                    <p:spPr>
                      <a:xfrm flipH="1" flipV="1">
                        <a:off x="3048000" y="4419600"/>
                        <a:ext cx="631918" cy="174718"/>
                      </a:xfrm>
                      <a:prstGeom prst="line">
                        <a:avLst/>
                      </a:prstGeom>
                      <a:ln w="571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3" name="Straight Connector 62"/>
                      <p:cNvCxnSpPr>
                        <a:endCxn id="53" idx="3"/>
                      </p:cNvCxnSpPr>
                      <p:nvPr/>
                    </p:nvCxnSpPr>
                    <p:spPr>
                      <a:xfrm flipV="1">
                        <a:off x="5257800" y="3559082"/>
                        <a:ext cx="631918" cy="740384"/>
                      </a:xfrm>
                      <a:prstGeom prst="line">
                        <a:avLst/>
                      </a:prstGeom>
                      <a:ln w="571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4" name="Straight Connector 63"/>
                      <p:cNvCxnSpPr>
                        <a:stCxn id="53" idx="6"/>
                        <a:endCxn id="65" idx="1"/>
                      </p:cNvCxnSpPr>
                      <p:nvPr/>
                    </p:nvCxnSpPr>
                    <p:spPr>
                      <a:xfrm>
                        <a:off x="6019800" y="3505200"/>
                        <a:ext cx="936718" cy="98518"/>
                      </a:xfrm>
                      <a:prstGeom prst="line">
                        <a:avLst/>
                      </a:prstGeom>
                      <a:ln w="571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65" name="Oval 64"/>
                      <p:cNvSpPr/>
                      <p:nvPr/>
                    </p:nvSpPr>
                    <p:spPr>
                      <a:xfrm>
                        <a:off x="6934200" y="35814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66" name="Straight Connector 65"/>
                      <p:cNvCxnSpPr/>
                      <p:nvPr/>
                    </p:nvCxnSpPr>
                    <p:spPr>
                      <a:xfrm>
                        <a:off x="6400800" y="2133600"/>
                        <a:ext cx="1066800" cy="152400"/>
                      </a:xfrm>
                      <a:prstGeom prst="line">
                        <a:avLst/>
                      </a:prstGeom>
                      <a:ln w="571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67" name="Oval 66"/>
                      <p:cNvSpPr/>
                      <p:nvPr/>
                    </p:nvSpPr>
                    <p:spPr>
                      <a:xfrm>
                        <a:off x="6248400" y="20574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8" name="Oval 67"/>
                      <p:cNvSpPr/>
                      <p:nvPr/>
                    </p:nvSpPr>
                    <p:spPr>
                      <a:xfrm>
                        <a:off x="7467600" y="22098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9" name="Oval 68"/>
                      <p:cNvSpPr/>
                      <p:nvPr/>
                    </p:nvSpPr>
                    <p:spPr>
                      <a:xfrm>
                        <a:off x="2362200" y="23622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70" name="Straight Connector 69"/>
                      <p:cNvCxnSpPr>
                        <a:stCxn id="69" idx="5"/>
                        <a:endCxn id="52" idx="1"/>
                      </p:cNvCxnSpPr>
                      <p:nvPr/>
                    </p:nvCxnSpPr>
                    <p:spPr>
                      <a:xfrm>
                        <a:off x="2492282" y="2492282"/>
                        <a:ext cx="730436" cy="501836"/>
                      </a:xfrm>
                      <a:prstGeom prst="line">
                        <a:avLst/>
                      </a:prstGeom>
                      <a:ln w="571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1" name="Oval 70"/>
                      <p:cNvSpPr/>
                      <p:nvPr/>
                    </p:nvSpPr>
                    <p:spPr>
                      <a:xfrm>
                        <a:off x="1295400" y="21336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72" name="Straight Connector 71"/>
                      <p:cNvCxnSpPr>
                        <a:stCxn id="71" idx="6"/>
                        <a:endCxn id="69" idx="1"/>
                      </p:cNvCxnSpPr>
                      <p:nvPr/>
                    </p:nvCxnSpPr>
                    <p:spPr>
                      <a:xfrm>
                        <a:off x="1447800" y="2209800"/>
                        <a:ext cx="936718" cy="174718"/>
                      </a:xfrm>
                      <a:prstGeom prst="line">
                        <a:avLst/>
                      </a:prstGeom>
                      <a:ln w="571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3" name="Straight Connector 72"/>
                      <p:cNvCxnSpPr/>
                      <p:nvPr/>
                    </p:nvCxnSpPr>
                    <p:spPr>
                      <a:xfrm>
                        <a:off x="685800" y="3810000"/>
                        <a:ext cx="925559" cy="266700"/>
                      </a:xfrm>
                      <a:prstGeom prst="line">
                        <a:avLst/>
                      </a:prstGeom>
                      <a:ln w="571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4" name="Straight Connector 73"/>
                      <p:cNvCxnSpPr>
                        <a:stCxn id="56" idx="3"/>
                        <a:endCxn id="76" idx="7"/>
                      </p:cNvCxnSpPr>
                      <p:nvPr/>
                    </p:nvCxnSpPr>
                    <p:spPr>
                      <a:xfrm flipH="1">
                        <a:off x="1730282" y="3863882"/>
                        <a:ext cx="578036" cy="197036"/>
                      </a:xfrm>
                      <a:prstGeom prst="line">
                        <a:avLst/>
                      </a:prstGeom>
                      <a:ln w="571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5" name="Oval 74"/>
                      <p:cNvSpPr/>
                      <p:nvPr/>
                    </p:nvSpPr>
                    <p:spPr>
                      <a:xfrm>
                        <a:off x="609600" y="37338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6" name="Oval 75"/>
                      <p:cNvSpPr/>
                      <p:nvPr/>
                    </p:nvSpPr>
                    <p:spPr>
                      <a:xfrm>
                        <a:off x="1600200" y="40386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77" name="Straight Connector 76"/>
                      <p:cNvCxnSpPr>
                        <a:endCxn id="76" idx="3"/>
                      </p:cNvCxnSpPr>
                      <p:nvPr/>
                    </p:nvCxnSpPr>
                    <p:spPr>
                      <a:xfrm flipV="1">
                        <a:off x="990600" y="4168682"/>
                        <a:ext cx="631918" cy="696450"/>
                      </a:xfrm>
                      <a:prstGeom prst="line">
                        <a:avLst/>
                      </a:prstGeom>
                      <a:ln w="571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8" name="Oval 77"/>
                      <p:cNvSpPr/>
                      <p:nvPr/>
                    </p:nvSpPr>
                    <p:spPr>
                      <a:xfrm>
                        <a:off x="914400" y="48006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79" name="Straight Connector 78"/>
                      <p:cNvCxnSpPr>
                        <a:endCxn id="65" idx="6"/>
                      </p:cNvCxnSpPr>
                      <p:nvPr/>
                    </p:nvCxnSpPr>
                    <p:spPr>
                      <a:xfrm flipH="1" flipV="1">
                        <a:off x="7086600" y="3657600"/>
                        <a:ext cx="1219200" cy="533400"/>
                      </a:xfrm>
                      <a:prstGeom prst="line">
                        <a:avLst/>
                      </a:prstGeom>
                      <a:ln w="571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0" name="Oval 79"/>
                      <p:cNvSpPr/>
                      <p:nvPr/>
                    </p:nvSpPr>
                    <p:spPr>
                      <a:xfrm>
                        <a:off x="8229600" y="41148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1" name="Oval 80"/>
                      <p:cNvSpPr/>
                      <p:nvPr/>
                    </p:nvSpPr>
                    <p:spPr>
                      <a:xfrm>
                        <a:off x="8382000" y="19050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82" name="Straight Connector 81"/>
                      <p:cNvCxnSpPr>
                        <a:stCxn id="81" idx="2"/>
                      </p:cNvCxnSpPr>
                      <p:nvPr/>
                    </p:nvCxnSpPr>
                    <p:spPr>
                      <a:xfrm flipH="1">
                        <a:off x="7620000" y="1981200"/>
                        <a:ext cx="762000" cy="273236"/>
                      </a:xfrm>
                      <a:prstGeom prst="line">
                        <a:avLst/>
                      </a:prstGeom>
                      <a:ln w="571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83" name="Oval 82"/>
                  <p:cNvSpPr/>
                  <p:nvPr/>
                </p:nvSpPr>
                <p:spPr>
                  <a:xfrm>
                    <a:off x="4057143" y="6172200"/>
                    <a:ext cx="133857" cy="14097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4" name="Straight Connector 83"/>
                  <p:cNvCxnSpPr/>
                  <p:nvPr/>
                </p:nvCxnSpPr>
                <p:spPr>
                  <a:xfrm>
                    <a:off x="4572000" y="4495800"/>
                    <a:ext cx="914400" cy="0"/>
                  </a:xfrm>
                  <a:prstGeom prst="line">
                    <a:avLst/>
                  </a:prstGeom>
                  <a:ln w="571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5" name="Oval 84"/>
                  <p:cNvSpPr/>
                  <p:nvPr/>
                </p:nvSpPr>
                <p:spPr>
                  <a:xfrm>
                    <a:off x="4514343" y="4419600"/>
                    <a:ext cx="133857" cy="14097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8" name="Oval 87"/>
                  <p:cNvSpPr/>
                  <p:nvPr/>
                </p:nvSpPr>
                <p:spPr>
                  <a:xfrm>
                    <a:off x="5410200" y="5955030"/>
                    <a:ext cx="133857" cy="14097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0" name="Group 89"/>
                <p:cNvGrpSpPr/>
                <p:nvPr/>
              </p:nvGrpSpPr>
              <p:grpSpPr>
                <a:xfrm>
                  <a:off x="3971836" y="4507468"/>
                  <a:ext cx="1362164" cy="369332"/>
                  <a:chOff x="3492376" y="4495800"/>
                  <a:chExt cx="1362164" cy="369332"/>
                </a:xfrm>
              </p:grpSpPr>
              <p:sp>
                <p:nvSpPr>
                  <p:cNvPr id="91" name="TextBox 90"/>
                  <p:cNvSpPr txBox="1"/>
                  <p:nvPr/>
                </p:nvSpPr>
                <p:spPr>
                  <a:xfrm>
                    <a:off x="3492376" y="4495800"/>
                    <a:ext cx="30649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7030A0"/>
                        </a:solidFill>
                      </a:rPr>
                      <a:t>u</a:t>
                    </a:r>
                  </a:p>
                </p:txBody>
              </p:sp>
              <p:sp>
                <p:nvSpPr>
                  <p:cNvPr id="92" name="TextBox 91"/>
                  <p:cNvSpPr txBox="1"/>
                  <p:nvPr/>
                </p:nvSpPr>
                <p:spPr>
                  <a:xfrm>
                    <a:off x="4560870" y="4495800"/>
                    <a:ext cx="29367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smtClean="0">
                        <a:solidFill>
                          <a:srgbClr val="7030A0"/>
                        </a:solidFill>
                      </a:rPr>
                      <a:t>v</a:t>
                    </a:r>
                    <a:endParaRPr lang="en-US" b="1" dirty="0">
                      <a:solidFill>
                        <a:srgbClr val="7030A0"/>
                      </a:solidFill>
                    </a:endParaRPr>
                  </a:p>
                </p:txBody>
              </p:sp>
            </p:grpSp>
          </p:grpSp>
          <p:sp>
            <p:nvSpPr>
              <p:cNvPr id="8" name="TextBox 7"/>
              <p:cNvSpPr txBox="1"/>
              <p:nvPr/>
            </p:nvSpPr>
            <p:spPr>
              <a:xfrm>
                <a:off x="4592037" y="4277036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43</a:t>
                </a:r>
                <a:endParaRPr lang="en-US" sz="12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381000" y="4953000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𝑻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" y="4953000"/>
                  <a:ext cx="381836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096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98175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9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Proof of </a:t>
            </a:r>
            <a:r>
              <a:rPr lang="en-US" sz="3600" b="1" dirty="0">
                <a:solidFill>
                  <a:srgbClr val="7030A0"/>
                </a:solidFill>
              </a:rPr>
              <a:t>Cycle property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be the </a:t>
                </a:r>
                <a:r>
                  <a:rPr lang="en-US" sz="2000" b="1" dirty="0"/>
                  <a:t>MST</a:t>
                </a:r>
                <a:r>
                  <a:rPr lang="en-US" sz="2000" dirty="0"/>
                  <a:t>, and (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u</a:t>
                </a:r>
                <a:r>
                  <a:rPr lang="en-US" sz="2000" dirty="0" err="1"/>
                  <a:t>,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v</a:t>
                </a:r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ϵ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038600" y="3048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4191000" y="3124200"/>
            <a:ext cx="914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105400" y="3048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16" idx="5"/>
            <a:endCxn id="5" idx="1"/>
          </p:cNvCxnSpPr>
          <p:nvPr/>
        </p:nvCxnSpPr>
        <p:spPr>
          <a:xfrm>
            <a:off x="3330482" y="2492282"/>
            <a:ext cx="730436" cy="5780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657600" y="1600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876800" y="1295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200400" y="2362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6" idx="0"/>
          </p:cNvCxnSpPr>
          <p:nvPr/>
        </p:nvCxnSpPr>
        <p:spPr>
          <a:xfrm flipV="1">
            <a:off x="3276600" y="1752600"/>
            <a:ext cx="419100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4" idx="7"/>
            <a:endCxn id="15" idx="2"/>
          </p:cNvCxnSpPr>
          <p:nvPr/>
        </p:nvCxnSpPr>
        <p:spPr>
          <a:xfrm flipV="1">
            <a:off x="3787682" y="1371600"/>
            <a:ext cx="1089118" cy="25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30" idx="1"/>
            <a:endCxn id="15" idx="6"/>
          </p:cNvCxnSpPr>
          <p:nvPr/>
        </p:nvCxnSpPr>
        <p:spPr>
          <a:xfrm flipH="1" flipV="1">
            <a:off x="5029200" y="1371600"/>
            <a:ext cx="1089118" cy="4033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8674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096000" y="1752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29" idx="3"/>
            <a:endCxn id="7" idx="6"/>
          </p:cNvCxnSpPr>
          <p:nvPr/>
        </p:nvCxnSpPr>
        <p:spPr>
          <a:xfrm flipH="1">
            <a:off x="5257800" y="2873282"/>
            <a:ext cx="631918" cy="25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0" idx="4"/>
            <a:endCxn id="111" idx="0"/>
          </p:cNvCxnSpPr>
          <p:nvPr/>
        </p:nvCxnSpPr>
        <p:spPr>
          <a:xfrm>
            <a:off x="6172200" y="1905000"/>
            <a:ext cx="4572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/>
          <p:cNvGrpSpPr/>
          <p:nvPr/>
        </p:nvGrpSpPr>
        <p:grpSpPr>
          <a:xfrm>
            <a:off x="3505200" y="1524000"/>
            <a:ext cx="2932560" cy="1648599"/>
            <a:chOff x="3505200" y="1524000"/>
            <a:chExt cx="2932560" cy="1648599"/>
          </a:xfrm>
        </p:grpSpPr>
        <p:sp>
          <p:nvSpPr>
            <p:cNvPr id="38" name="TextBox 37"/>
            <p:cNvSpPr txBox="1"/>
            <p:nvPr/>
          </p:nvSpPr>
          <p:spPr>
            <a:xfrm>
              <a:off x="4382640" y="289560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4</a:t>
              </a:r>
              <a:r>
                <a:rPr lang="en-US" sz="1200" dirty="0" smtClean="0"/>
                <a:t>3</a:t>
              </a:r>
              <a:endParaRPr lang="en-US" sz="12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733800" y="261860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24</a:t>
              </a:r>
              <a:endParaRPr lang="en-US" sz="12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505200" y="193280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12</a:t>
              </a:r>
              <a:endParaRPr lang="en-US" sz="12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077840" y="162800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17</a:t>
              </a:r>
              <a:endParaRPr lang="en-US" sz="12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297040" y="152400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31</a:t>
              </a:r>
              <a:endParaRPr lang="en-US" sz="12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096000" y="205740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36</a:t>
              </a:r>
              <a:endParaRPr lang="en-US" sz="12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334000" y="277100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19</a:t>
              </a:r>
              <a:endParaRPr lang="en-US" sz="1200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990600" y="3733800"/>
            <a:ext cx="6960577" cy="2819400"/>
            <a:chOff x="1421423" y="3733800"/>
            <a:chExt cx="6960577" cy="2819400"/>
          </a:xfrm>
        </p:grpSpPr>
        <p:grpSp>
          <p:nvGrpSpPr>
            <p:cNvPr id="48" name="Group 47"/>
            <p:cNvGrpSpPr/>
            <p:nvPr/>
          </p:nvGrpSpPr>
          <p:grpSpPr>
            <a:xfrm>
              <a:off x="1421423" y="3733800"/>
              <a:ext cx="6960577" cy="2819400"/>
              <a:chOff x="609600" y="1905000"/>
              <a:chExt cx="7924800" cy="3048000"/>
            </a:xfrm>
          </p:grpSpPr>
          <p:cxnSp>
            <p:nvCxnSpPr>
              <p:cNvPr id="49" name="Straight Connector 48"/>
              <p:cNvCxnSpPr>
                <a:stCxn id="54" idx="7"/>
              </p:cNvCxnSpPr>
              <p:nvPr/>
            </p:nvCxnSpPr>
            <p:spPr>
              <a:xfrm flipV="1">
                <a:off x="5387882" y="2133600"/>
                <a:ext cx="898618" cy="55571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" name="Group 49"/>
              <p:cNvGrpSpPr/>
              <p:nvPr/>
            </p:nvGrpSpPr>
            <p:grpSpPr>
              <a:xfrm>
                <a:off x="609600" y="1905000"/>
                <a:ext cx="7924800" cy="3048000"/>
                <a:chOff x="609600" y="1905000"/>
                <a:chExt cx="7924800" cy="3048000"/>
              </a:xfrm>
            </p:grpSpPr>
            <p:sp>
              <p:nvSpPr>
                <p:cNvPr id="51" name="Oval 50"/>
                <p:cNvSpPr/>
                <p:nvPr/>
              </p:nvSpPr>
              <p:spPr>
                <a:xfrm>
                  <a:off x="2895600" y="43434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3200400" y="29718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5867400" y="3429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Oval 53"/>
                <p:cNvSpPr/>
                <p:nvPr/>
              </p:nvSpPr>
              <p:spPr>
                <a:xfrm>
                  <a:off x="5257800" y="2667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>
                  <a:off x="2286000" y="37338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7" name="Straight Connector 56"/>
                <p:cNvCxnSpPr>
                  <a:stCxn id="56" idx="7"/>
                  <a:endCxn id="52" idx="3"/>
                </p:cNvCxnSpPr>
                <p:nvPr/>
              </p:nvCxnSpPr>
              <p:spPr>
                <a:xfrm flipV="1">
                  <a:off x="2416082" y="3101882"/>
                  <a:ext cx="806636" cy="654236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>
                  <a:stCxn id="52" idx="6"/>
                  <a:endCxn id="85" idx="3"/>
                </p:cNvCxnSpPr>
                <p:nvPr/>
              </p:nvCxnSpPr>
              <p:spPr>
                <a:xfrm flipV="1">
                  <a:off x="3352799" y="2776486"/>
                  <a:ext cx="800490" cy="271514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>
                  <a:stCxn id="54" idx="5"/>
                  <a:endCxn id="53" idx="0"/>
                </p:cNvCxnSpPr>
                <p:nvPr/>
              </p:nvCxnSpPr>
              <p:spPr>
                <a:xfrm>
                  <a:off x="5387882" y="2797082"/>
                  <a:ext cx="555718" cy="631918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>
                  <a:stCxn id="51" idx="1"/>
                  <a:endCxn id="56" idx="5"/>
                </p:cNvCxnSpPr>
                <p:nvPr/>
              </p:nvCxnSpPr>
              <p:spPr>
                <a:xfrm flipH="1" flipV="1">
                  <a:off x="2416082" y="3863882"/>
                  <a:ext cx="501836" cy="501836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>
                  <a:endCxn id="51" idx="6"/>
                </p:cNvCxnSpPr>
                <p:nvPr/>
              </p:nvCxnSpPr>
              <p:spPr>
                <a:xfrm flipH="1" flipV="1">
                  <a:off x="3048000" y="4419600"/>
                  <a:ext cx="631918" cy="174718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>
                  <a:endCxn id="53" idx="3"/>
                </p:cNvCxnSpPr>
                <p:nvPr/>
              </p:nvCxnSpPr>
              <p:spPr>
                <a:xfrm flipV="1">
                  <a:off x="5257800" y="3559082"/>
                  <a:ext cx="631918" cy="740384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>
                  <a:stCxn id="53" idx="6"/>
                  <a:endCxn id="65" idx="1"/>
                </p:cNvCxnSpPr>
                <p:nvPr/>
              </p:nvCxnSpPr>
              <p:spPr>
                <a:xfrm>
                  <a:off x="6019800" y="3505200"/>
                  <a:ext cx="936718" cy="98518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Oval 64"/>
                <p:cNvSpPr/>
                <p:nvPr/>
              </p:nvSpPr>
              <p:spPr>
                <a:xfrm>
                  <a:off x="6934200" y="35814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6400800" y="2133600"/>
                  <a:ext cx="1066800" cy="152400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Oval 66"/>
                <p:cNvSpPr/>
                <p:nvPr/>
              </p:nvSpPr>
              <p:spPr>
                <a:xfrm>
                  <a:off x="6248400" y="20574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7467600" y="22098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2362200" y="23622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0" name="Straight Connector 69"/>
                <p:cNvCxnSpPr>
                  <a:stCxn id="69" idx="5"/>
                  <a:endCxn id="52" idx="1"/>
                </p:cNvCxnSpPr>
                <p:nvPr/>
              </p:nvCxnSpPr>
              <p:spPr>
                <a:xfrm>
                  <a:off x="2492282" y="2492282"/>
                  <a:ext cx="730436" cy="501836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1" name="Oval 70"/>
                <p:cNvSpPr/>
                <p:nvPr/>
              </p:nvSpPr>
              <p:spPr>
                <a:xfrm>
                  <a:off x="1295400" y="21336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2" name="Straight Connector 71"/>
                <p:cNvCxnSpPr>
                  <a:stCxn id="71" idx="6"/>
                  <a:endCxn id="69" idx="1"/>
                </p:cNvCxnSpPr>
                <p:nvPr/>
              </p:nvCxnSpPr>
              <p:spPr>
                <a:xfrm>
                  <a:off x="1447800" y="2209800"/>
                  <a:ext cx="936718" cy="174718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>
                  <a:off x="685800" y="3810000"/>
                  <a:ext cx="925559" cy="266700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>
                  <a:stCxn id="56" idx="3"/>
                  <a:endCxn id="76" idx="7"/>
                </p:cNvCxnSpPr>
                <p:nvPr/>
              </p:nvCxnSpPr>
              <p:spPr>
                <a:xfrm flipH="1">
                  <a:off x="1730282" y="3863882"/>
                  <a:ext cx="578036" cy="197036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Oval 74"/>
                <p:cNvSpPr/>
                <p:nvPr/>
              </p:nvSpPr>
              <p:spPr>
                <a:xfrm>
                  <a:off x="609600" y="37338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Oval 75"/>
                <p:cNvSpPr/>
                <p:nvPr/>
              </p:nvSpPr>
              <p:spPr>
                <a:xfrm>
                  <a:off x="1600200" y="40386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7" name="Straight Connector 76"/>
                <p:cNvCxnSpPr>
                  <a:endCxn id="76" idx="3"/>
                </p:cNvCxnSpPr>
                <p:nvPr/>
              </p:nvCxnSpPr>
              <p:spPr>
                <a:xfrm flipV="1">
                  <a:off x="990600" y="4168682"/>
                  <a:ext cx="631918" cy="696450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Oval 77"/>
                <p:cNvSpPr/>
                <p:nvPr/>
              </p:nvSpPr>
              <p:spPr>
                <a:xfrm>
                  <a:off x="914400" y="48006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9" name="Straight Connector 78"/>
                <p:cNvCxnSpPr>
                  <a:endCxn id="65" idx="6"/>
                </p:cNvCxnSpPr>
                <p:nvPr/>
              </p:nvCxnSpPr>
              <p:spPr>
                <a:xfrm flipH="1" flipV="1">
                  <a:off x="7086600" y="3657600"/>
                  <a:ext cx="1219200" cy="533400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" name="Oval 79"/>
                <p:cNvSpPr/>
                <p:nvPr/>
              </p:nvSpPr>
              <p:spPr>
                <a:xfrm>
                  <a:off x="8229600" y="41148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8382000" y="1905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2" name="Straight Connector 81"/>
                <p:cNvCxnSpPr>
                  <a:stCxn id="81" idx="2"/>
                </p:cNvCxnSpPr>
                <p:nvPr/>
              </p:nvCxnSpPr>
              <p:spPr>
                <a:xfrm flipH="1">
                  <a:off x="7620000" y="1981200"/>
                  <a:ext cx="762000" cy="273236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3" name="Oval 82"/>
            <p:cNvSpPr/>
            <p:nvPr/>
          </p:nvSpPr>
          <p:spPr>
            <a:xfrm>
              <a:off x="4057143" y="6172200"/>
              <a:ext cx="133857" cy="14097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Connector 83"/>
            <p:cNvCxnSpPr/>
            <p:nvPr/>
          </p:nvCxnSpPr>
          <p:spPr>
            <a:xfrm>
              <a:off x="4572000" y="4495800"/>
              <a:ext cx="9144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Oval 84"/>
            <p:cNvSpPr/>
            <p:nvPr/>
          </p:nvSpPr>
          <p:spPr>
            <a:xfrm>
              <a:off x="4514343" y="4419600"/>
              <a:ext cx="133857" cy="14097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5410200" y="5955030"/>
              <a:ext cx="133857" cy="14097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3971836" y="4507468"/>
            <a:ext cx="1362164" cy="369332"/>
            <a:chOff x="3492376" y="4495800"/>
            <a:chExt cx="1362164" cy="369332"/>
          </a:xfrm>
        </p:grpSpPr>
        <p:sp>
          <p:nvSpPr>
            <p:cNvPr id="91" name="TextBox 90"/>
            <p:cNvSpPr txBox="1"/>
            <p:nvPr/>
          </p:nvSpPr>
          <p:spPr>
            <a:xfrm>
              <a:off x="3492376" y="44958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u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560870" y="44958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7030A0"/>
                  </a:solidFill>
                </a:rPr>
                <a:t>v</a:t>
              </a:r>
              <a:endParaRPr lang="en-US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93" name="Curved Down Arrow 92"/>
          <p:cNvSpPr/>
          <p:nvPr/>
        </p:nvSpPr>
        <p:spPr>
          <a:xfrm>
            <a:off x="4014713" y="1878836"/>
            <a:ext cx="1395487" cy="940564"/>
          </a:xfrm>
          <a:prstGeom prst="curvedDownArrow">
            <a:avLst>
              <a:gd name="adj1" fmla="val 13354"/>
              <a:gd name="adj2" fmla="val 32943"/>
              <a:gd name="adj3" fmla="val 207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2895600" y="990600"/>
            <a:ext cx="3306404" cy="2502932"/>
            <a:chOff x="2895600" y="990600"/>
            <a:chExt cx="3306404" cy="2502932"/>
          </a:xfrm>
        </p:grpSpPr>
        <p:grpSp>
          <p:nvGrpSpPr>
            <p:cNvPr id="45" name="Group 44"/>
            <p:cNvGrpSpPr/>
            <p:nvPr/>
          </p:nvGrpSpPr>
          <p:grpSpPr>
            <a:xfrm>
              <a:off x="3960706" y="3124200"/>
              <a:ext cx="1362164" cy="369332"/>
              <a:chOff x="3492376" y="4495800"/>
              <a:chExt cx="1362164" cy="369332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3492376" y="44958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u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560870" y="4495800"/>
                <a:ext cx="293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7030A0"/>
                    </a:solidFill>
                  </a:rPr>
                  <a:t>v</a:t>
                </a:r>
                <a:endParaRPr lang="en-US" b="1" dirty="0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95" name="TextBox 94"/>
            <p:cNvSpPr txBox="1"/>
            <p:nvPr/>
          </p:nvSpPr>
          <p:spPr>
            <a:xfrm>
              <a:off x="2895600" y="2286000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7030A0"/>
                  </a:solidFill>
                </a:rPr>
                <a:t>a</a:t>
              </a:r>
              <a:endParaRPr lang="en-US" b="1" dirty="0">
                <a:solidFill>
                  <a:srgbClr val="7030A0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435320" y="137160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7030A0"/>
                  </a:solidFill>
                </a:rPr>
                <a:t>b</a:t>
              </a:r>
              <a:endParaRPr lang="en-US" b="1" dirty="0">
                <a:solidFill>
                  <a:srgbClr val="7030A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900754" y="990600"/>
              <a:ext cx="2808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7030A0"/>
                  </a:solidFill>
                </a:rPr>
                <a:t>c</a:t>
              </a:r>
              <a:endParaRPr lang="en-US" b="1" dirty="0">
                <a:solidFill>
                  <a:srgbClr val="7030A0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943600" y="1828800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f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867400" y="281940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7030A0"/>
                  </a:solidFill>
                </a:rPr>
                <a:t>r</a:t>
              </a:r>
              <a:endParaRPr lang="en-US" b="1" dirty="0">
                <a:solidFill>
                  <a:srgbClr val="7030A0"/>
                </a:solidFill>
              </a:endParaRPr>
            </a:p>
          </p:txBody>
        </p:sp>
      </p:grpSp>
      <p:cxnSp>
        <p:nvCxnSpPr>
          <p:cNvPr id="109" name="Straight Connector 108"/>
          <p:cNvCxnSpPr/>
          <p:nvPr/>
        </p:nvCxnSpPr>
        <p:spPr>
          <a:xfrm>
            <a:off x="4572000" y="3493532"/>
            <a:ext cx="0" cy="3212068"/>
          </a:xfrm>
          <a:prstGeom prst="line">
            <a:avLst/>
          </a:prstGeom>
          <a:ln w="5715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11" idx="3"/>
            <a:endCxn id="29" idx="6"/>
          </p:cNvCxnSpPr>
          <p:nvPr/>
        </p:nvCxnSpPr>
        <p:spPr>
          <a:xfrm flipH="1">
            <a:off x="6019800" y="2568482"/>
            <a:ext cx="555718" cy="25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6553200" y="2438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6629400" y="2373868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s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6019800" y="243840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  <a:r>
              <a:rPr lang="en-US" sz="1200" dirty="0" smtClean="0"/>
              <a:t>6</a:t>
            </a:r>
            <a:endParaRPr lang="en-US" sz="1200" dirty="0"/>
          </a:p>
        </p:txBody>
      </p:sp>
      <p:sp>
        <p:nvSpPr>
          <p:cNvPr id="107" name="TextBox 106"/>
          <p:cNvSpPr txBox="1"/>
          <p:nvPr/>
        </p:nvSpPr>
        <p:spPr>
          <a:xfrm>
            <a:off x="4611240" y="426720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  <a:r>
              <a:rPr lang="en-US" sz="1200" dirty="0" smtClean="0"/>
              <a:t>3</a:t>
            </a:r>
            <a:endParaRPr lang="en-US" sz="12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3757961" y="4953000"/>
            <a:ext cx="2965273" cy="1513625"/>
            <a:chOff x="3757961" y="4953000"/>
            <a:chExt cx="2965273" cy="1513625"/>
          </a:xfrm>
        </p:grpSpPr>
        <p:sp>
          <p:nvSpPr>
            <p:cNvPr id="104" name="TextBox 103"/>
            <p:cNvSpPr txBox="1"/>
            <p:nvPr/>
          </p:nvSpPr>
          <p:spPr>
            <a:xfrm>
              <a:off x="6447196" y="4953000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7030A0"/>
                  </a:solidFill>
                </a:rPr>
                <a:t>s</a:t>
              </a:r>
              <a:endParaRPr lang="en-US" b="1" dirty="0">
                <a:solidFill>
                  <a:srgbClr val="7030A0"/>
                </a:solidFill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3757961" y="5408341"/>
              <a:ext cx="2821259" cy="1058284"/>
              <a:chOff x="3757961" y="5408341"/>
              <a:chExt cx="2821259" cy="1058284"/>
            </a:xfrm>
          </p:grpSpPr>
          <p:sp>
            <p:nvSpPr>
              <p:cNvPr id="12" name="Freeform 11"/>
              <p:cNvSpPr/>
              <p:nvPr/>
            </p:nvSpPr>
            <p:spPr>
              <a:xfrm>
                <a:off x="3757961" y="5408341"/>
                <a:ext cx="2821259" cy="1058284"/>
              </a:xfrm>
              <a:custGeom>
                <a:avLst/>
                <a:gdLst>
                  <a:gd name="connsiteX0" fmla="*/ 0 w 2821259"/>
                  <a:gd name="connsiteY0" fmla="*/ 836342 h 1058284"/>
                  <a:gd name="connsiteX1" fmla="*/ 1427356 w 2821259"/>
                  <a:gd name="connsiteY1" fmla="*/ 1003610 h 1058284"/>
                  <a:gd name="connsiteX2" fmla="*/ 2821259 w 2821259"/>
                  <a:gd name="connsiteY2" fmla="*/ 0 h 1058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21259" h="1058284">
                    <a:moveTo>
                      <a:pt x="0" y="836342"/>
                    </a:moveTo>
                    <a:cubicBezTo>
                      <a:pt x="478573" y="989671"/>
                      <a:pt x="957146" y="1143000"/>
                      <a:pt x="1427356" y="1003610"/>
                    </a:cubicBezTo>
                    <a:cubicBezTo>
                      <a:pt x="1897566" y="864220"/>
                      <a:pt x="2359412" y="432110"/>
                      <a:pt x="2821259" y="0"/>
                    </a:cubicBezTo>
                  </a:path>
                </a:pathLst>
              </a:cu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5601840" y="6123801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36</a:t>
                </a:r>
                <a:endParaRPr lang="en-US" sz="1200" dirty="0"/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2368520" y="4114800"/>
            <a:ext cx="1715000" cy="457200"/>
            <a:chOff x="2368520" y="4114800"/>
            <a:chExt cx="1715000" cy="457200"/>
          </a:xfrm>
        </p:grpSpPr>
        <p:grpSp>
          <p:nvGrpSpPr>
            <p:cNvPr id="11" name="Group 10"/>
            <p:cNvGrpSpPr/>
            <p:nvPr/>
          </p:nvGrpSpPr>
          <p:grpSpPr>
            <a:xfrm>
              <a:off x="2368520" y="4202668"/>
              <a:ext cx="1715000" cy="369332"/>
              <a:chOff x="2368520" y="4202668"/>
              <a:chExt cx="1715000" cy="369332"/>
            </a:xfrm>
          </p:grpSpPr>
          <p:cxnSp>
            <p:nvCxnSpPr>
              <p:cNvPr id="86" name="Straight Connector 85"/>
              <p:cNvCxnSpPr>
                <a:stCxn id="69" idx="6"/>
                <a:endCxn id="85" idx="2"/>
              </p:cNvCxnSpPr>
              <p:nvPr/>
            </p:nvCxnSpPr>
            <p:spPr>
              <a:xfrm>
                <a:off x="2663815" y="4227195"/>
                <a:ext cx="1419705" cy="2628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/>
              <p:cNvSpPr txBox="1"/>
              <p:nvPr/>
            </p:nvSpPr>
            <p:spPr>
              <a:xfrm>
                <a:off x="2368520" y="4202668"/>
                <a:ext cx="2984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7030A0"/>
                    </a:solidFill>
                  </a:rPr>
                  <a:t>a</a:t>
                </a:r>
                <a:endParaRPr lang="en-US" b="1" dirty="0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114" name="TextBox 113"/>
            <p:cNvSpPr txBox="1"/>
            <p:nvPr/>
          </p:nvSpPr>
          <p:spPr>
            <a:xfrm>
              <a:off x="3352800" y="411480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24</a:t>
              </a:r>
              <a:endParaRPr lang="en-US" sz="12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600200" y="4202668"/>
            <a:ext cx="951360" cy="1817132"/>
            <a:chOff x="1600200" y="4202668"/>
            <a:chExt cx="951360" cy="1817132"/>
          </a:xfrm>
        </p:grpSpPr>
        <p:grpSp>
          <p:nvGrpSpPr>
            <p:cNvPr id="101" name="Group 100"/>
            <p:cNvGrpSpPr/>
            <p:nvPr/>
          </p:nvGrpSpPr>
          <p:grpSpPr>
            <a:xfrm>
              <a:off x="1600200" y="4202668"/>
              <a:ext cx="917560" cy="1817132"/>
              <a:chOff x="2368520" y="2754868"/>
              <a:chExt cx="917560" cy="1817132"/>
            </a:xfrm>
          </p:grpSpPr>
          <p:cxnSp>
            <p:nvCxnSpPr>
              <p:cNvPr id="102" name="Straight Connector 101"/>
              <p:cNvCxnSpPr>
                <a:stCxn id="76" idx="0"/>
                <a:endCxn id="87" idx="0"/>
              </p:cNvCxnSpPr>
              <p:nvPr/>
            </p:nvCxnSpPr>
            <p:spPr>
              <a:xfrm flipV="1">
                <a:off x="2695921" y="2754868"/>
                <a:ext cx="590159" cy="150471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102"/>
              <p:cNvSpPr txBox="1"/>
              <p:nvPr/>
            </p:nvSpPr>
            <p:spPr>
              <a:xfrm>
                <a:off x="2368520" y="4202668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7030A0"/>
                    </a:solidFill>
                  </a:rPr>
                  <a:t>b</a:t>
                </a:r>
                <a:endParaRPr lang="en-US" b="1" dirty="0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115" name="TextBox 114"/>
            <p:cNvSpPr txBox="1"/>
            <p:nvPr/>
          </p:nvSpPr>
          <p:spPr>
            <a:xfrm>
              <a:off x="2209800" y="475220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12</a:t>
              </a:r>
              <a:endParaRPr lang="en-US" sz="12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133600" y="5334000"/>
            <a:ext cx="738046" cy="369332"/>
            <a:chOff x="2133600" y="5334000"/>
            <a:chExt cx="738046" cy="369332"/>
          </a:xfrm>
        </p:grpSpPr>
        <p:sp>
          <p:nvSpPr>
            <p:cNvPr id="105" name="TextBox 104"/>
            <p:cNvSpPr txBox="1"/>
            <p:nvPr/>
          </p:nvSpPr>
          <p:spPr>
            <a:xfrm>
              <a:off x="2590800" y="5334000"/>
              <a:ext cx="2808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7030A0"/>
                  </a:solidFill>
                </a:rPr>
                <a:t>c</a:t>
              </a:r>
              <a:endParaRPr lang="en-US" b="1" dirty="0">
                <a:solidFill>
                  <a:srgbClr val="7030A0"/>
                </a:solidFill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2133600" y="536180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17</a:t>
              </a:r>
              <a:endParaRPr lang="en-US" sz="12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531324" y="5553307"/>
            <a:ext cx="1278676" cy="1064425"/>
            <a:chOff x="2531324" y="5553307"/>
            <a:chExt cx="1278676" cy="1064425"/>
          </a:xfrm>
        </p:grpSpPr>
        <p:grpSp>
          <p:nvGrpSpPr>
            <p:cNvPr id="18" name="Group 17"/>
            <p:cNvGrpSpPr/>
            <p:nvPr/>
          </p:nvGrpSpPr>
          <p:grpSpPr>
            <a:xfrm>
              <a:off x="2531324" y="5553307"/>
              <a:ext cx="1278676" cy="1064425"/>
              <a:chOff x="2531324" y="5553307"/>
              <a:chExt cx="1278676" cy="1064425"/>
            </a:xfrm>
          </p:grpSpPr>
          <p:sp>
            <p:nvSpPr>
              <p:cNvPr id="17" name="Freeform 16"/>
              <p:cNvSpPr/>
              <p:nvPr/>
            </p:nvSpPr>
            <p:spPr>
              <a:xfrm flipH="1">
                <a:off x="2531324" y="5553307"/>
                <a:ext cx="1144756" cy="759863"/>
              </a:xfrm>
              <a:custGeom>
                <a:avLst/>
                <a:gdLst>
                  <a:gd name="connsiteX0" fmla="*/ 1148576 w 1148576"/>
                  <a:gd name="connsiteY0" fmla="*/ 0 h 947854"/>
                  <a:gd name="connsiteX1" fmla="*/ 892098 w 1148576"/>
                  <a:gd name="connsiteY1" fmla="*/ 669073 h 947854"/>
                  <a:gd name="connsiteX2" fmla="*/ 568712 w 1148576"/>
                  <a:gd name="connsiteY2" fmla="*/ 892098 h 947854"/>
                  <a:gd name="connsiteX3" fmla="*/ 0 w 1148576"/>
                  <a:gd name="connsiteY3" fmla="*/ 947854 h 947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8576" h="947854">
                    <a:moveTo>
                      <a:pt x="1148576" y="0"/>
                    </a:moveTo>
                    <a:cubicBezTo>
                      <a:pt x="1068659" y="260195"/>
                      <a:pt x="988742" y="520390"/>
                      <a:pt x="892098" y="669073"/>
                    </a:cubicBezTo>
                    <a:cubicBezTo>
                      <a:pt x="795454" y="817756"/>
                      <a:pt x="717395" y="845635"/>
                      <a:pt x="568712" y="892098"/>
                    </a:cubicBezTo>
                    <a:cubicBezTo>
                      <a:pt x="420029" y="938561"/>
                      <a:pt x="210014" y="943207"/>
                      <a:pt x="0" y="947854"/>
                    </a:cubicBezTo>
                  </a:path>
                </a:pathLst>
              </a:cu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3551596" y="6248400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f</a:t>
                </a:r>
              </a:p>
            </p:txBody>
          </p:sp>
        </p:grpSp>
        <p:sp>
          <p:nvSpPr>
            <p:cNvPr id="117" name="TextBox 116"/>
            <p:cNvSpPr txBox="1"/>
            <p:nvPr/>
          </p:nvSpPr>
          <p:spPr>
            <a:xfrm>
              <a:off x="2553840" y="612380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31</a:t>
              </a:r>
              <a:endParaRPr lang="en-US" sz="1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381000" y="4953000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4953000"/>
                <a:ext cx="381836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2096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/>
              <p:cNvSpPr txBox="1"/>
              <p:nvPr/>
            </p:nvSpPr>
            <p:spPr>
              <a:xfrm>
                <a:off x="4572000" y="3352800"/>
                <a:ext cx="3818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𝑪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352800"/>
                <a:ext cx="381835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904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232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Proof of </a:t>
            </a:r>
            <a:r>
              <a:rPr lang="en-US" sz="3600" b="1" dirty="0">
                <a:solidFill>
                  <a:srgbClr val="7030A0"/>
                </a:solidFill>
              </a:rPr>
              <a:t>Cycle property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be the </a:t>
                </a:r>
                <a:r>
                  <a:rPr lang="en-US" sz="2000" b="1" dirty="0"/>
                  <a:t>MST</a:t>
                </a:r>
                <a:r>
                  <a:rPr lang="en-US" sz="2000" dirty="0"/>
                  <a:t>, and (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u</a:t>
                </a:r>
                <a:r>
                  <a:rPr lang="en-US" sz="2000" dirty="0" err="1"/>
                  <a:t>,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v</a:t>
                </a:r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ϵ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038600" y="3048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4191000" y="3124200"/>
            <a:ext cx="914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105400" y="3048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16" idx="5"/>
            <a:endCxn id="5" idx="1"/>
          </p:cNvCxnSpPr>
          <p:nvPr/>
        </p:nvCxnSpPr>
        <p:spPr>
          <a:xfrm>
            <a:off x="3330482" y="2492282"/>
            <a:ext cx="730436" cy="5780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657600" y="1600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876800" y="1295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200400" y="2362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6" idx="0"/>
          </p:cNvCxnSpPr>
          <p:nvPr/>
        </p:nvCxnSpPr>
        <p:spPr>
          <a:xfrm flipV="1">
            <a:off x="3276600" y="1752600"/>
            <a:ext cx="419100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4" idx="7"/>
            <a:endCxn id="15" idx="2"/>
          </p:cNvCxnSpPr>
          <p:nvPr/>
        </p:nvCxnSpPr>
        <p:spPr>
          <a:xfrm flipV="1">
            <a:off x="3787682" y="1371600"/>
            <a:ext cx="1089118" cy="25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30" idx="1"/>
            <a:endCxn id="15" idx="6"/>
          </p:cNvCxnSpPr>
          <p:nvPr/>
        </p:nvCxnSpPr>
        <p:spPr>
          <a:xfrm flipH="1" flipV="1">
            <a:off x="5029200" y="1371600"/>
            <a:ext cx="1089118" cy="4033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8674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096000" y="1752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29" idx="3"/>
            <a:endCxn id="7" idx="6"/>
          </p:cNvCxnSpPr>
          <p:nvPr/>
        </p:nvCxnSpPr>
        <p:spPr>
          <a:xfrm flipH="1">
            <a:off x="5257800" y="2873282"/>
            <a:ext cx="631918" cy="25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0" idx="4"/>
            <a:endCxn id="111" idx="0"/>
          </p:cNvCxnSpPr>
          <p:nvPr/>
        </p:nvCxnSpPr>
        <p:spPr>
          <a:xfrm>
            <a:off x="6172200" y="1905000"/>
            <a:ext cx="4572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/>
          <p:cNvGrpSpPr/>
          <p:nvPr/>
        </p:nvGrpSpPr>
        <p:grpSpPr>
          <a:xfrm>
            <a:off x="3505200" y="1524000"/>
            <a:ext cx="2932560" cy="1648599"/>
            <a:chOff x="3505200" y="1524000"/>
            <a:chExt cx="2932560" cy="1648599"/>
          </a:xfrm>
        </p:grpSpPr>
        <p:sp>
          <p:nvSpPr>
            <p:cNvPr id="38" name="TextBox 37"/>
            <p:cNvSpPr txBox="1"/>
            <p:nvPr/>
          </p:nvSpPr>
          <p:spPr>
            <a:xfrm>
              <a:off x="4382640" y="289560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4</a:t>
              </a:r>
              <a:r>
                <a:rPr lang="en-US" sz="1200" dirty="0" smtClean="0"/>
                <a:t>3</a:t>
              </a:r>
              <a:endParaRPr lang="en-US" sz="12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733800" y="261860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24</a:t>
              </a:r>
              <a:endParaRPr lang="en-US" sz="12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505200" y="193280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12</a:t>
              </a:r>
              <a:endParaRPr lang="en-US" sz="12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077840" y="162800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17</a:t>
              </a:r>
              <a:endParaRPr lang="en-US" sz="12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297040" y="152400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31</a:t>
              </a:r>
              <a:endParaRPr lang="en-US" sz="12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096000" y="205740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36</a:t>
              </a:r>
              <a:endParaRPr lang="en-US" sz="12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334000" y="277100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19</a:t>
              </a:r>
              <a:endParaRPr lang="en-US" sz="1200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990600" y="3733800"/>
            <a:ext cx="6960577" cy="2819400"/>
            <a:chOff x="1421423" y="3733800"/>
            <a:chExt cx="6960577" cy="2819400"/>
          </a:xfrm>
        </p:grpSpPr>
        <p:grpSp>
          <p:nvGrpSpPr>
            <p:cNvPr id="48" name="Group 47"/>
            <p:cNvGrpSpPr/>
            <p:nvPr/>
          </p:nvGrpSpPr>
          <p:grpSpPr>
            <a:xfrm>
              <a:off x="1421423" y="3733800"/>
              <a:ext cx="6960577" cy="2819400"/>
              <a:chOff x="609600" y="1905000"/>
              <a:chExt cx="7924800" cy="3048000"/>
            </a:xfrm>
          </p:grpSpPr>
          <p:cxnSp>
            <p:nvCxnSpPr>
              <p:cNvPr id="49" name="Straight Connector 48"/>
              <p:cNvCxnSpPr>
                <a:stCxn id="54" idx="7"/>
              </p:cNvCxnSpPr>
              <p:nvPr/>
            </p:nvCxnSpPr>
            <p:spPr>
              <a:xfrm flipV="1">
                <a:off x="5387882" y="2133600"/>
                <a:ext cx="898618" cy="55571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" name="Group 49"/>
              <p:cNvGrpSpPr/>
              <p:nvPr/>
            </p:nvGrpSpPr>
            <p:grpSpPr>
              <a:xfrm>
                <a:off x="609600" y="1905000"/>
                <a:ext cx="7924800" cy="3048000"/>
                <a:chOff x="609600" y="1905000"/>
                <a:chExt cx="7924800" cy="3048000"/>
              </a:xfrm>
            </p:grpSpPr>
            <p:sp>
              <p:nvSpPr>
                <p:cNvPr id="51" name="Oval 50"/>
                <p:cNvSpPr/>
                <p:nvPr/>
              </p:nvSpPr>
              <p:spPr>
                <a:xfrm>
                  <a:off x="2895600" y="43434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3200400" y="29718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5867400" y="3429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Oval 53"/>
                <p:cNvSpPr/>
                <p:nvPr/>
              </p:nvSpPr>
              <p:spPr>
                <a:xfrm>
                  <a:off x="5257800" y="2667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>
                  <a:off x="2286000" y="37338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7" name="Straight Connector 56"/>
                <p:cNvCxnSpPr>
                  <a:stCxn id="56" idx="7"/>
                  <a:endCxn id="52" idx="3"/>
                </p:cNvCxnSpPr>
                <p:nvPr/>
              </p:nvCxnSpPr>
              <p:spPr>
                <a:xfrm flipV="1">
                  <a:off x="2416082" y="3101882"/>
                  <a:ext cx="806636" cy="654236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>
                  <a:stCxn id="52" idx="6"/>
                  <a:endCxn id="85" idx="3"/>
                </p:cNvCxnSpPr>
                <p:nvPr/>
              </p:nvCxnSpPr>
              <p:spPr>
                <a:xfrm flipV="1">
                  <a:off x="3352799" y="2776486"/>
                  <a:ext cx="800490" cy="271514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>
                  <a:stCxn id="54" idx="5"/>
                  <a:endCxn id="53" idx="0"/>
                </p:cNvCxnSpPr>
                <p:nvPr/>
              </p:nvCxnSpPr>
              <p:spPr>
                <a:xfrm>
                  <a:off x="5387882" y="2797082"/>
                  <a:ext cx="555718" cy="631918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>
                  <a:stCxn id="51" idx="1"/>
                  <a:endCxn id="56" idx="5"/>
                </p:cNvCxnSpPr>
                <p:nvPr/>
              </p:nvCxnSpPr>
              <p:spPr>
                <a:xfrm flipH="1" flipV="1">
                  <a:off x="2416082" y="3863882"/>
                  <a:ext cx="501836" cy="501836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>
                  <a:endCxn id="51" idx="6"/>
                </p:cNvCxnSpPr>
                <p:nvPr/>
              </p:nvCxnSpPr>
              <p:spPr>
                <a:xfrm flipH="1" flipV="1">
                  <a:off x="3048000" y="4419600"/>
                  <a:ext cx="631918" cy="174718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>
                  <a:endCxn id="53" idx="3"/>
                </p:cNvCxnSpPr>
                <p:nvPr/>
              </p:nvCxnSpPr>
              <p:spPr>
                <a:xfrm flipV="1">
                  <a:off x="5257800" y="3559082"/>
                  <a:ext cx="631918" cy="740384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>
                  <a:stCxn id="53" idx="6"/>
                  <a:endCxn id="65" idx="1"/>
                </p:cNvCxnSpPr>
                <p:nvPr/>
              </p:nvCxnSpPr>
              <p:spPr>
                <a:xfrm>
                  <a:off x="6019800" y="3505200"/>
                  <a:ext cx="936718" cy="98518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Oval 64"/>
                <p:cNvSpPr/>
                <p:nvPr/>
              </p:nvSpPr>
              <p:spPr>
                <a:xfrm>
                  <a:off x="6934200" y="35814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6400800" y="2133600"/>
                  <a:ext cx="1066800" cy="152400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Oval 66"/>
                <p:cNvSpPr/>
                <p:nvPr/>
              </p:nvSpPr>
              <p:spPr>
                <a:xfrm>
                  <a:off x="6248400" y="20574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7467600" y="22098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2362200" y="23622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0" name="Straight Connector 69"/>
                <p:cNvCxnSpPr>
                  <a:stCxn id="69" idx="5"/>
                  <a:endCxn id="52" idx="1"/>
                </p:cNvCxnSpPr>
                <p:nvPr/>
              </p:nvCxnSpPr>
              <p:spPr>
                <a:xfrm>
                  <a:off x="2492282" y="2492282"/>
                  <a:ext cx="730436" cy="501836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1" name="Oval 70"/>
                <p:cNvSpPr/>
                <p:nvPr/>
              </p:nvSpPr>
              <p:spPr>
                <a:xfrm>
                  <a:off x="1295400" y="21336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2" name="Straight Connector 71"/>
                <p:cNvCxnSpPr>
                  <a:stCxn id="71" idx="6"/>
                  <a:endCxn id="69" idx="1"/>
                </p:cNvCxnSpPr>
                <p:nvPr/>
              </p:nvCxnSpPr>
              <p:spPr>
                <a:xfrm>
                  <a:off x="1447800" y="2209800"/>
                  <a:ext cx="936718" cy="174718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>
                  <a:off x="685800" y="3810000"/>
                  <a:ext cx="925559" cy="266700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>
                  <a:stCxn id="56" idx="3"/>
                  <a:endCxn id="76" idx="7"/>
                </p:cNvCxnSpPr>
                <p:nvPr/>
              </p:nvCxnSpPr>
              <p:spPr>
                <a:xfrm flipH="1">
                  <a:off x="1730282" y="3863882"/>
                  <a:ext cx="578036" cy="197036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Oval 74"/>
                <p:cNvSpPr/>
                <p:nvPr/>
              </p:nvSpPr>
              <p:spPr>
                <a:xfrm>
                  <a:off x="609600" y="37338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Oval 75"/>
                <p:cNvSpPr/>
                <p:nvPr/>
              </p:nvSpPr>
              <p:spPr>
                <a:xfrm>
                  <a:off x="1600200" y="40386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7" name="Straight Connector 76"/>
                <p:cNvCxnSpPr>
                  <a:endCxn id="76" idx="3"/>
                </p:cNvCxnSpPr>
                <p:nvPr/>
              </p:nvCxnSpPr>
              <p:spPr>
                <a:xfrm flipV="1">
                  <a:off x="990600" y="4168682"/>
                  <a:ext cx="631918" cy="696450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Oval 77"/>
                <p:cNvSpPr/>
                <p:nvPr/>
              </p:nvSpPr>
              <p:spPr>
                <a:xfrm>
                  <a:off x="914400" y="48006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9" name="Straight Connector 78"/>
                <p:cNvCxnSpPr>
                  <a:endCxn id="65" idx="6"/>
                </p:cNvCxnSpPr>
                <p:nvPr/>
              </p:nvCxnSpPr>
              <p:spPr>
                <a:xfrm flipH="1" flipV="1">
                  <a:off x="7086600" y="3657600"/>
                  <a:ext cx="1219200" cy="533400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" name="Oval 79"/>
                <p:cNvSpPr/>
                <p:nvPr/>
              </p:nvSpPr>
              <p:spPr>
                <a:xfrm>
                  <a:off x="8229600" y="41148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8382000" y="1905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2" name="Straight Connector 81"/>
                <p:cNvCxnSpPr>
                  <a:stCxn id="81" idx="2"/>
                </p:cNvCxnSpPr>
                <p:nvPr/>
              </p:nvCxnSpPr>
              <p:spPr>
                <a:xfrm flipH="1">
                  <a:off x="7620000" y="1981200"/>
                  <a:ext cx="762000" cy="273236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3" name="Oval 82"/>
            <p:cNvSpPr/>
            <p:nvPr/>
          </p:nvSpPr>
          <p:spPr>
            <a:xfrm>
              <a:off x="4057143" y="6172200"/>
              <a:ext cx="133857" cy="14097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Connector 83"/>
            <p:cNvCxnSpPr/>
            <p:nvPr/>
          </p:nvCxnSpPr>
          <p:spPr>
            <a:xfrm>
              <a:off x="4572000" y="4495800"/>
              <a:ext cx="9144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Oval 84"/>
            <p:cNvSpPr/>
            <p:nvPr/>
          </p:nvSpPr>
          <p:spPr>
            <a:xfrm>
              <a:off x="4514343" y="4419600"/>
              <a:ext cx="133857" cy="14097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5410200" y="5955030"/>
              <a:ext cx="133857" cy="14097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3971836" y="4507468"/>
            <a:ext cx="1362164" cy="369332"/>
            <a:chOff x="3492376" y="4495800"/>
            <a:chExt cx="1362164" cy="369332"/>
          </a:xfrm>
        </p:grpSpPr>
        <p:sp>
          <p:nvSpPr>
            <p:cNvPr id="91" name="TextBox 90"/>
            <p:cNvSpPr txBox="1"/>
            <p:nvPr/>
          </p:nvSpPr>
          <p:spPr>
            <a:xfrm>
              <a:off x="3492376" y="44958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u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560870" y="44958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7030A0"/>
                  </a:solidFill>
                </a:rPr>
                <a:t>v</a:t>
              </a:r>
              <a:endParaRPr lang="en-US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93" name="Curved Down Arrow 92"/>
          <p:cNvSpPr/>
          <p:nvPr/>
        </p:nvSpPr>
        <p:spPr>
          <a:xfrm>
            <a:off x="4014713" y="1878836"/>
            <a:ext cx="1395487" cy="940564"/>
          </a:xfrm>
          <a:prstGeom prst="curvedDownArrow">
            <a:avLst>
              <a:gd name="adj1" fmla="val 13354"/>
              <a:gd name="adj2" fmla="val 32943"/>
              <a:gd name="adj3" fmla="val 207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2895600" y="990600"/>
            <a:ext cx="3306404" cy="2502932"/>
            <a:chOff x="2895600" y="990600"/>
            <a:chExt cx="3306404" cy="2502932"/>
          </a:xfrm>
        </p:grpSpPr>
        <p:grpSp>
          <p:nvGrpSpPr>
            <p:cNvPr id="45" name="Group 44"/>
            <p:cNvGrpSpPr/>
            <p:nvPr/>
          </p:nvGrpSpPr>
          <p:grpSpPr>
            <a:xfrm>
              <a:off x="3960706" y="3124200"/>
              <a:ext cx="1362164" cy="369332"/>
              <a:chOff x="3492376" y="4495800"/>
              <a:chExt cx="1362164" cy="369332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3492376" y="44958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u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560870" y="4495800"/>
                <a:ext cx="293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7030A0"/>
                    </a:solidFill>
                  </a:rPr>
                  <a:t>v</a:t>
                </a:r>
                <a:endParaRPr lang="en-US" b="1" dirty="0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95" name="TextBox 94"/>
            <p:cNvSpPr txBox="1"/>
            <p:nvPr/>
          </p:nvSpPr>
          <p:spPr>
            <a:xfrm>
              <a:off x="2895600" y="2286000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7030A0"/>
                  </a:solidFill>
                </a:rPr>
                <a:t>a</a:t>
              </a:r>
              <a:endParaRPr lang="en-US" b="1" dirty="0">
                <a:solidFill>
                  <a:srgbClr val="7030A0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435320" y="137160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7030A0"/>
                  </a:solidFill>
                </a:rPr>
                <a:t>b</a:t>
              </a:r>
              <a:endParaRPr lang="en-US" b="1" dirty="0">
                <a:solidFill>
                  <a:srgbClr val="7030A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900754" y="990600"/>
              <a:ext cx="2808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7030A0"/>
                  </a:solidFill>
                </a:rPr>
                <a:t>c</a:t>
              </a:r>
              <a:endParaRPr lang="en-US" b="1" dirty="0">
                <a:solidFill>
                  <a:srgbClr val="7030A0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943600" y="1828800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f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867400" y="281940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7030A0"/>
                  </a:solidFill>
                </a:rPr>
                <a:t>r</a:t>
              </a:r>
              <a:endParaRPr lang="en-US" b="1" dirty="0">
                <a:solidFill>
                  <a:srgbClr val="7030A0"/>
                </a:solidFill>
              </a:endParaRPr>
            </a:p>
          </p:txBody>
        </p:sp>
      </p:grpSp>
      <p:cxnSp>
        <p:nvCxnSpPr>
          <p:cNvPr id="109" name="Straight Connector 108"/>
          <p:cNvCxnSpPr/>
          <p:nvPr/>
        </p:nvCxnSpPr>
        <p:spPr>
          <a:xfrm>
            <a:off x="4572000" y="3493532"/>
            <a:ext cx="0" cy="3212068"/>
          </a:xfrm>
          <a:prstGeom prst="line">
            <a:avLst/>
          </a:prstGeom>
          <a:ln w="5715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11" idx="3"/>
            <a:endCxn id="29" idx="6"/>
          </p:cNvCxnSpPr>
          <p:nvPr/>
        </p:nvCxnSpPr>
        <p:spPr>
          <a:xfrm flipH="1">
            <a:off x="6019800" y="2568482"/>
            <a:ext cx="555718" cy="25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6553200" y="2438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6629400" y="2373868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s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6019800" y="243840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  <a:r>
              <a:rPr lang="en-US" sz="1200" dirty="0" smtClean="0"/>
              <a:t>6</a:t>
            </a:r>
            <a:endParaRPr lang="en-US" sz="1200" dirty="0"/>
          </a:p>
        </p:txBody>
      </p:sp>
      <p:sp>
        <p:nvSpPr>
          <p:cNvPr id="12" name="Freeform 11"/>
          <p:cNvSpPr/>
          <p:nvPr/>
        </p:nvSpPr>
        <p:spPr>
          <a:xfrm>
            <a:off x="3757961" y="5408341"/>
            <a:ext cx="2821259" cy="1058284"/>
          </a:xfrm>
          <a:custGeom>
            <a:avLst/>
            <a:gdLst>
              <a:gd name="connsiteX0" fmla="*/ 0 w 2821259"/>
              <a:gd name="connsiteY0" fmla="*/ 836342 h 1058284"/>
              <a:gd name="connsiteX1" fmla="*/ 1427356 w 2821259"/>
              <a:gd name="connsiteY1" fmla="*/ 1003610 h 1058284"/>
              <a:gd name="connsiteX2" fmla="*/ 2821259 w 2821259"/>
              <a:gd name="connsiteY2" fmla="*/ 0 h 105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21259" h="1058284">
                <a:moveTo>
                  <a:pt x="0" y="836342"/>
                </a:moveTo>
                <a:cubicBezTo>
                  <a:pt x="478573" y="989671"/>
                  <a:pt x="957146" y="1143000"/>
                  <a:pt x="1427356" y="1003610"/>
                </a:cubicBezTo>
                <a:cubicBezTo>
                  <a:pt x="1897566" y="864220"/>
                  <a:pt x="2359412" y="432110"/>
                  <a:pt x="2821259" y="0"/>
                </a:cubicBezTo>
              </a:path>
            </a:pathLst>
          </a:cu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6447196" y="495300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s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611240" y="426720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5601840" y="612380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36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381000" y="4953000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4953000"/>
                <a:ext cx="381836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2096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Down Ribbon 100"/>
              <p:cNvSpPr/>
              <p:nvPr/>
            </p:nvSpPr>
            <p:spPr>
              <a:xfrm>
                <a:off x="6096000" y="3795285"/>
                <a:ext cx="3042421" cy="1233915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Swapping </a:t>
                </a:r>
                <a:r>
                  <a:rPr lang="en-US" sz="1600" dirty="0">
                    <a:solidFill>
                      <a:schemeClr val="tx1"/>
                    </a:solidFill>
                  </a:rPr>
                  <a:t>(</a:t>
                </a:r>
                <a:r>
                  <a:rPr lang="en-US" sz="1600" b="1" dirty="0" err="1">
                    <a:solidFill>
                      <a:srgbClr val="7030A0"/>
                    </a:solidFill>
                  </a:rPr>
                  <a:t>u</a:t>
                </a:r>
                <a:r>
                  <a:rPr lang="en-US" sz="1600" dirty="0" err="1">
                    <a:solidFill>
                      <a:schemeClr val="tx1"/>
                    </a:solidFill>
                  </a:rPr>
                  <a:t>,</a:t>
                </a:r>
                <a:r>
                  <a:rPr lang="en-US" sz="1600" b="1" dirty="0" err="1">
                    <a:solidFill>
                      <a:srgbClr val="7030A0"/>
                    </a:solidFill>
                  </a:rPr>
                  <a:t>v</a:t>
                </a:r>
                <a:r>
                  <a:rPr lang="en-US" sz="1600" dirty="0">
                    <a:solidFill>
                      <a:schemeClr val="tx1"/>
                    </a:solidFill>
                  </a:rPr>
                  <a:t>)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with (</a:t>
                </a:r>
                <a:r>
                  <a:rPr lang="en-US" sz="1600" b="1" dirty="0" err="1" smtClean="0">
                    <a:solidFill>
                      <a:srgbClr val="7030A0"/>
                    </a:solidFill>
                  </a:rPr>
                  <a:t>f</a:t>
                </a:r>
                <a:r>
                  <a:rPr lang="en-US" sz="1600" dirty="0" err="1" smtClean="0">
                    <a:solidFill>
                      <a:schemeClr val="tx1"/>
                    </a:solidFill>
                  </a:rPr>
                  <a:t>,</a:t>
                </a:r>
                <a:r>
                  <a:rPr lang="en-US" sz="1600" b="1" dirty="0" err="1" smtClean="0">
                    <a:solidFill>
                      <a:srgbClr val="7030A0"/>
                    </a:solidFill>
                  </a:rPr>
                  <a:t>s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),</a:t>
                </a:r>
                <a:r>
                  <a:rPr lang="en-US" sz="1600" dirty="0" smtClean="0"/>
                  <a:t>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we get a spanning tree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with weight</a:t>
                </a:r>
                <a:r>
                  <a:rPr lang="en-US" sz="1600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&lt; </a:t>
                </a:r>
                <a:r>
                  <a:rPr lang="en-US" sz="1600" b="1" dirty="0" smtClean="0">
                    <a:solidFill>
                      <a:schemeClr val="tx1"/>
                    </a:solidFill>
                  </a:rPr>
                  <a:t>weight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)</a:t>
                </a:r>
              </a:p>
              <a:p>
                <a:pPr algn="ctr"/>
                <a:r>
                  <a:rPr lang="en-US" sz="1600" b="1" dirty="0" smtClean="0">
                    <a:solidFill>
                      <a:srgbClr val="C00000"/>
                    </a:solidFill>
                  </a:rPr>
                  <a:t>A contradiction !</a:t>
                </a:r>
                <a:endParaRPr lang="en-US" sz="16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1" name="Down Ribbon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795285"/>
                <a:ext cx="3042421" cy="1233915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4"/>
                <a:stretch>
                  <a:fillRect b="-6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TextBox 101"/>
          <p:cNvSpPr txBox="1"/>
          <p:nvPr/>
        </p:nvSpPr>
        <p:spPr>
          <a:xfrm>
            <a:off x="3551596" y="6248400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4572000" y="3352800"/>
                <a:ext cx="3818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𝑪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352800"/>
                <a:ext cx="381835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1904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83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0070C0"/>
                </a:solidFill>
              </a:rPr>
              <a:t>Algorithms based on </a:t>
            </a:r>
            <a:r>
              <a:rPr lang="en-US" sz="4000" b="1" dirty="0" smtClean="0">
                <a:solidFill>
                  <a:srgbClr val="7030A0"/>
                </a:solidFill>
              </a:rPr>
              <a:t>cut Property</a:t>
            </a:r>
            <a:endParaRPr lang="en-US" sz="4000" b="1" dirty="0">
              <a:solidFill>
                <a:srgbClr val="7030A0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95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How to use cut property to compute a MST ?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954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43200" y="2895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43000" y="4267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00400" y="3962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38600" y="2362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336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816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86400" y="3810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343400" y="4724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05600" y="4114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960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71800" y="5105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19600" y="3505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77000" y="2514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391400" y="3276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6" idx="2"/>
          </p:cNvCxnSpPr>
          <p:nvPr/>
        </p:nvCxnSpPr>
        <p:spPr>
          <a:xfrm>
            <a:off x="1447800" y="2819400"/>
            <a:ext cx="129540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7" idx="1"/>
          </p:cNvCxnSpPr>
          <p:nvPr/>
        </p:nvCxnSpPr>
        <p:spPr>
          <a:xfrm flipH="1">
            <a:off x="1165318" y="2895600"/>
            <a:ext cx="206282" cy="1393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4"/>
            <a:endCxn id="8" idx="1"/>
          </p:cNvCxnSpPr>
          <p:nvPr/>
        </p:nvCxnSpPr>
        <p:spPr>
          <a:xfrm>
            <a:off x="2819400" y="3048000"/>
            <a:ext cx="4033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3"/>
            <a:endCxn id="10" idx="0"/>
          </p:cNvCxnSpPr>
          <p:nvPr/>
        </p:nvCxnSpPr>
        <p:spPr>
          <a:xfrm flipH="1">
            <a:off x="2209800" y="4092482"/>
            <a:ext cx="1012918" cy="7843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3"/>
            <a:endCxn id="8" idx="7"/>
          </p:cNvCxnSpPr>
          <p:nvPr/>
        </p:nvCxnSpPr>
        <p:spPr>
          <a:xfrm flipH="1">
            <a:off x="3330482" y="2492282"/>
            <a:ext cx="730436" cy="1492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1"/>
            <a:endCxn id="17" idx="0"/>
          </p:cNvCxnSpPr>
          <p:nvPr/>
        </p:nvCxnSpPr>
        <p:spPr>
          <a:xfrm flipH="1">
            <a:off x="4495800" y="2765518"/>
            <a:ext cx="708118" cy="7396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5"/>
            <a:endCxn id="11" idx="1"/>
          </p:cNvCxnSpPr>
          <p:nvPr/>
        </p:nvCxnSpPr>
        <p:spPr>
          <a:xfrm>
            <a:off x="4168682" y="2492282"/>
            <a:ext cx="1035236" cy="273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13" idx="0"/>
          </p:cNvCxnSpPr>
          <p:nvPr/>
        </p:nvCxnSpPr>
        <p:spPr>
          <a:xfrm>
            <a:off x="3352800" y="4038600"/>
            <a:ext cx="1066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8" idx="3"/>
            <a:endCxn id="16" idx="0"/>
          </p:cNvCxnSpPr>
          <p:nvPr/>
        </p:nvCxnSpPr>
        <p:spPr>
          <a:xfrm flipH="1">
            <a:off x="3048000" y="4092482"/>
            <a:ext cx="174718" cy="1012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7"/>
            <a:endCxn id="9" idx="2"/>
          </p:cNvCxnSpPr>
          <p:nvPr/>
        </p:nvCxnSpPr>
        <p:spPr>
          <a:xfrm flipV="1">
            <a:off x="2873282" y="2438400"/>
            <a:ext cx="1165318" cy="479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6"/>
            <a:endCxn id="18" idx="2"/>
          </p:cNvCxnSpPr>
          <p:nvPr/>
        </p:nvCxnSpPr>
        <p:spPr>
          <a:xfrm flipV="1">
            <a:off x="5334000" y="25908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8" idx="5"/>
            <a:endCxn id="19" idx="1"/>
          </p:cNvCxnSpPr>
          <p:nvPr/>
        </p:nvCxnSpPr>
        <p:spPr>
          <a:xfrm>
            <a:off x="6607082" y="2644682"/>
            <a:ext cx="806636" cy="654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5"/>
            <a:endCxn id="12" idx="0"/>
          </p:cNvCxnSpPr>
          <p:nvPr/>
        </p:nvCxnSpPr>
        <p:spPr>
          <a:xfrm>
            <a:off x="5311682" y="2873282"/>
            <a:ext cx="2509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9" idx="2"/>
            <a:endCxn id="12" idx="6"/>
          </p:cNvCxnSpPr>
          <p:nvPr/>
        </p:nvCxnSpPr>
        <p:spPr>
          <a:xfrm flipH="1">
            <a:off x="5638800" y="3352800"/>
            <a:ext cx="17526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4" idx="2"/>
            <a:endCxn id="12" idx="4"/>
          </p:cNvCxnSpPr>
          <p:nvPr/>
        </p:nvCxnSpPr>
        <p:spPr>
          <a:xfrm flipH="1" flipV="1">
            <a:off x="5562600" y="39624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5" idx="0"/>
            <a:endCxn id="12" idx="4"/>
          </p:cNvCxnSpPr>
          <p:nvPr/>
        </p:nvCxnSpPr>
        <p:spPr>
          <a:xfrm flipH="1" flipV="1">
            <a:off x="5562600" y="3962400"/>
            <a:ext cx="60960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3" idx="0"/>
            <a:endCxn id="17" idx="5"/>
          </p:cNvCxnSpPr>
          <p:nvPr/>
        </p:nvCxnSpPr>
        <p:spPr>
          <a:xfrm flipV="1">
            <a:off x="4419600" y="3635282"/>
            <a:ext cx="130082" cy="1089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5"/>
            <a:endCxn id="12" idx="2"/>
          </p:cNvCxnSpPr>
          <p:nvPr/>
        </p:nvCxnSpPr>
        <p:spPr>
          <a:xfrm>
            <a:off x="4549682" y="3635282"/>
            <a:ext cx="936718" cy="25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" idx="6"/>
            <a:endCxn id="15" idx="3"/>
          </p:cNvCxnSpPr>
          <p:nvPr/>
        </p:nvCxnSpPr>
        <p:spPr>
          <a:xfrm flipV="1">
            <a:off x="3124200" y="5006882"/>
            <a:ext cx="2994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" idx="5"/>
            <a:endCxn id="10" idx="1"/>
          </p:cNvCxnSpPr>
          <p:nvPr/>
        </p:nvCxnSpPr>
        <p:spPr>
          <a:xfrm>
            <a:off x="1273082" y="4397282"/>
            <a:ext cx="882836" cy="501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3" idx="2"/>
            <a:endCxn id="16" idx="7"/>
          </p:cNvCxnSpPr>
          <p:nvPr/>
        </p:nvCxnSpPr>
        <p:spPr>
          <a:xfrm flipH="1">
            <a:off x="3101882" y="4800600"/>
            <a:ext cx="1241518" cy="327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" idx="3"/>
            <a:endCxn id="7" idx="7"/>
          </p:cNvCxnSpPr>
          <p:nvPr/>
        </p:nvCxnSpPr>
        <p:spPr>
          <a:xfrm flipH="1">
            <a:off x="1273082" y="3025682"/>
            <a:ext cx="1492436" cy="1263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6" idx="4"/>
            <a:endCxn id="10" idx="0"/>
          </p:cNvCxnSpPr>
          <p:nvPr/>
        </p:nvCxnSpPr>
        <p:spPr>
          <a:xfrm flipH="1">
            <a:off x="2209800" y="3048000"/>
            <a:ext cx="609600" cy="1828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9" idx="5"/>
            <a:endCxn id="17" idx="1"/>
          </p:cNvCxnSpPr>
          <p:nvPr/>
        </p:nvCxnSpPr>
        <p:spPr>
          <a:xfrm>
            <a:off x="4168682" y="2492282"/>
            <a:ext cx="273236" cy="1035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2" idx="3"/>
            <a:endCxn id="13" idx="7"/>
          </p:cNvCxnSpPr>
          <p:nvPr/>
        </p:nvCxnSpPr>
        <p:spPr>
          <a:xfrm flipH="1">
            <a:off x="4473482" y="3940082"/>
            <a:ext cx="1035236" cy="806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9" idx="4"/>
            <a:endCxn id="14" idx="0"/>
          </p:cNvCxnSpPr>
          <p:nvPr/>
        </p:nvCxnSpPr>
        <p:spPr>
          <a:xfrm flipH="1">
            <a:off x="6781800" y="3429000"/>
            <a:ext cx="685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5" idx="0"/>
            <a:endCxn id="14" idx="4"/>
          </p:cNvCxnSpPr>
          <p:nvPr/>
        </p:nvCxnSpPr>
        <p:spPr>
          <a:xfrm flipV="1">
            <a:off x="6172200" y="4267200"/>
            <a:ext cx="609600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6" idx="2"/>
            <a:endCxn id="10" idx="5"/>
          </p:cNvCxnSpPr>
          <p:nvPr/>
        </p:nvCxnSpPr>
        <p:spPr>
          <a:xfrm flipH="1" flipV="1">
            <a:off x="2263682" y="5006882"/>
            <a:ext cx="708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 104"/>
          <p:cNvSpPr/>
          <p:nvPr/>
        </p:nvSpPr>
        <p:spPr>
          <a:xfrm>
            <a:off x="1405054" y="2014239"/>
            <a:ext cx="5140712" cy="728961"/>
          </a:xfrm>
          <a:custGeom>
            <a:avLst/>
            <a:gdLst>
              <a:gd name="connsiteX0" fmla="*/ 0 w 5140712"/>
              <a:gd name="connsiteY0" fmla="*/ 728961 h 728961"/>
              <a:gd name="connsiteX1" fmla="*/ 1616926 w 5140712"/>
              <a:gd name="connsiteY1" fmla="*/ 48737 h 728961"/>
              <a:gd name="connsiteX2" fmla="*/ 3356517 w 5140712"/>
              <a:gd name="connsiteY2" fmla="*/ 104493 h 728961"/>
              <a:gd name="connsiteX3" fmla="*/ 5140712 w 5140712"/>
              <a:gd name="connsiteY3" fmla="*/ 505937 h 72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0712" h="728961">
                <a:moveTo>
                  <a:pt x="0" y="728961"/>
                </a:moveTo>
                <a:cubicBezTo>
                  <a:pt x="528753" y="440888"/>
                  <a:pt x="1057506" y="152815"/>
                  <a:pt x="1616926" y="48737"/>
                </a:cubicBezTo>
                <a:cubicBezTo>
                  <a:pt x="2176346" y="-55341"/>
                  <a:pt x="2769219" y="28293"/>
                  <a:pt x="3356517" y="104493"/>
                </a:cubicBezTo>
                <a:cubicBezTo>
                  <a:pt x="3943815" y="180693"/>
                  <a:pt x="4542263" y="343315"/>
                  <a:pt x="5140712" y="505937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914400" y="1828800"/>
            <a:ext cx="6553200" cy="3581400"/>
            <a:chOff x="914400" y="1828800"/>
            <a:chExt cx="6553200" cy="3581400"/>
          </a:xfrm>
        </p:grpSpPr>
        <p:sp>
          <p:nvSpPr>
            <p:cNvPr id="108" name="TextBox 107"/>
            <p:cNvSpPr txBox="1"/>
            <p:nvPr/>
          </p:nvSpPr>
          <p:spPr>
            <a:xfrm>
              <a:off x="4953000" y="1828800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170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648200" y="23738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33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229496" y="2743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35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762896" y="2983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31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410200" y="3200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</a:t>
              </a:r>
              <a:r>
                <a:rPr lang="en-US" b="1" dirty="0" smtClean="0">
                  <a:solidFill>
                    <a:srgbClr val="0070C0"/>
                  </a:solidFill>
                </a:rPr>
                <a:t>1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286896" y="3288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8</a:t>
              </a:r>
              <a:r>
                <a:rPr lang="en-US" b="1" dirty="0" smtClean="0">
                  <a:solidFill>
                    <a:srgbClr val="0070C0"/>
                  </a:solidFill>
                </a:rPr>
                <a:t>1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048896" y="3745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</a:t>
              </a:r>
              <a:r>
                <a:rPr lang="en-US" b="1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0582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42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010400" y="2743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953000" y="5040868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102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484076" y="44196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400800" y="4495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800600" y="4267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</a:t>
              </a:r>
              <a:r>
                <a:rPr lang="en-US" b="1" dirty="0" smtClean="0">
                  <a:solidFill>
                    <a:srgbClr val="0070C0"/>
                  </a:solidFill>
                </a:rPr>
                <a:t>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352800" y="3048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70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6960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657600" y="4648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57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153296" y="3962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49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371600" y="45836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49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133600" y="3886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80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600200" y="3429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78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943496" y="2590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6</a:t>
              </a:r>
              <a:r>
                <a:rPr lang="en-US" b="1" dirty="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086496" y="2438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24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743200" y="3505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53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553096" y="4431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</a:t>
              </a:r>
              <a:r>
                <a:rPr lang="en-US" b="1" dirty="0" smtClean="0">
                  <a:solidFill>
                    <a:srgbClr val="0070C0"/>
                  </a:solidFill>
                </a:rPr>
                <a:t>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248296" y="5029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29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914400" y="3352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</a:t>
              </a:r>
              <a:r>
                <a:rPr lang="en-US" b="1" dirty="0" smtClean="0">
                  <a:solidFill>
                    <a:srgbClr val="0070C0"/>
                  </a:solidFill>
                </a:rPr>
                <a:t>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4724400" y="3669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42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124200" y="4431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43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91000" y="3505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u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3886200" y="3276600"/>
            <a:ext cx="1047552" cy="531680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5181600" y="24500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v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867400" y="26024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70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50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 animBg="1"/>
      <p:bldP spid="8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/>
              <a:t>Continuing Problem from last class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Minimum spanning tree</a:t>
            </a:r>
            <a:endParaRPr lang="en-US" sz="2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86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How to use cut property to compute a MST ?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954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43200" y="2895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43000" y="4267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00400" y="3962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38600" y="2362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336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816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86400" y="3810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343400" y="4724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05600" y="4114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960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71800" y="5105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19600" y="3505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77000" y="2514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391400" y="3276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6" idx="2"/>
          </p:cNvCxnSpPr>
          <p:nvPr/>
        </p:nvCxnSpPr>
        <p:spPr>
          <a:xfrm>
            <a:off x="1447800" y="2819400"/>
            <a:ext cx="129540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7" idx="1"/>
          </p:cNvCxnSpPr>
          <p:nvPr/>
        </p:nvCxnSpPr>
        <p:spPr>
          <a:xfrm flipH="1">
            <a:off x="1165318" y="2895600"/>
            <a:ext cx="206282" cy="1393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4"/>
            <a:endCxn id="8" idx="1"/>
          </p:cNvCxnSpPr>
          <p:nvPr/>
        </p:nvCxnSpPr>
        <p:spPr>
          <a:xfrm>
            <a:off x="2819400" y="3048000"/>
            <a:ext cx="4033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3"/>
            <a:endCxn id="10" idx="0"/>
          </p:cNvCxnSpPr>
          <p:nvPr/>
        </p:nvCxnSpPr>
        <p:spPr>
          <a:xfrm flipH="1">
            <a:off x="2209800" y="4092482"/>
            <a:ext cx="1012918" cy="7843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3"/>
            <a:endCxn id="8" idx="7"/>
          </p:cNvCxnSpPr>
          <p:nvPr/>
        </p:nvCxnSpPr>
        <p:spPr>
          <a:xfrm flipH="1">
            <a:off x="3330482" y="2492282"/>
            <a:ext cx="730436" cy="1492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1"/>
            <a:endCxn id="17" idx="0"/>
          </p:cNvCxnSpPr>
          <p:nvPr/>
        </p:nvCxnSpPr>
        <p:spPr>
          <a:xfrm flipH="1">
            <a:off x="4495800" y="2765518"/>
            <a:ext cx="708118" cy="73968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5"/>
            <a:endCxn id="11" idx="1"/>
          </p:cNvCxnSpPr>
          <p:nvPr/>
        </p:nvCxnSpPr>
        <p:spPr>
          <a:xfrm>
            <a:off x="4168682" y="2492282"/>
            <a:ext cx="1035236" cy="273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13" idx="0"/>
          </p:cNvCxnSpPr>
          <p:nvPr/>
        </p:nvCxnSpPr>
        <p:spPr>
          <a:xfrm>
            <a:off x="3352800" y="4038600"/>
            <a:ext cx="1066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8" idx="3"/>
            <a:endCxn id="16" idx="0"/>
          </p:cNvCxnSpPr>
          <p:nvPr/>
        </p:nvCxnSpPr>
        <p:spPr>
          <a:xfrm flipH="1">
            <a:off x="3048000" y="4092482"/>
            <a:ext cx="174718" cy="1012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7"/>
            <a:endCxn id="9" idx="2"/>
          </p:cNvCxnSpPr>
          <p:nvPr/>
        </p:nvCxnSpPr>
        <p:spPr>
          <a:xfrm flipV="1">
            <a:off x="2873282" y="2438400"/>
            <a:ext cx="1165318" cy="479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6"/>
            <a:endCxn id="18" idx="2"/>
          </p:cNvCxnSpPr>
          <p:nvPr/>
        </p:nvCxnSpPr>
        <p:spPr>
          <a:xfrm flipV="1">
            <a:off x="5334000" y="25908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8" idx="5"/>
            <a:endCxn id="19" idx="1"/>
          </p:cNvCxnSpPr>
          <p:nvPr/>
        </p:nvCxnSpPr>
        <p:spPr>
          <a:xfrm>
            <a:off x="6607082" y="2644682"/>
            <a:ext cx="806636" cy="654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5"/>
            <a:endCxn id="12" idx="0"/>
          </p:cNvCxnSpPr>
          <p:nvPr/>
        </p:nvCxnSpPr>
        <p:spPr>
          <a:xfrm>
            <a:off x="5311682" y="2873282"/>
            <a:ext cx="2509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9" idx="2"/>
            <a:endCxn id="12" idx="6"/>
          </p:cNvCxnSpPr>
          <p:nvPr/>
        </p:nvCxnSpPr>
        <p:spPr>
          <a:xfrm flipH="1">
            <a:off x="5638800" y="3352800"/>
            <a:ext cx="17526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4" idx="2"/>
            <a:endCxn id="12" idx="4"/>
          </p:cNvCxnSpPr>
          <p:nvPr/>
        </p:nvCxnSpPr>
        <p:spPr>
          <a:xfrm flipH="1" flipV="1">
            <a:off x="5562600" y="39624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5" idx="0"/>
            <a:endCxn id="12" idx="4"/>
          </p:cNvCxnSpPr>
          <p:nvPr/>
        </p:nvCxnSpPr>
        <p:spPr>
          <a:xfrm flipH="1" flipV="1">
            <a:off x="5562600" y="3962400"/>
            <a:ext cx="60960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3" idx="0"/>
            <a:endCxn id="17" idx="5"/>
          </p:cNvCxnSpPr>
          <p:nvPr/>
        </p:nvCxnSpPr>
        <p:spPr>
          <a:xfrm flipV="1">
            <a:off x="4419600" y="3635282"/>
            <a:ext cx="130082" cy="1089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5"/>
            <a:endCxn id="12" idx="2"/>
          </p:cNvCxnSpPr>
          <p:nvPr/>
        </p:nvCxnSpPr>
        <p:spPr>
          <a:xfrm>
            <a:off x="4549682" y="3635282"/>
            <a:ext cx="936718" cy="25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" idx="6"/>
            <a:endCxn id="15" idx="3"/>
          </p:cNvCxnSpPr>
          <p:nvPr/>
        </p:nvCxnSpPr>
        <p:spPr>
          <a:xfrm flipV="1">
            <a:off x="3124200" y="5006882"/>
            <a:ext cx="2994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" idx="5"/>
            <a:endCxn id="10" idx="1"/>
          </p:cNvCxnSpPr>
          <p:nvPr/>
        </p:nvCxnSpPr>
        <p:spPr>
          <a:xfrm>
            <a:off x="1273082" y="4397282"/>
            <a:ext cx="882836" cy="501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3" idx="2"/>
            <a:endCxn id="16" idx="7"/>
          </p:cNvCxnSpPr>
          <p:nvPr/>
        </p:nvCxnSpPr>
        <p:spPr>
          <a:xfrm flipH="1">
            <a:off x="3101882" y="4800600"/>
            <a:ext cx="1241518" cy="327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" idx="3"/>
            <a:endCxn id="7" idx="7"/>
          </p:cNvCxnSpPr>
          <p:nvPr/>
        </p:nvCxnSpPr>
        <p:spPr>
          <a:xfrm flipH="1">
            <a:off x="1273082" y="3025682"/>
            <a:ext cx="1492436" cy="1263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6" idx="4"/>
            <a:endCxn id="10" idx="0"/>
          </p:cNvCxnSpPr>
          <p:nvPr/>
        </p:nvCxnSpPr>
        <p:spPr>
          <a:xfrm flipH="1">
            <a:off x="2209800" y="3048000"/>
            <a:ext cx="609600" cy="1828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9" idx="5"/>
            <a:endCxn id="17" idx="1"/>
          </p:cNvCxnSpPr>
          <p:nvPr/>
        </p:nvCxnSpPr>
        <p:spPr>
          <a:xfrm>
            <a:off x="4168682" y="2492282"/>
            <a:ext cx="273236" cy="1035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2" idx="3"/>
            <a:endCxn id="13" idx="7"/>
          </p:cNvCxnSpPr>
          <p:nvPr/>
        </p:nvCxnSpPr>
        <p:spPr>
          <a:xfrm flipH="1">
            <a:off x="4473482" y="3940082"/>
            <a:ext cx="1035236" cy="806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9" idx="4"/>
            <a:endCxn id="14" idx="0"/>
          </p:cNvCxnSpPr>
          <p:nvPr/>
        </p:nvCxnSpPr>
        <p:spPr>
          <a:xfrm flipH="1">
            <a:off x="6781800" y="3429000"/>
            <a:ext cx="685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5" idx="0"/>
            <a:endCxn id="14" idx="4"/>
          </p:cNvCxnSpPr>
          <p:nvPr/>
        </p:nvCxnSpPr>
        <p:spPr>
          <a:xfrm flipV="1">
            <a:off x="6172200" y="4267200"/>
            <a:ext cx="609600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6" idx="2"/>
            <a:endCxn id="10" idx="5"/>
          </p:cNvCxnSpPr>
          <p:nvPr/>
        </p:nvCxnSpPr>
        <p:spPr>
          <a:xfrm flipH="1" flipV="1">
            <a:off x="2263682" y="5006882"/>
            <a:ext cx="708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 104"/>
          <p:cNvSpPr/>
          <p:nvPr/>
        </p:nvSpPr>
        <p:spPr>
          <a:xfrm>
            <a:off x="1405054" y="2014239"/>
            <a:ext cx="5140712" cy="728961"/>
          </a:xfrm>
          <a:custGeom>
            <a:avLst/>
            <a:gdLst>
              <a:gd name="connsiteX0" fmla="*/ 0 w 5140712"/>
              <a:gd name="connsiteY0" fmla="*/ 728961 h 728961"/>
              <a:gd name="connsiteX1" fmla="*/ 1616926 w 5140712"/>
              <a:gd name="connsiteY1" fmla="*/ 48737 h 728961"/>
              <a:gd name="connsiteX2" fmla="*/ 3356517 w 5140712"/>
              <a:gd name="connsiteY2" fmla="*/ 104493 h 728961"/>
              <a:gd name="connsiteX3" fmla="*/ 5140712 w 5140712"/>
              <a:gd name="connsiteY3" fmla="*/ 505937 h 72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0712" h="728961">
                <a:moveTo>
                  <a:pt x="0" y="728961"/>
                </a:moveTo>
                <a:cubicBezTo>
                  <a:pt x="528753" y="440888"/>
                  <a:pt x="1057506" y="152815"/>
                  <a:pt x="1616926" y="48737"/>
                </a:cubicBezTo>
                <a:cubicBezTo>
                  <a:pt x="2176346" y="-55341"/>
                  <a:pt x="2769219" y="28293"/>
                  <a:pt x="3356517" y="104493"/>
                </a:cubicBezTo>
                <a:cubicBezTo>
                  <a:pt x="3943815" y="180693"/>
                  <a:pt x="4542263" y="343315"/>
                  <a:pt x="5140712" y="505937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914400" y="1828800"/>
            <a:ext cx="6553200" cy="3581400"/>
            <a:chOff x="914400" y="1828800"/>
            <a:chExt cx="6553200" cy="3581400"/>
          </a:xfrm>
        </p:grpSpPr>
        <p:sp>
          <p:nvSpPr>
            <p:cNvPr id="108" name="TextBox 107"/>
            <p:cNvSpPr txBox="1"/>
            <p:nvPr/>
          </p:nvSpPr>
          <p:spPr>
            <a:xfrm>
              <a:off x="4953000" y="1828800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170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648200" y="23738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33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762896" y="2983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31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410200" y="3200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</a:t>
              </a:r>
              <a:r>
                <a:rPr lang="en-US" b="1" dirty="0" smtClean="0">
                  <a:solidFill>
                    <a:srgbClr val="0070C0"/>
                  </a:solidFill>
                </a:rPr>
                <a:t>1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286896" y="3288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8</a:t>
              </a:r>
              <a:r>
                <a:rPr lang="en-US" b="1" dirty="0" smtClean="0">
                  <a:solidFill>
                    <a:srgbClr val="0070C0"/>
                  </a:solidFill>
                </a:rPr>
                <a:t>1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048896" y="3745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</a:t>
              </a:r>
              <a:r>
                <a:rPr lang="en-US" b="1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0582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42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010400" y="2743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953000" y="5040868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102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484076" y="44196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400800" y="4495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800600" y="4267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</a:t>
              </a:r>
              <a:r>
                <a:rPr lang="en-US" b="1" dirty="0" smtClean="0">
                  <a:solidFill>
                    <a:srgbClr val="0070C0"/>
                  </a:solidFill>
                </a:rPr>
                <a:t>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352800" y="3048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70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6960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657600" y="4648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57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153296" y="3962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49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371600" y="45836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49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133600" y="3886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80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600200" y="3429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78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943496" y="2590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6</a:t>
              </a:r>
              <a:r>
                <a:rPr lang="en-US" b="1" dirty="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086496" y="2438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24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743200" y="3505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53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553096" y="4431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</a:t>
              </a:r>
              <a:r>
                <a:rPr lang="en-US" b="1" dirty="0" smtClean="0">
                  <a:solidFill>
                    <a:srgbClr val="0070C0"/>
                  </a:solidFill>
                </a:rPr>
                <a:t>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248296" y="5029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29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914400" y="3352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</a:t>
              </a:r>
              <a:r>
                <a:rPr lang="en-US" b="1" dirty="0" smtClean="0">
                  <a:solidFill>
                    <a:srgbClr val="0070C0"/>
                  </a:solidFill>
                </a:rPr>
                <a:t>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4724400" y="3669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42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124200" y="4431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43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91000" y="3505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u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181600" y="24500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v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 rot="19244852">
            <a:off x="3877600" y="2873823"/>
            <a:ext cx="2062418" cy="663325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5867400" y="26024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70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229496" y="27432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35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114800" y="213360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w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288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8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How to use cut property to compute a MST ?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954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43200" y="2895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43000" y="4267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00400" y="3962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38600" y="2362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336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816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86400" y="3810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343400" y="4724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05600" y="4114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960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71800" y="5105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19600" y="3505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77000" y="2514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391400" y="3276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6" idx="2"/>
          </p:cNvCxnSpPr>
          <p:nvPr/>
        </p:nvCxnSpPr>
        <p:spPr>
          <a:xfrm>
            <a:off x="1447800" y="2819400"/>
            <a:ext cx="129540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7" idx="1"/>
          </p:cNvCxnSpPr>
          <p:nvPr/>
        </p:nvCxnSpPr>
        <p:spPr>
          <a:xfrm flipH="1">
            <a:off x="1165318" y="2895600"/>
            <a:ext cx="206282" cy="1393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4"/>
            <a:endCxn id="8" idx="1"/>
          </p:cNvCxnSpPr>
          <p:nvPr/>
        </p:nvCxnSpPr>
        <p:spPr>
          <a:xfrm>
            <a:off x="2819400" y="3048000"/>
            <a:ext cx="4033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3"/>
            <a:endCxn id="10" idx="0"/>
          </p:cNvCxnSpPr>
          <p:nvPr/>
        </p:nvCxnSpPr>
        <p:spPr>
          <a:xfrm flipH="1">
            <a:off x="2209800" y="4092482"/>
            <a:ext cx="1012918" cy="7843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3"/>
            <a:endCxn id="8" idx="7"/>
          </p:cNvCxnSpPr>
          <p:nvPr/>
        </p:nvCxnSpPr>
        <p:spPr>
          <a:xfrm flipH="1">
            <a:off x="3330482" y="2492282"/>
            <a:ext cx="730436" cy="1492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1"/>
            <a:endCxn id="17" idx="0"/>
          </p:cNvCxnSpPr>
          <p:nvPr/>
        </p:nvCxnSpPr>
        <p:spPr>
          <a:xfrm flipH="1">
            <a:off x="4495800" y="2765518"/>
            <a:ext cx="708118" cy="73968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5"/>
            <a:endCxn id="11" idx="1"/>
          </p:cNvCxnSpPr>
          <p:nvPr/>
        </p:nvCxnSpPr>
        <p:spPr>
          <a:xfrm>
            <a:off x="4168682" y="2492282"/>
            <a:ext cx="1035236" cy="2732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13" idx="0"/>
          </p:cNvCxnSpPr>
          <p:nvPr/>
        </p:nvCxnSpPr>
        <p:spPr>
          <a:xfrm>
            <a:off x="3352800" y="4038600"/>
            <a:ext cx="1066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8" idx="3"/>
            <a:endCxn id="16" idx="0"/>
          </p:cNvCxnSpPr>
          <p:nvPr/>
        </p:nvCxnSpPr>
        <p:spPr>
          <a:xfrm flipH="1">
            <a:off x="3048000" y="4092482"/>
            <a:ext cx="174718" cy="1012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7"/>
            <a:endCxn id="9" idx="2"/>
          </p:cNvCxnSpPr>
          <p:nvPr/>
        </p:nvCxnSpPr>
        <p:spPr>
          <a:xfrm flipV="1">
            <a:off x="2873282" y="2438400"/>
            <a:ext cx="1165318" cy="479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6"/>
            <a:endCxn id="18" idx="2"/>
          </p:cNvCxnSpPr>
          <p:nvPr/>
        </p:nvCxnSpPr>
        <p:spPr>
          <a:xfrm flipV="1">
            <a:off x="5334000" y="25908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8" idx="5"/>
            <a:endCxn id="19" idx="1"/>
          </p:cNvCxnSpPr>
          <p:nvPr/>
        </p:nvCxnSpPr>
        <p:spPr>
          <a:xfrm>
            <a:off x="6607082" y="2644682"/>
            <a:ext cx="806636" cy="654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5"/>
            <a:endCxn id="12" idx="0"/>
          </p:cNvCxnSpPr>
          <p:nvPr/>
        </p:nvCxnSpPr>
        <p:spPr>
          <a:xfrm>
            <a:off x="5311682" y="2873282"/>
            <a:ext cx="2509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9" idx="2"/>
            <a:endCxn id="12" idx="6"/>
          </p:cNvCxnSpPr>
          <p:nvPr/>
        </p:nvCxnSpPr>
        <p:spPr>
          <a:xfrm flipH="1">
            <a:off x="5638800" y="3352800"/>
            <a:ext cx="17526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4" idx="2"/>
            <a:endCxn id="12" idx="4"/>
          </p:cNvCxnSpPr>
          <p:nvPr/>
        </p:nvCxnSpPr>
        <p:spPr>
          <a:xfrm flipH="1" flipV="1">
            <a:off x="5562600" y="39624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5" idx="0"/>
            <a:endCxn id="12" idx="4"/>
          </p:cNvCxnSpPr>
          <p:nvPr/>
        </p:nvCxnSpPr>
        <p:spPr>
          <a:xfrm flipH="1" flipV="1">
            <a:off x="5562600" y="3962400"/>
            <a:ext cx="60960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3" idx="0"/>
            <a:endCxn id="17" idx="5"/>
          </p:cNvCxnSpPr>
          <p:nvPr/>
        </p:nvCxnSpPr>
        <p:spPr>
          <a:xfrm flipV="1">
            <a:off x="4419600" y="3635282"/>
            <a:ext cx="130082" cy="1089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5"/>
            <a:endCxn id="12" idx="2"/>
          </p:cNvCxnSpPr>
          <p:nvPr/>
        </p:nvCxnSpPr>
        <p:spPr>
          <a:xfrm>
            <a:off x="4549682" y="3635282"/>
            <a:ext cx="936718" cy="25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" idx="6"/>
            <a:endCxn id="15" idx="3"/>
          </p:cNvCxnSpPr>
          <p:nvPr/>
        </p:nvCxnSpPr>
        <p:spPr>
          <a:xfrm flipV="1">
            <a:off x="3124200" y="5006882"/>
            <a:ext cx="2994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" idx="5"/>
            <a:endCxn id="10" idx="1"/>
          </p:cNvCxnSpPr>
          <p:nvPr/>
        </p:nvCxnSpPr>
        <p:spPr>
          <a:xfrm>
            <a:off x="1273082" y="4397282"/>
            <a:ext cx="882836" cy="501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3" idx="2"/>
            <a:endCxn id="16" idx="7"/>
          </p:cNvCxnSpPr>
          <p:nvPr/>
        </p:nvCxnSpPr>
        <p:spPr>
          <a:xfrm flipH="1">
            <a:off x="3101882" y="4800600"/>
            <a:ext cx="1241518" cy="327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" idx="3"/>
            <a:endCxn id="7" idx="7"/>
          </p:cNvCxnSpPr>
          <p:nvPr/>
        </p:nvCxnSpPr>
        <p:spPr>
          <a:xfrm flipH="1">
            <a:off x="1273082" y="3025682"/>
            <a:ext cx="1492436" cy="1263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6" idx="4"/>
            <a:endCxn id="10" idx="0"/>
          </p:cNvCxnSpPr>
          <p:nvPr/>
        </p:nvCxnSpPr>
        <p:spPr>
          <a:xfrm flipH="1">
            <a:off x="2209800" y="3048000"/>
            <a:ext cx="609600" cy="1828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9" idx="5"/>
            <a:endCxn id="17" idx="1"/>
          </p:cNvCxnSpPr>
          <p:nvPr/>
        </p:nvCxnSpPr>
        <p:spPr>
          <a:xfrm>
            <a:off x="4168682" y="2492282"/>
            <a:ext cx="273236" cy="1035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2" idx="3"/>
            <a:endCxn id="13" idx="7"/>
          </p:cNvCxnSpPr>
          <p:nvPr/>
        </p:nvCxnSpPr>
        <p:spPr>
          <a:xfrm flipH="1">
            <a:off x="4473482" y="3940082"/>
            <a:ext cx="1035236" cy="806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9" idx="4"/>
            <a:endCxn id="14" idx="0"/>
          </p:cNvCxnSpPr>
          <p:nvPr/>
        </p:nvCxnSpPr>
        <p:spPr>
          <a:xfrm flipH="1">
            <a:off x="6781800" y="3429000"/>
            <a:ext cx="685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5" idx="0"/>
            <a:endCxn id="14" idx="4"/>
          </p:cNvCxnSpPr>
          <p:nvPr/>
        </p:nvCxnSpPr>
        <p:spPr>
          <a:xfrm flipV="1">
            <a:off x="6172200" y="4267200"/>
            <a:ext cx="609600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6" idx="2"/>
            <a:endCxn id="10" idx="5"/>
          </p:cNvCxnSpPr>
          <p:nvPr/>
        </p:nvCxnSpPr>
        <p:spPr>
          <a:xfrm flipH="1" flipV="1">
            <a:off x="2263682" y="5006882"/>
            <a:ext cx="708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 104"/>
          <p:cNvSpPr/>
          <p:nvPr/>
        </p:nvSpPr>
        <p:spPr>
          <a:xfrm>
            <a:off x="1405054" y="2014239"/>
            <a:ext cx="5140712" cy="728961"/>
          </a:xfrm>
          <a:custGeom>
            <a:avLst/>
            <a:gdLst>
              <a:gd name="connsiteX0" fmla="*/ 0 w 5140712"/>
              <a:gd name="connsiteY0" fmla="*/ 728961 h 728961"/>
              <a:gd name="connsiteX1" fmla="*/ 1616926 w 5140712"/>
              <a:gd name="connsiteY1" fmla="*/ 48737 h 728961"/>
              <a:gd name="connsiteX2" fmla="*/ 3356517 w 5140712"/>
              <a:gd name="connsiteY2" fmla="*/ 104493 h 728961"/>
              <a:gd name="connsiteX3" fmla="*/ 5140712 w 5140712"/>
              <a:gd name="connsiteY3" fmla="*/ 505937 h 72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0712" h="728961">
                <a:moveTo>
                  <a:pt x="0" y="728961"/>
                </a:moveTo>
                <a:cubicBezTo>
                  <a:pt x="528753" y="440888"/>
                  <a:pt x="1057506" y="152815"/>
                  <a:pt x="1616926" y="48737"/>
                </a:cubicBezTo>
                <a:cubicBezTo>
                  <a:pt x="2176346" y="-55341"/>
                  <a:pt x="2769219" y="28293"/>
                  <a:pt x="3356517" y="104493"/>
                </a:cubicBezTo>
                <a:cubicBezTo>
                  <a:pt x="3943815" y="180693"/>
                  <a:pt x="4542263" y="343315"/>
                  <a:pt x="5140712" y="505937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914400" y="1828800"/>
            <a:ext cx="6553200" cy="3581400"/>
            <a:chOff x="914400" y="1828800"/>
            <a:chExt cx="6553200" cy="3581400"/>
          </a:xfrm>
        </p:grpSpPr>
        <p:sp>
          <p:nvSpPr>
            <p:cNvPr id="108" name="TextBox 107"/>
            <p:cNvSpPr txBox="1"/>
            <p:nvPr/>
          </p:nvSpPr>
          <p:spPr>
            <a:xfrm>
              <a:off x="4953000" y="1828800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170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648200" y="23738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33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762896" y="2983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31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410200" y="3200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</a:t>
              </a:r>
              <a:r>
                <a:rPr lang="en-US" b="1" dirty="0" smtClean="0">
                  <a:solidFill>
                    <a:srgbClr val="0070C0"/>
                  </a:solidFill>
                </a:rPr>
                <a:t>1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286896" y="3288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8</a:t>
              </a:r>
              <a:r>
                <a:rPr lang="en-US" b="1" dirty="0" smtClean="0">
                  <a:solidFill>
                    <a:srgbClr val="0070C0"/>
                  </a:solidFill>
                </a:rPr>
                <a:t>1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048896" y="3745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</a:t>
              </a:r>
              <a:r>
                <a:rPr lang="en-US" b="1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0582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42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010400" y="2743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953000" y="5040868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102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484076" y="44196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400800" y="4495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800600" y="4267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</a:t>
              </a:r>
              <a:r>
                <a:rPr lang="en-US" b="1" dirty="0" smtClean="0">
                  <a:solidFill>
                    <a:srgbClr val="0070C0"/>
                  </a:solidFill>
                </a:rPr>
                <a:t>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352800" y="3048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70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6960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657600" y="4648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57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153296" y="3962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49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371600" y="45836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49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133600" y="3886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80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600200" y="3429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78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943496" y="2590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6</a:t>
              </a:r>
              <a:r>
                <a:rPr lang="en-US" b="1" dirty="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086496" y="2438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24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743200" y="3505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53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553096" y="4431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</a:t>
              </a:r>
              <a:r>
                <a:rPr lang="en-US" b="1" dirty="0" smtClean="0">
                  <a:solidFill>
                    <a:srgbClr val="0070C0"/>
                  </a:solidFill>
                </a:rPr>
                <a:t>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248296" y="5029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29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914400" y="3352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</a:t>
              </a:r>
              <a:r>
                <a:rPr lang="en-US" b="1" dirty="0" smtClean="0">
                  <a:solidFill>
                    <a:srgbClr val="0070C0"/>
                  </a:solidFill>
                </a:rPr>
                <a:t>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4724400" y="3669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42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124200" y="4431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43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91000" y="3505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u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181600" y="24500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v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867400" y="26024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70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229496" y="27432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35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114800" y="213360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w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3737539" y="2162420"/>
            <a:ext cx="1726740" cy="1810344"/>
          </a:xfrm>
          <a:custGeom>
            <a:avLst/>
            <a:gdLst>
              <a:gd name="connsiteX0" fmla="*/ 243446 w 1726740"/>
              <a:gd name="connsiteY0" fmla="*/ 917 h 1810344"/>
              <a:gd name="connsiteX1" fmla="*/ 65027 w 1726740"/>
              <a:gd name="connsiteY1" fmla="*/ 112429 h 1810344"/>
              <a:gd name="connsiteX2" fmla="*/ 20422 w 1726740"/>
              <a:gd name="connsiteY2" fmla="*/ 781502 h 1810344"/>
              <a:gd name="connsiteX3" fmla="*/ 377261 w 1726740"/>
              <a:gd name="connsiteY3" fmla="*/ 1695902 h 1810344"/>
              <a:gd name="connsiteX4" fmla="*/ 901368 w 1726740"/>
              <a:gd name="connsiteY4" fmla="*/ 1751658 h 1810344"/>
              <a:gd name="connsiteX5" fmla="*/ 1291661 w 1726740"/>
              <a:gd name="connsiteY5" fmla="*/ 1283307 h 1810344"/>
              <a:gd name="connsiteX6" fmla="*/ 1715407 w 1726740"/>
              <a:gd name="connsiteY6" fmla="*/ 424663 h 1810344"/>
              <a:gd name="connsiteX7" fmla="*/ 1570441 w 1726740"/>
              <a:gd name="connsiteY7" fmla="*/ 201639 h 1810344"/>
              <a:gd name="connsiteX8" fmla="*/ 1202451 w 1726740"/>
              <a:gd name="connsiteY8" fmla="*/ 112429 h 1810344"/>
              <a:gd name="connsiteX9" fmla="*/ 243446 w 1726740"/>
              <a:gd name="connsiteY9" fmla="*/ 917 h 1810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26740" h="1810344">
                <a:moveTo>
                  <a:pt x="243446" y="917"/>
                </a:moveTo>
                <a:cubicBezTo>
                  <a:pt x="53875" y="917"/>
                  <a:pt x="102198" y="-17668"/>
                  <a:pt x="65027" y="112429"/>
                </a:cubicBezTo>
                <a:cubicBezTo>
                  <a:pt x="27856" y="242526"/>
                  <a:pt x="-31617" y="517590"/>
                  <a:pt x="20422" y="781502"/>
                </a:cubicBezTo>
                <a:cubicBezTo>
                  <a:pt x="72461" y="1045414"/>
                  <a:pt x="230437" y="1534209"/>
                  <a:pt x="377261" y="1695902"/>
                </a:cubicBezTo>
                <a:cubicBezTo>
                  <a:pt x="524085" y="1857595"/>
                  <a:pt x="748968" y="1820424"/>
                  <a:pt x="901368" y="1751658"/>
                </a:cubicBezTo>
                <a:cubicBezTo>
                  <a:pt x="1053768" y="1682892"/>
                  <a:pt x="1155988" y="1504473"/>
                  <a:pt x="1291661" y="1283307"/>
                </a:cubicBezTo>
                <a:cubicBezTo>
                  <a:pt x="1427334" y="1062141"/>
                  <a:pt x="1668944" y="604941"/>
                  <a:pt x="1715407" y="424663"/>
                </a:cubicBezTo>
                <a:cubicBezTo>
                  <a:pt x="1761870" y="244385"/>
                  <a:pt x="1655934" y="253678"/>
                  <a:pt x="1570441" y="201639"/>
                </a:cubicBezTo>
                <a:cubicBezTo>
                  <a:pt x="1484948" y="149600"/>
                  <a:pt x="1429192" y="145883"/>
                  <a:pt x="1202451" y="112429"/>
                </a:cubicBezTo>
                <a:cubicBezTo>
                  <a:pt x="975710" y="78975"/>
                  <a:pt x="433017" y="917"/>
                  <a:pt x="243446" y="917"/>
                </a:cubicBezTo>
                <a:close/>
              </a:path>
            </a:pathLst>
          </a:cu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2819400" y="28956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x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55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8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How to use cut property to compute a MST ?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954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43200" y="2895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43000" y="4267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00400" y="3962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38600" y="2362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336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816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86400" y="3810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343400" y="4724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05600" y="4114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960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71800" y="5105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19600" y="3505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77000" y="2514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391400" y="3276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6" idx="2"/>
          </p:cNvCxnSpPr>
          <p:nvPr/>
        </p:nvCxnSpPr>
        <p:spPr>
          <a:xfrm>
            <a:off x="1447800" y="2819400"/>
            <a:ext cx="129540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7" idx="1"/>
          </p:cNvCxnSpPr>
          <p:nvPr/>
        </p:nvCxnSpPr>
        <p:spPr>
          <a:xfrm flipH="1">
            <a:off x="1165318" y="2895600"/>
            <a:ext cx="206282" cy="1393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4"/>
            <a:endCxn id="8" idx="1"/>
          </p:cNvCxnSpPr>
          <p:nvPr/>
        </p:nvCxnSpPr>
        <p:spPr>
          <a:xfrm>
            <a:off x="2819400" y="3048000"/>
            <a:ext cx="4033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3"/>
            <a:endCxn id="10" idx="0"/>
          </p:cNvCxnSpPr>
          <p:nvPr/>
        </p:nvCxnSpPr>
        <p:spPr>
          <a:xfrm flipH="1">
            <a:off x="2209800" y="4092482"/>
            <a:ext cx="1012918" cy="7843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3"/>
            <a:endCxn id="8" idx="7"/>
          </p:cNvCxnSpPr>
          <p:nvPr/>
        </p:nvCxnSpPr>
        <p:spPr>
          <a:xfrm flipH="1">
            <a:off x="3330482" y="2492282"/>
            <a:ext cx="730436" cy="1492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1"/>
            <a:endCxn id="17" idx="0"/>
          </p:cNvCxnSpPr>
          <p:nvPr/>
        </p:nvCxnSpPr>
        <p:spPr>
          <a:xfrm flipH="1">
            <a:off x="4495800" y="2765518"/>
            <a:ext cx="708118" cy="73968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5"/>
            <a:endCxn id="11" idx="1"/>
          </p:cNvCxnSpPr>
          <p:nvPr/>
        </p:nvCxnSpPr>
        <p:spPr>
          <a:xfrm>
            <a:off x="4168682" y="2492282"/>
            <a:ext cx="1035236" cy="2732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13" idx="0"/>
          </p:cNvCxnSpPr>
          <p:nvPr/>
        </p:nvCxnSpPr>
        <p:spPr>
          <a:xfrm>
            <a:off x="3352800" y="4038600"/>
            <a:ext cx="1066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8" idx="3"/>
            <a:endCxn id="16" idx="0"/>
          </p:cNvCxnSpPr>
          <p:nvPr/>
        </p:nvCxnSpPr>
        <p:spPr>
          <a:xfrm flipH="1">
            <a:off x="3048000" y="4092482"/>
            <a:ext cx="174718" cy="1012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7"/>
            <a:endCxn id="9" idx="2"/>
          </p:cNvCxnSpPr>
          <p:nvPr/>
        </p:nvCxnSpPr>
        <p:spPr>
          <a:xfrm flipV="1">
            <a:off x="2873282" y="2438400"/>
            <a:ext cx="1165318" cy="4795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6"/>
            <a:endCxn id="18" idx="2"/>
          </p:cNvCxnSpPr>
          <p:nvPr/>
        </p:nvCxnSpPr>
        <p:spPr>
          <a:xfrm flipV="1">
            <a:off x="5334000" y="25908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8" idx="5"/>
            <a:endCxn id="19" idx="1"/>
          </p:cNvCxnSpPr>
          <p:nvPr/>
        </p:nvCxnSpPr>
        <p:spPr>
          <a:xfrm>
            <a:off x="6607082" y="2644682"/>
            <a:ext cx="806636" cy="654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5"/>
            <a:endCxn id="12" idx="0"/>
          </p:cNvCxnSpPr>
          <p:nvPr/>
        </p:nvCxnSpPr>
        <p:spPr>
          <a:xfrm>
            <a:off x="5311682" y="2873282"/>
            <a:ext cx="2509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9" idx="2"/>
            <a:endCxn id="12" idx="6"/>
          </p:cNvCxnSpPr>
          <p:nvPr/>
        </p:nvCxnSpPr>
        <p:spPr>
          <a:xfrm flipH="1">
            <a:off x="5638800" y="3352800"/>
            <a:ext cx="17526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4" idx="2"/>
            <a:endCxn id="12" idx="4"/>
          </p:cNvCxnSpPr>
          <p:nvPr/>
        </p:nvCxnSpPr>
        <p:spPr>
          <a:xfrm flipH="1" flipV="1">
            <a:off x="5562600" y="39624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5" idx="0"/>
            <a:endCxn id="12" idx="4"/>
          </p:cNvCxnSpPr>
          <p:nvPr/>
        </p:nvCxnSpPr>
        <p:spPr>
          <a:xfrm flipH="1" flipV="1">
            <a:off x="5562600" y="3962400"/>
            <a:ext cx="60960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3" idx="0"/>
            <a:endCxn id="17" idx="5"/>
          </p:cNvCxnSpPr>
          <p:nvPr/>
        </p:nvCxnSpPr>
        <p:spPr>
          <a:xfrm flipV="1">
            <a:off x="4419600" y="3635282"/>
            <a:ext cx="130082" cy="1089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5"/>
            <a:endCxn id="12" idx="2"/>
          </p:cNvCxnSpPr>
          <p:nvPr/>
        </p:nvCxnSpPr>
        <p:spPr>
          <a:xfrm>
            <a:off x="4549682" y="3635282"/>
            <a:ext cx="936718" cy="25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" idx="6"/>
            <a:endCxn id="15" idx="3"/>
          </p:cNvCxnSpPr>
          <p:nvPr/>
        </p:nvCxnSpPr>
        <p:spPr>
          <a:xfrm flipV="1">
            <a:off x="3124200" y="5006882"/>
            <a:ext cx="2994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" idx="5"/>
            <a:endCxn id="10" idx="1"/>
          </p:cNvCxnSpPr>
          <p:nvPr/>
        </p:nvCxnSpPr>
        <p:spPr>
          <a:xfrm>
            <a:off x="1273082" y="4397282"/>
            <a:ext cx="882836" cy="501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3" idx="2"/>
            <a:endCxn id="16" idx="7"/>
          </p:cNvCxnSpPr>
          <p:nvPr/>
        </p:nvCxnSpPr>
        <p:spPr>
          <a:xfrm flipH="1">
            <a:off x="3101882" y="4800600"/>
            <a:ext cx="1241518" cy="327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" idx="3"/>
            <a:endCxn id="7" idx="7"/>
          </p:cNvCxnSpPr>
          <p:nvPr/>
        </p:nvCxnSpPr>
        <p:spPr>
          <a:xfrm flipH="1">
            <a:off x="1273082" y="3025682"/>
            <a:ext cx="1492436" cy="1263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6" idx="4"/>
            <a:endCxn id="10" idx="0"/>
          </p:cNvCxnSpPr>
          <p:nvPr/>
        </p:nvCxnSpPr>
        <p:spPr>
          <a:xfrm flipH="1">
            <a:off x="2209800" y="3048000"/>
            <a:ext cx="609600" cy="1828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9" idx="5"/>
            <a:endCxn id="17" idx="1"/>
          </p:cNvCxnSpPr>
          <p:nvPr/>
        </p:nvCxnSpPr>
        <p:spPr>
          <a:xfrm>
            <a:off x="4168682" y="2492282"/>
            <a:ext cx="273236" cy="1035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2" idx="3"/>
            <a:endCxn id="13" idx="7"/>
          </p:cNvCxnSpPr>
          <p:nvPr/>
        </p:nvCxnSpPr>
        <p:spPr>
          <a:xfrm flipH="1">
            <a:off x="4473482" y="3940082"/>
            <a:ext cx="1035236" cy="806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9" idx="4"/>
            <a:endCxn id="14" idx="0"/>
          </p:cNvCxnSpPr>
          <p:nvPr/>
        </p:nvCxnSpPr>
        <p:spPr>
          <a:xfrm flipH="1">
            <a:off x="6781800" y="3429000"/>
            <a:ext cx="685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5" idx="0"/>
            <a:endCxn id="14" idx="4"/>
          </p:cNvCxnSpPr>
          <p:nvPr/>
        </p:nvCxnSpPr>
        <p:spPr>
          <a:xfrm flipV="1">
            <a:off x="6172200" y="4267200"/>
            <a:ext cx="609600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6" idx="2"/>
            <a:endCxn id="10" idx="5"/>
          </p:cNvCxnSpPr>
          <p:nvPr/>
        </p:nvCxnSpPr>
        <p:spPr>
          <a:xfrm flipH="1" flipV="1">
            <a:off x="2263682" y="5006882"/>
            <a:ext cx="708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 104"/>
          <p:cNvSpPr/>
          <p:nvPr/>
        </p:nvSpPr>
        <p:spPr>
          <a:xfrm>
            <a:off x="1405054" y="2014239"/>
            <a:ext cx="5140712" cy="728961"/>
          </a:xfrm>
          <a:custGeom>
            <a:avLst/>
            <a:gdLst>
              <a:gd name="connsiteX0" fmla="*/ 0 w 5140712"/>
              <a:gd name="connsiteY0" fmla="*/ 728961 h 728961"/>
              <a:gd name="connsiteX1" fmla="*/ 1616926 w 5140712"/>
              <a:gd name="connsiteY1" fmla="*/ 48737 h 728961"/>
              <a:gd name="connsiteX2" fmla="*/ 3356517 w 5140712"/>
              <a:gd name="connsiteY2" fmla="*/ 104493 h 728961"/>
              <a:gd name="connsiteX3" fmla="*/ 5140712 w 5140712"/>
              <a:gd name="connsiteY3" fmla="*/ 505937 h 72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0712" h="728961">
                <a:moveTo>
                  <a:pt x="0" y="728961"/>
                </a:moveTo>
                <a:cubicBezTo>
                  <a:pt x="528753" y="440888"/>
                  <a:pt x="1057506" y="152815"/>
                  <a:pt x="1616926" y="48737"/>
                </a:cubicBezTo>
                <a:cubicBezTo>
                  <a:pt x="2176346" y="-55341"/>
                  <a:pt x="2769219" y="28293"/>
                  <a:pt x="3356517" y="104493"/>
                </a:cubicBezTo>
                <a:cubicBezTo>
                  <a:pt x="3943815" y="180693"/>
                  <a:pt x="4542263" y="343315"/>
                  <a:pt x="5140712" y="505937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914400" y="1828800"/>
            <a:ext cx="6553200" cy="3581400"/>
            <a:chOff x="914400" y="1828800"/>
            <a:chExt cx="6553200" cy="3581400"/>
          </a:xfrm>
        </p:grpSpPr>
        <p:sp>
          <p:nvSpPr>
            <p:cNvPr id="108" name="TextBox 107"/>
            <p:cNvSpPr txBox="1"/>
            <p:nvPr/>
          </p:nvSpPr>
          <p:spPr>
            <a:xfrm>
              <a:off x="4953000" y="1828800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170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648200" y="23738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33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762896" y="2983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31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410200" y="3200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</a:t>
              </a:r>
              <a:r>
                <a:rPr lang="en-US" b="1" dirty="0" smtClean="0">
                  <a:solidFill>
                    <a:srgbClr val="0070C0"/>
                  </a:solidFill>
                </a:rPr>
                <a:t>1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286896" y="3288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8</a:t>
              </a:r>
              <a:r>
                <a:rPr lang="en-US" b="1" dirty="0" smtClean="0">
                  <a:solidFill>
                    <a:srgbClr val="0070C0"/>
                  </a:solidFill>
                </a:rPr>
                <a:t>1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048896" y="3745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</a:t>
              </a:r>
              <a:r>
                <a:rPr lang="en-US" b="1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0582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42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010400" y="2743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953000" y="5040868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102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484076" y="44196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400800" y="4495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800600" y="4267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</a:t>
              </a:r>
              <a:r>
                <a:rPr lang="en-US" b="1" dirty="0" smtClean="0">
                  <a:solidFill>
                    <a:srgbClr val="0070C0"/>
                  </a:solidFill>
                </a:rPr>
                <a:t>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352800" y="3048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70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6960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657600" y="4648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57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153296" y="3962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49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371600" y="45836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49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133600" y="3886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80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600200" y="3429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78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943496" y="2590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6</a:t>
              </a:r>
              <a:r>
                <a:rPr lang="en-US" b="1" dirty="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086496" y="2438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24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743200" y="3505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53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553096" y="4431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</a:t>
              </a:r>
              <a:r>
                <a:rPr lang="en-US" b="1" dirty="0" smtClean="0">
                  <a:solidFill>
                    <a:srgbClr val="0070C0"/>
                  </a:solidFill>
                </a:rPr>
                <a:t>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248296" y="5029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29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914400" y="3352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</a:t>
              </a:r>
              <a:r>
                <a:rPr lang="en-US" b="1" dirty="0" smtClean="0">
                  <a:solidFill>
                    <a:srgbClr val="0070C0"/>
                  </a:solidFill>
                </a:rPr>
                <a:t>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4724400" y="3669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42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124200" y="4431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43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91000" y="3505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u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181600" y="24500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v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867400" y="26024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70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229496" y="27432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35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114800" y="213360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w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819400" y="28956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x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2430507" y="2170276"/>
            <a:ext cx="3067673" cy="1709112"/>
          </a:xfrm>
          <a:custGeom>
            <a:avLst/>
            <a:gdLst>
              <a:gd name="connsiteX0" fmla="*/ 89669 w 3067673"/>
              <a:gd name="connsiteY0" fmla="*/ 550622 h 1709112"/>
              <a:gd name="connsiteX1" fmla="*/ 459 w 3067673"/>
              <a:gd name="connsiteY1" fmla="*/ 840553 h 1709112"/>
              <a:gd name="connsiteX2" fmla="*/ 78517 w 3067673"/>
              <a:gd name="connsiteY2" fmla="*/ 1052426 h 1709112"/>
              <a:gd name="connsiteX3" fmla="*/ 479961 w 3067673"/>
              <a:gd name="connsiteY3" fmla="*/ 1197392 h 1709112"/>
              <a:gd name="connsiteX4" fmla="*/ 1929620 w 3067673"/>
              <a:gd name="connsiteY4" fmla="*/ 1676895 h 1709112"/>
              <a:gd name="connsiteX5" fmla="*/ 2230703 w 3067673"/>
              <a:gd name="connsiteY5" fmla="*/ 1598836 h 1709112"/>
              <a:gd name="connsiteX6" fmla="*/ 2732508 w 3067673"/>
              <a:gd name="connsiteY6" fmla="*/ 1063578 h 1709112"/>
              <a:gd name="connsiteX7" fmla="*/ 3067044 w 3067673"/>
              <a:gd name="connsiteY7" fmla="*/ 394504 h 1709112"/>
              <a:gd name="connsiteX8" fmla="*/ 2765961 w 3067673"/>
              <a:gd name="connsiteY8" fmla="*/ 216085 h 1709112"/>
              <a:gd name="connsiteX9" fmla="*/ 1383210 w 3067673"/>
              <a:gd name="connsiteY9" fmla="*/ 4212 h 1709112"/>
              <a:gd name="connsiteX10" fmla="*/ 859103 w 3067673"/>
              <a:gd name="connsiteY10" fmla="*/ 104573 h 1709112"/>
              <a:gd name="connsiteX11" fmla="*/ 145425 w 3067673"/>
              <a:gd name="connsiteY11" fmla="*/ 450261 h 1709112"/>
              <a:gd name="connsiteX12" fmla="*/ 33913 w 3067673"/>
              <a:gd name="connsiteY12" fmla="*/ 740192 h 17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67673" h="1709112">
                <a:moveTo>
                  <a:pt x="89669" y="550622"/>
                </a:moveTo>
                <a:cubicBezTo>
                  <a:pt x="45993" y="653770"/>
                  <a:pt x="2318" y="756919"/>
                  <a:pt x="459" y="840553"/>
                </a:cubicBezTo>
                <a:cubicBezTo>
                  <a:pt x="-1400" y="924187"/>
                  <a:pt x="-1400" y="992953"/>
                  <a:pt x="78517" y="1052426"/>
                </a:cubicBezTo>
                <a:cubicBezTo>
                  <a:pt x="158434" y="1111899"/>
                  <a:pt x="479961" y="1197392"/>
                  <a:pt x="479961" y="1197392"/>
                </a:cubicBezTo>
                <a:cubicBezTo>
                  <a:pt x="788478" y="1301470"/>
                  <a:pt x="1637830" y="1609988"/>
                  <a:pt x="1929620" y="1676895"/>
                </a:cubicBezTo>
                <a:cubicBezTo>
                  <a:pt x="2221410" y="1743802"/>
                  <a:pt x="2096888" y="1701055"/>
                  <a:pt x="2230703" y="1598836"/>
                </a:cubicBezTo>
                <a:cubicBezTo>
                  <a:pt x="2364518" y="1496617"/>
                  <a:pt x="2593118" y="1264300"/>
                  <a:pt x="2732508" y="1063578"/>
                </a:cubicBezTo>
                <a:cubicBezTo>
                  <a:pt x="2871898" y="862856"/>
                  <a:pt x="3061469" y="535753"/>
                  <a:pt x="3067044" y="394504"/>
                </a:cubicBezTo>
                <a:cubicBezTo>
                  <a:pt x="3072619" y="253255"/>
                  <a:pt x="3046600" y="281134"/>
                  <a:pt x="2765961" y="216085"/>
                </a:cubicBezTo>
                <a:cubicBezTo>
                  <a:pt x="2485322" y="151036"/>
                  <a:pt x="1701020" y="22797"/>
                  <a:pt x="1383210" y="4212"/>
                </a:cubicBezTo>
                <a:cubicBezTo>
                  <a:pt x="1065400" y="-14373"/>
                  <a:pt x="1065400" y="30232"/>
                  <a:pt x="859103" y="104573"/>
                </a:cubicBezTo>
                <a:cubicBezTo>
                  <a:pt x="652806" y="178914"/>
                  <a:pt x="282957" y="344324"/>
                  <a:pt x="145425" y="450261"/>
                </a:cubicBezTo>
                <a:cubicBezTo>
                  <a:pt x="7893" y="556198"/>
                  <a:pt x="20903" y="648195"/>
                  <a:pt x="33913" y="740192"/>
                </a:cubicBezTo>
              </a:path>
            </a:pathLst>
          </a:cu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5576936" y="35168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y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04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8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How to use cut property to compute a MST ?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954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43200" y="2895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43000" y="4267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00400" y="3962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38600" y="2362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336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816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86400" y="3810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343400" y="4724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05600" y="4114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960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71800" y="5105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19600" y="3505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77000" y="2514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391400" y="3276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6" idx="2"/>
          </p:cNvCxnSpPr>
          <p:nvPr/>
        </p:nvCxnSpPr>
        <p:spPr>
          <a:xfrm>
            <a:off x="1447800" y="2819400"/>
            <a:ext cx="129540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7" idx="1"/>
          </p:cNvCxnSpPr>
          <p:nvPr/>
        </p:nvCxnSpPr>
        <p:spPr>
          <a:xfrm flipH="1">
            <a:off x="1165318" y="2895600"/>
            <a:ext cx="206282" cy="1393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4"/>
            <a:endCxn id="8" idx="1"/>
          </p:cNvCxnSpPr>
          <p:nvPr/>
        </p:nvCxnSpPr>
        <p:spPr>
          <a:xfrm>
            <a:off x="2819400" y="3048000"/>
            <a:ext cx="4033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3"/>
            <a:endCxn id="10" idx="0"/>
          </p:cNvCxnSpPr>
          <p:nvPr/>
        </p:nvCxnSpPr>
        <p:spPr>
          <a:xfrm flipH="1">
            <a:off x="2209800" y="4092482"/>
            <a:ext cx="1012918" cy="7843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3"/>
            <a:endCxn id="8" idx="7"/>
          </p:cNvCxnSpPr>
          <p:nvPr/>
        </p:nvCxnSpPr>
        <p:spPr>
          <a:xfrm flipH="1">
            <a:off x="3330482" y="2492282"/>
            <a:ext cx="730436" cy="1492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1"/>
            <a:endCxn id="17" idx="0"/>
          </p:cNvCxnSpPr>
          <p:nvPr/>
        </p:nvCxnSpPr>
        <p:spPr>
          <a:xfrm flipH="1">
            <a:off x="4495800" y="2765518"/>
            <a:ext cx="708118" cy="73968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5"/>
            <a:endCxn id="11" idx="1"/>
          </p:cNvCxnSpPr>
          <p:nvPr/>
        </p:nvCxnSpPr>
        <p:spPr>
          <a:xfrm>
            <a:off x="4168682" y="2492282"/>
            <a:ext cx="1035236" cy="2732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13" idx="0"/>
          </p:cNvCxnSpPr>
          <p:nvPr/>
        </p:nvCxnSpPr>
        <p:spPr>
          <a:xfrm>
            <a:off x="3352800" y="4038600"/>
            <a:ext cx="1066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8" idx="3"/>
            <a:endCxn id="16" idx="0"/>
          </p:cNvCxnSpPr>
          <p:nvPr/>
        </p:nvCxnSpPr>
        <p:spPr>
          <a:xfrm flipH="1">
            <a:off x="3048000" y="4092482"/>
            <a:ext cx="174718" cy="1012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7"/>
            <a:endCxn id="9" idx="2"/>
          </p:cNvCxnSpPr>
          <p:nvPr/>
        </p:nvCxnSpPr>
        <p:spPr>
          <a:xfrm flipV="1">
            <a:off x="2873282" y="2438400"/>
            <a:ext cx="1165318" cy="4795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6"/>
            <a:endCxn id="18" idx="2"/>
          </p:cNvCxnSpPr>
          <p:nvPr/>
        </p:nvCxnSpPr>
        <p:spPr>
          <a:xfrm flipV="1">
            <a:off x="5334000" y="25908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8" idx="5"/>
            <a:endCxn id="19" idx="1"/>
          </p:cNvCxnSpPr>
          <p:nvPr/>
        </p:nvCxnSpPr>
        <p:spPr>
          <a:xfrm>
            <a:off x="6607082" y="2644682"/>
            <a:ext cx="806636" cy="654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5"/>
            <a:endCxn id="12" idx="0"/>
          </p:cNvCxnSpPr>
          <p:nvPr/>
        </p:nvCxnSpPr>
        <p:spPr>
          <a:xfrm>
            <a:off x="5311682" y="2873282"/>
            <a:ext cx="250918" cy="9367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9" idx="2"/>
            <a:endCxn id="12" idx="6"/>
          </p:cNvCxnSpPr>
          <p:nvPr/>
        </p:nvCxnSpPr>
        <p:spPr>
          <a:xfrm flipH="1">
            <a:off x="5638800" y="3352800"/>
            <a:ext cx="17526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4" idx="2"/>
            <a:endCxn id="12" idx="4"/>
          </p:cNvCxnSpPr>
          <p:nvPr/>
        </p:nvCxnSpPr>
        <p:spPr>
          <a:xfrm flipH="1" flipV="1">
            <a:off x="5562600" y="39624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5" idx="0"/>
            <a:endCxn id="12" idx="4"/>
          </p:cNvCxnSpPr>
          <p:nvPr/>
        </p:nvCxnSpPr>
        <p:spPr>
          <a:xfrm flipH="1" flipV="1">
            <a:off x="5562600" y="3962400"/>
            <a:ext cx="60960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3" idx="0"/>
            <a:endCxn id="17" idx="5"/>
          </p:cNvCxnSpPr>
          <p:nvPr/>
        </p:nvCxnSpPr>
        <p:spPr>
          <a:xfrm flipV="1">
            <a:off x="4419600" y="3635282"/>
            <a:ext cx="130082" cy="1089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5"/>
            <a:endCxn id="12" idx="2"/>
          </p:cNvCxnSpPr>
          <p:nvPr/>
        </p:nvCxnSpPr>
        <p:spPr>
          <a:xfrm>
            <a:off x="4549682" y="3635282"/>
            <a:ext cx="936718" cy="25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" idx="6"/>
            <a:endCxn id="15" idx="3"/>
          </p:cNvCxnSpPr>
          <p:nvPr/>
        </p:nvCxnSpPr>
        <p:spPr>
          <a:xfrm flipV="1">
            <a:off x="3124200" y="5006882"/>
            <a:ext cx="2994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" idx="5"/>
            <a:endCxn id="10" idx="1"/>
          </p:cNvCxnSpPr>
          <p:nvPr/>
        </p:nvCxnSpPr>
        <p:spPr>
          <a:xfrm>
            <a:off x="1273082" y="4397282"/>
            <a:ext cx="882836" cy="501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3" idx="2"/>
            <a:endCxn id="16" idx="7"/>
          </p:cNvCxnSpPr>
          <p:nvPr/>
        </p:nvCxnSpPr>
        <p:spPr>
          <a:xfrm flipH="1">
            <a:off x="3101882" y="4800600"/>
            <a:ext cx="1241518" cy="327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" idx="3"/>
            <a:endCxn id="7" idx="7"/>
          </p:cNvCxnSpPr>
          <p:nvPr/>
        </p:nvCxnSpPr>
        <p:spPr>
          <a:xfrm flipH="1">
            <a:off x="1273082" y="3025682"/>
            <a:ext cx="1492436" cy="1263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6" idx="4"/>
            <a:endCxn id="10" idx="0"/>
          </p:cNvCxnSpPr>
          <p:nvPr/>
        </p:nvCxnSpPr>
        <p:spPr>
          <a:xfrm flipH="1">
            <a:off x="2209800" y="3048000"/>
            <a:ext cx="609600" cy="1828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9" idx="5"/>
            <a:endCxn id="17" idx="1"/>
          </p:cNvCxnSpPr>
          <p:nvPr/>
        </p:nvCxnSpPr>
        <p:spPr>
          <a:xfrm>
            <a:off x="4168682" y="2492282"/>
            <a:ext cx="273236" cy="1035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2" idx="3"/>
            <a:endCxn id="13" idx="7"/>
          </p:cNvCxnSpPr>
          <p:nvPr/>
        </p:nvCxnSpPr>
        <p:spPr>
          <a:xfrm flipH="1">
            <a:off x="4473482" y="3940082"/>
            <a:ext cx="1035236" cy="806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9" idx="4"/>
            <a:endCxn id="14" idx="0"/>
          </p:cNvCxnSpPr>
          <p:nvPr/>
        </p:nvCxnSpPr>
        <p:spPr>
          <a:xfrm flipH="1">
            <a:off x="6781800" y="3429000"/>
            <a:ext cx="685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5" idx="0"/>
            <a:endCxn id="14" idx="4"/>
          </p:cNvCxnSpPr>
          <p:nvPr/>
        </p:nvCxnSpPr>
        <p:spPr>
          <a:xfrm flipV="1">
            <a:off x="6172200" y="4267200"/>
            <a:ext cx="609600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6" idx="2"/>
            <a:endCxn id="10" idx="5"/>
          </p:cNvCxnSpPr>
          <p:nvPr/>
        </p:nvCxnSpPr>
        <p:spPr>
          <a:xfrm flipH="1" flipV="1">
            <a:off x="2263682" y="5006882"/>
            <a:ext cx="708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 104"/>
          <p:cNvSpPr/>
          <p:nvPr/>
        </p:nvSpPr>
        <p:spPr>
          <a:xfrm>
            <a:off x="1405054" y="2014239"/>
            <a:ext cx="5140712" cy="728961"/>
          </a:xfrm>
          <a:custGeom>
            <a:avLst/>
            <a:gdLst>
              <a:gd name="connsiteX0" fmla="*/ 0 w 5140712"/>
              <a:gd name="connsiteY0" fmla="*/ 728961 h 728961"/>
              <a:gd name="connsiteX1" fmla="*/ 1616926 w 5140712"/>
              <a:gd name="connsiteY1" fmla="*/ 48737 h 728961"/>
              <a:gd name="connsiteX2" fmla="*/ 3356517 w 5140712"/>
              <a:gd name="connsiteY2" fmla="*/ 104493 h 728961"/>
              <a:gd name="connsiteX3" fmla="*/ 5140712 w 5140712"/>
              <a:gd name="connsiteY3" fmla="*/ 505937 h 72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0712" h="728961">
                <a:moveTo>
                  <a:pt x="0" y="728961"/>
                </a:moveTo>
                <a:cubicBezTo>
                  <a:pt x="528753" y="440888"/>
                  <a:pt x="1057506" y="152815"/>
                  <a:pt x="1616926" y="48737"/>
                </a:cubicBezTo>
                <a:cubicBezTo>
                  <a:pt x="2176346" y="-55341"/>
                  <a:pt x="2769219" y="28293"/>
                  <a:pt x="3356517" y="104493"/>
                </a:cubicBezTo>
                <a:cubicBezTo>
                  <a:pt x="3943815" y="180693"/>
                  <a:pt x="4542263" y="343315"/>
                  <a:pt x="5140712" y="505937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914400" y="1828800"/>
            <a:ext cx="6553200" cy="3581400"/>
            <a:chOff x="914400" y="1828800"/>
            <a:chExt cx="6553200" cy="3581400"/>
          </a:xfrm>
        </p:grpSpPr>
        <p:sp>
          <p:nvSpPr>
            <p:cNvPr id="108" name="TextBox 107"/>
            <p:cNvSpPr txBox="1"/>
            <p:nvPr/>
          </p:nvSpPr>
          <p:spPr>
            <a:xfrm>
              <a:off x="4953000" y="1828800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170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648200" y="23738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33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762896" y="2983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31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410200" y="3200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</a:t>
              </a:r>
              <a:r>
                <a:rPr lang="en-US" b="1" dirty="0" smtClean="0">
                  <a:solidFill>
                    <a:srgbClr val="0070C0"/>
                  </a:solidFill>
                </a:rPr>
                <a:t>1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286896" y="3288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8</a:t>
              </a:r>
              <a:r>
                <a:rPr lang="en-US" b="1" dirty="0" smtClean="0">
                  <a:solidFill>
                    <a:srgbClr val="0070C0"/>
                  </a:solidFill>
                </a:rPr>
                <a:t>1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048896" y="3745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</a:t>
              </a:r>
              <a:r>
                <a:rPr lang="en-US" b="1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0582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42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010400" y="2743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953000" y="5040868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102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484076" y="44196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400800" y="4495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800600" y="4267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</a:t>
              </a:r>
              <a:r>
                <a:rPr lang="en-US" b="1" dirty="0" smtClean="0">
                  <a:solidFill>
                    <a:srgbClr val="0070C0"/>
                  </a:solidFill>
                </a:rPr>
                <a:t>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352800" y="3048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70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6960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657600" y="4648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57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153296" y="3962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49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371600" y="45836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49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133600" y="3886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80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600200" y="3429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78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943496" y="2590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6</a:t>
              </a:r>
              <a:r>
                <a:rPr lang="en-US" b="1" dirty="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086496" y="2438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24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743200" y="3505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53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553096" y="4431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</a:t>
              </a:r>
              <a:r>
                <a:rPr lang="en-US" b="1" dirty="0" smtClean="0">
                  <a:solidFill>
                    <a:srgbClr val="0070C0"/>
                  </a:solidFill>
                </a:rPr>
                <a:t>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248296" y="5029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29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914400" y="3352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</a:t>
              </a:r>
              <a:r>
                <a:rPr lang="en-US" b="1" dirty="0" smtClean="0">
                  <a:solidFill>
                    <a:srgbClr val="0070C0"/>
                  </a:solidFill>
                </a:rPr>
                <a:t>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4724400" y="3669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42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124200" y="4431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43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91000" y="3505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u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181600" y="24500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v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867400" y="26024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70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229496" y="27432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35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114800" y="213360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w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819400" y="28956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x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576936" y="35168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y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70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How to use cut property to compute a MST ?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954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43200" y="2895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43000" y="4267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00400" y="3962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38600" y="2362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336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816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86400" y="3810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343400" y="4724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05600" y="4114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960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71800" y="5105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19600" y="3505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77000" y="2514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391400" y="3276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6" idx="2"/>
          </p:cNvCxnSpPr>
          <p:nvPr/>
        </p:nvCxnSpPr>
        <p:spPr>
          <a:xfrm>
            <a:off x="1447800" y="2819400"/>
            <a:ext cx="1295400" cy="152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7" idx="1"/>
          </p:cNvCxnSpPr>
          <p:nvPr/>
        </p:nvCxnSpPr>
        <p:spPr>
          <a:xfrm flipH="1">
            <a:off x="1165318" y="2895600"/>
            <a:ext cx="206282" cy="1393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4"/>
            <a:endCxn id="8" idx="1"/>
          </p:cNvCxnSpPr>
          <p:nvPr/>
        </p:nvCxnSpPr>
        <p:spPr>
          <a:xfrm>
            <a:off x="2819400" y="3048000"/>
            <a:ext cx="4033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3"/>
            <a:endCxn id="10" idx="0"/>
          </p:cNvCxnSpPr>
          <p:nvPr/>
        </p:nvCxnSpPr>
        <p:spPr>
          <a:xfrm flipH="1">
            <a:off x="2209800" y="4092482"/>
            <a:ext cx="1012918" cy="7843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3"/>
            <a:endCxn id="8" idx="7"/>
          </p:cNvCxnSpPr>
          <p:nvPr/>
        </p:nvCxnSpPr>
        <p:spPr>
          <a:xfrm flipH="1">
            <a:off x="3330482" y="2492282"/>
            <a:ext cx="730436" cy="1492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1"/>
            <a:endCxn id="17" idx="0"/>
          </p:cNvCxnSpPr>
          <p:nvPr/>
        </p:nvCxnSpPr>
        <p:spPr>
          <a:xfrm flipH="1">
            <a:off x="4495800" y="2765518"/>
            <a:ext cx="708118" cy="73968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5"/>
            <a:endCxn id="11" idx="1"/>
          </p:cNvCxnSpPr>
          <p:nvPr/>
        </p:nvCxnSpPr>
        <p:spPr>
          <a:xfrm>
            <a:off x="4168682" y="2492282"/>
            <a:ext cx="1035236" cy="2732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13" idx="0"/>
          </p:cNvCxnSpPr>
          <p:nvPr/>
        </p:nvCxnSpPr>
        <p:spPr>
          <a:xfrm>
            <a:off x="3352800" y="4038600"/>
            <a:ext cx="1066800" cy="685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8" idx="3"/>
            <a:endCxn id="16" idx="0"/>
          </p:cNvCxnSpPr>
          <p:nvPr/>
        </p:nvCxnSpPr>
        <p:spPr>
          <a:xfrm flipH="1">
            <a:off x="3048000" y="4092482"/>
            <a:ext cx="174718" cy="10129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7"/>
            <a:endCxn id="9" idx="2"/>
          </p:cNvCxnSpPr>
          <p:nvPr/>
        </p:nvCxnSpPr>
        <p:spPr>
          <a:xfrm flipV="1">
            <a:off x="2873282" y="2438400"/>
            <a:ext cx="1165318" cy="4795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6"/>
            <a:endCxn id="18" idx="2"/>
          </p:cNvCxnSpPr>
          <p:nvPr/>
        </p:nvCxnSpPr>
        <p:spPr>
          <a:xfrm flipV="1">
            <a:off x="5334000" y="25908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8" idx="5"/>
            <a:endCxn id="19" idx="1"/>
          </p:cNvCxnSpPr>
          <p:nvPr/>
        </p:nvCxnSpPr>
        <p:spPr>
          <a:xfrm>
            <a:off x="6607082" y="2644682"/>
            <a:ext cx="806636" cy="6542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5"/>
            <a:endCxn id="12" idx="0"/>
          </p:cNvCxnSpPr>
          <p:nvPr/>
        </p:nvCxnSpPr>
        <p:spPr>
          <a:xfrm>
            <a:off x="5311682" y="2873282"/>
            <a:ext cx="250918" cy="9367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9" idx="2"/>
            <a:endCxn id="12" idx="6"/>
          </p:cNvCxnSpPr>
          <p:nvPr/>
        </p:nvCxnSpPr>
        <p:spPr>
          <a:xfrm flipH="1">
            <a:off x="5638800" y="3352800"/>
            <a:ext cx="17526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4" idx="2"/>
            <a:endCxn id="12" idx="4"/>
          </p:cNvCxnSpPr>
          <p:nvPr/>
        </p:nvCxnSpPr>
        <p:spPr>
          <a:xfrm flipH="1" flipV="1">
            <a:off x="5562600" y="3962400"/>
            <a:ext cx="1143000" cy="2286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5" idx="0"/>
            <a:endCxn id="12" idx="4"/>
          </p:cNvCxnSpPr>
          <p:nvPr/>
        </p:nvCxnSpPr>
        <p:spPr>
          <a:xfrm flipH="1" flipV="1">
            <a:off x="5562600" y="3962400"/>
            <a:ext cx="60960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3" idx="0"/>
            <a:endCxn id="17" idx="5"/>
          </p:cNvCxnSpPr>
          <p:nvPr/>
        </p:nvCxnSpPr>
        <p:spPr>
          <a:xfrm flipV="1">
            <a:off x="4419600" y="3635282"/>
            <a:ext cx="130082" cy="10891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5"/>
            <a:endCxn id="12" idx="2"/>
          </p:cNvCxnSpPr>
          <p:nvPr/>
        </p:nvCxnSpPr>
        <p:spPr>
          <a:xfrm>
            <a:off x="4549682" y="3635282"/>
            <a:ext cx="936718" cy="25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" idx="6"/>
            <a:endCxn id="15" idx="3"/>
          </p:cNvCxnSpPr>
          <p:nvPr/>
        </p:nvCxnSpPr>
        <p:spPr>
          <a:xfrm flipV="1">
            <a:off x="3124200" y="5006882"/>
            <a:ext cx="2994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" idx="5"/>
            <a:endCxn id="10" idx="1"/>
          </p:cNvCxnSpPr>
          <p:nvPr/>
        </p:nvCxnSpPr>
        <p:spPr>
          <a:xfrm>
            <a:off x="1273082" y="4397282"/>
            <a:ext cx="882836" cy="5018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3" idx="2"/>
            <a:endCxn id="16" idx="7"/>
          </p:cNvCxnSpPr>
          <p:nvPr/>
        </p:nvCxnSpPr>
        <p:spPr>
          <a:xfrm flipH="1">
            <a:off x="3101882" y="4800600"/>
            <a:ext cx="1241518" cy="327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" idx="3"/>
            <a:endCxn id="7" idx="7"/>
          </p:cNvCxnSpPr>
          <p:nvPr/>
        </p:nvCxnSpPr>
        <p:spPr>
          <a:xfrm flipH="1">
            <a:off x="1273082" y="3025682"/>
            <a:ext cx="1492436" cy="1263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6" idx="4"/>
            <a:endCxn id="10" idx="0"/>
          </p:cNvCxnSpPr>
          <p:nvPr/>
        </p:nvCxnSpPr>
        <p:spPr>
          <a:xfrm flipH="1">
            <a:off x="2209800" y="3048000"/>
            <a:ext cx="609600" cy="1828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9" idx="5"/>
            <a:endCxn id="17" idx="1"/>
          </p:cNvCxnSpPr>
          <p:nvPr/>
        </p:nvCxnSpPr>
        <p:spPr>
          <a:xfrm>
            <a:off x="4168682" y="2492282"/>
            <a:ext cx="273236" cy="1035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2" idx="3"/>
            <a:endCxn id="13" idx="7"/>
          </p:cNvCxnSpPr>
          <p:nvPr/>
        </p:nvCxnSpPr>
        <p:spPr>
          <a:xfrm flipH="1">
            <a:off x="4473482" y="3940082"/>
            <a:ext cx="1035236" cy="806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9" idx="4"/>
            <a:endCxn id="14" idx="0"/>
          </p:cNvCxnSpPr>
          <p:nvPr/>
        </p:nvCxnSpPr>
        <p:spPr>
          <a:xfrm flipH="1">
            <a:off x="6781800" y="3429000"/>
            <a:ext cx="685800" cy="685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5" idx="0"/>
            <a:endCxn id="14" idx="4"/>
          </p:cNvCxnSpPr>
          <p:nvPr/>
        </p:nvCxnSpPr>
        <p:spPr>
          <a:xfrm flipV="1">
            <a:off x="6172200" y="4267200"/>
            <a:ext cx="609600" cy="6096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6" idx="2"/>
            <a:endCxn id="10" idx="5"/>
          </p:cNvCxnSpPr>
          <p:nvPr/>
        </p:nvCxnSpPr>
        <p:spPr>
          <a:xfrm flipH="1" flipV="1">
            <a:off x="2263682" y="5006882"/>
            <a:ext cx="708118" cy="1747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 104"/>
          <p:cNvSpPr/>
          <p:nvPr/>
        </p:nvSpPr>
        <p:spPr>
          <a:xfrm>
            <a:off x="1405054" y="2014239"/>
            <a:ext cx="5140712" cy="728961"/>
          </a:xfrm>
          <a:custGeom>
            <a:avLst/>
            <a:gdLst>
              <a:gd name="connsiteX0" fmla="*/ 0 w 5140712"/>
              <a:gd name="connsiteY0" fmla="*/ 728961 h 728961"/>
              <a:gd name="connsiteX1" fmla="*/ 1616926 w 5140712"/>
              <a:gd name="connsiteY1" fmla="*/ 48737 h 728961"/>
              <a:gd name="connsiteX2" fmla="*/ 3356517 w 5140712"/>
              <a:gd name="connsiteY2" fmla="*/ 104493 h 728961"/>
              <a:gd name="connsiteX3" fmla="*/ 5140712 w 5140712"/>
              <a:gd name="connsiteY3" fmla="*/ 505937 h 72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0712" h="728961">
                <a:moveTo>
                  <a:pt x="0" y="728961"/>
                </a:moveTo>
                <a:cubicBezTo>
                  <a:pt x="528753" y="440888"/>
                  <a:pt x="1057506" y="152815"/>
                  <a:pt x="1616926" y="48737"/>
                </a:cubicBezTo>
                <a:cubicBezTo>
                  <a:pt x="2176346" y="-55341"/>
                  <a:pt x="2769219" y="28293"/>
                  <a:pt x="3356517" y="104493"/>
                </a:cubicBezTo>
                <a:cubicBezTo>
                  <a:pt x="3943815" y="180693"/>
                  <a:pt x="4542263" y="343315"/>
                  <a:pt x="5140712" y="505937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914400" y="1828800"/>
            <a:ext cx="6553200" cy="3581400"/>
            <a:chOff x="914400" y="1828800"/>
            <a:chExt cx="6553200" cy="3581400"/>
          </a:xfrm>
        </p:grpSpPr>
        <p:sp>
          <p:nvSpPr>
            <p:cNvPr id="108" name="TextBox 107"/>
            <p:cNvSpPr txBox="1"/>
            <p:nvPr/>
          </p:nvSpPr>
          <p:spPr>
            <a:xfrm>
              <a:off x="4953000" y="1828800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170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648200" y="23738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33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762896" y="2983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31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410200" y="3200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</a:t>
              </a:r>
              <a:r>
                <a:rPr lang="en-US" b="1" dirty="0" smtClean="0">
                  <a:solidFill>
                    <a:srgbClr val="0070C0"/>
                  </a:solidFill>
                </a:rPr>
                <a:t>1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286896" y="3288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8</a:t>
              </a:r>
              <a:r>
                <a:rPr lang="en-US" b="1" dirty="0" smtClean="0">
                  <a:solidFill>
                    <a:srgbClr val="0070C0"/>
                  </a:solidFill>
                </a:rPr>
                <a:t>1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048896" y="3745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</a:t>
              </a:r>
              <a:r>
                <a:rPr lang="en-US" b="1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0582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42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010400" y="2743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953000" y="5040868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102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484076" y="44196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400800" y="4495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800600" y="4267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</a:t>
              </a:r>
              <a:r>
                <a:rPr lang="en-US" b="1" dirty="0" smtClean="0">
                  <a:solidFill>
                    <a:srgbClr val="0070C0"/>
                  </a:solidFill>
                </a:rPr>
                <a:t>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352800" y="3048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70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6960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657600" y="4648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57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153296" y="3962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49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371600" y="45836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49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133600" y="3886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80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600200" y="3429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78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943496" y="2590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6</a:t>
              </a:r>
              <a:r>
                <a:rPr lang="en-US" b="1" dirty="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086496" y="2438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24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743200" y="3505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53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553096" y="4431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</a:t>
              </a:r>
              <a:r>
                <a:rPr lang="en-US" b="1" dirty="0" smtClean="0">
                  <a:solidFill>
                    <a:srgbClr val="0070C0"/>
                  </a:solidFill>
                </a:rPr>
                <a:t>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248296" y="5029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29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914400" y="3352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</a:t>
              </a:r>
              <a:r>
                <a:rPr lang="en-US" b="1" dirty="0" smtClean="0">
                  <a:solidFill>
                    <a:srgbClr val="0070C0"/>
                  </a:solidFill>
                </a:rPr>
                <a:t>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4724400" y="3669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42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124200" y="4431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43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91000" y="3505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u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181600" y="24500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v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867400" y="26024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70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229496" y="27432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35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114800" y="213360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w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819400" y="28956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x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576936" y="35168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y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09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An Algorithm based on </a:t>
            </a:r>
            <a:r>
              <a:rPr lang="en-US" sz="3600" b="1" dirty="0" smtClean="0">
                <a:solidFill>
                  <a:srgbClr val="7030A0"/>
                </a:solidFill>
              </a:rPr>
              <a:t>cut property </a:t>
            </a:r>
            <a:r>
              <a:rPr lang="en-US" sz="2400" b="1" dirty="0" smtClean="0">
                <a:solidFill>
                  <a:srgbClr val="7030A0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/>
            </a:r>
            <a:br>
              <a:rPr lang="en-US" sz="2400" b="1" dirty="0">
                <a:solidFill>
                  <a:srgbClr val="C00000"/>
                </a:solidFill>
              </a:rPr>
            </a:b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Algorithm </a:t>
                </a:r>
                <a:r>
                  <a:rPr lang="en-US" sz="2000" b="1" dirty="0" smtClean="0"/>
                  <a:t>(</a:t>
                </a:r>
                <a:r>
                  <a:rPr lang="en-US" sz="2000" dirty="0" smtClean="0"/>
                  <a:t>Input:</a:t>
                </a:r>
                <a:r>
                  <a:rPr lang="en-US" sz="2000" b="1" dirty="0" smtClean="0"/>
                  <a:t> graph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=(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 smtClean="0"/>
                  <a:t>) with </a:t>
                </a:r>
                <a:r>
                  <a:rPr lang="en-US" sz="2000" b="1" dirty="0" smtClean="0"/>
                  <a:t>weights</a:t>
                </a:r>
                <a:r>
                  <a:rPr lang="en-US" sz="2000" dirty="0" smtClean="0"/>
                  <a:t> on edges)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>
                    <a:solidFill>
                      <a:srgbClr val="C00000"/>
                    </a:solidFill>
                    <a:latin typeface="Cambria Math"/>
                    <a:ea typeface="Cambria Math"/>
                  </a:rPr>
                  <a:t> ∅</a:t>
                </a:r>
                <a:r>
                  <a:rPr lang="en-US" sz="2000" dirty="0" smtClean="0">
                    <a:latin typeface="Cambria Math"/>
                    <a:ea typeface="Cambria Math"/>
                  </a:rPr>
                  <a:t>;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 </a:t>
                </a:r>
                <a:r>
                  <a:rPr lang="en-US" sz="2000" dirty="0" smtClean="0">
                    <a:sym typeface="Wingdings" pitchFamily="2" charset="2"/>
                  </a:rPr>
                  <a:t>{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u</a:t>
                </a:r>
                <a:r>
                  <a:rPr lang="en-US" sz="2000" dirty="0" smtClean="0">
                    <a:sym typeface="Wingdings" pitchFamily="2" charset="2"/>
                  </a:rPr>
                  <a:t>};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While (         ??    ) do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ambria Math"/>
                    <a:ea typeface="Cambria Math"/>
                  </a:rPr>
                  <a:t> </a:t>
                </a:r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/>
                  <a:t>         {</a:t>
                </a:r>
                <a:r>
                  <a:rPr lang="en-US" sz="1800" dirty="0" smtClean="0"/>
                  <a:t>       Compute the least weight edge from </a:t>
                </a:r>
                <a:r>
                  <a:rPr lang="en-US" sz="1800" b="1" dirty="0">
                    <a:solidFill>
                      <a:srgbClr val="006C31"/>
                    </a:solidFill>
                  </a:rPr>
                  <a:t>cut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b="1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sz="1800" dirty="0"/>
                  <a:t>)</a:t>
                </a:r>
                <a:r>
                  <a:rPr lang="en-US" sz="18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              Let this edge be (</a:t>
                </a:r>
                <a:r>
                  <a:rPr lang="en-US" sz="1800" b="1" dirty="0" err="1" smtClean="0">
                    <a:solidFill>
                      <a:srgbClr val="7030A0"/>
                    </a:solidFill>
                  </a:rPr>
                  <a:t>x</a:t>
                </a:r>
                <a:r>
                  <a:rPr lang="en-US" sz="1800" dirty="0" err="1" smtClean="0"/>
                  <a:t>,</a:t>
                </a:r>
                <a:r>
                  <a:rPr lang="en-US" sz="1800" b="1" dirty="0" err="1" smtClean="0">
                    <a:solidFill>
                      <a:srgbClr val="7030A0"/>
                    </a:solidFill>
                  </a:rPr>
                  <a:t>y</a:t>
                </a:r>
                <a:r>
                  <a:rPr lang="en-US" sz="1800" dirty="0" smtClean="0"/>
                  <a:t>), with 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x</a:t>
                </a:r>
                <a:r>
                  <a:rPr lang="en-US" sz="1800" dirty="0"/>
                  <a:t>ϵ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 smtClean="0"/>
                  <a:t>,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y</a:t>
                </a:r>
                <a:r>
                  <a:rPr lang="en-US" sz="1800" dirty="0"/>
                  <a:t>ϵ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b="1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sz="18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0070C0"/>
                    </a:solidFill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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sz="2400" b="1" i="1" dirty="0" smtClean="0">
                        <a:latin typeface="Cambria Math"/>
                        <a:ea typeface="Cambria Math"/>
                        <a:sym typeface="Wingdings" pitchFamily="2" charset="2"/>
                      </a:rPr>
                      <m:t>∪ 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{(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x</a:t>
                </a:r>
                <a:r>
                  <a:rPr lang="en-US" sz="1800" dirty="0" smtClean="0">
                    <a:sym typeface="Wingdings" pitchFamily="2" charset="2"/>
                  </a:rPr>
                  <a:t>,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y</a:t>
                </a:r>
                <a:r>
                  <a:rPr lang="en-US" sz="1800" dirty="0" smtClean="0">
                    <a:sym typeface="Wingdings" pitchFamily="2" charset="2"/>
                  </a:rPr>
                  <a:t>)};</a:t>
                </a:r>
                <a:endParaRPr lang="en-US" sz="1800" dirty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sz="1800" dirty="0" smtClean="0"/>
                  <a:t>                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/>
                        <a:ea typeface="Cambria Math"/>
                        <a:sym typeface="Wingdings" pitchFamily="2" charset="2"/>
                      </a:rPr>
                      <m:t>∪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{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y</a:t>
                </a:r>
                <a:r>
                  <a:rPr lang="en-US" sz="1800" dirty="0" smtClean="0">
                    <a:sym typeface="Wingdings" pitchFamily="2" charset="2"/>
                  </a:rPr>
                  <a:t>};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        </a:t>
                </a:r>
                <a:r>
                  <a:rPr lang="en-US" sz="1800" b="1" dirty="0" smtClean="0"/>
                  <a:t>}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Return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18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Number of iterations of the </a:t>
                </a:r>
                <a:r>
                  <a:rPr lang="en-US" sz="1800" b="1" dirty="0" smtClean="0"/>
                  <a:t>While </a:t>
                </a:r>
                <a:r>
                  <a:rPr lang="en-US" sz="1800" dirty="0" smtClean="0"/>
                  <a:t>loop</a:t>
                </a:r>
                <a:r>
                  <a:rPr lang="en-US" sz="1800" b="1" dirty="0" smtClean="0"/>
                  <a:t> :  </a:t>
                </a:r>
                <a:r>
                  <a:rPr lang="en-US" sz="1800" b="1" dirty="0" smtClean="0">
                    <a:solidFill>
                      <a:srgbClr val="FF0000"/>
                    </a:solidFill>
                  </a:rPr>
                  <a:t>??</a:t>
                </a:r>
                <a:endParaRPr lang="en-US" sz="1000" dirty="0"/>
              </a:p>
              <a:p>
                <a:pPr marL="0" indent="0">
                  <a:buNone/>
                </a:pPr>
                <a:r>
                  <a:rPr lang="en-US" sz="1800" dirty="0" smtClean="0"/>
                  <a:t>Time spent in one iteration of While loop: </a:t>
                </a:r>
                <a:r>
                  <a:rPr lang="en-US" sz="1800" dirty="0" smtClean="0">
                    <a:solidFill>
                      <a:srgbClr val="FF0000"/>
                    </a:solidFill>
                  </a:rPr>
                  <a:t>??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ym typeface="Wingdings" pitchFamily="2" charset="2"/>
                  </a:rPr>
                  <a:t> </a:t>
                </a:r>
                <a:r>
                  <a:rPr lang="en-US" sz="1800" b="1" dirty="0" smtClean="0"/>
                  <a:t>Running time</a:t>
                </a:r>
                <a:r>
                  <a:rPr lang="en-US" sz="1800" dirty="0" smtClean="0"/>
                  <a:t> of the algorithm: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)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 b="-11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533400" y="5181600"/>
            <a:ext cx="8001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372699" y="5257800"/>
                <a:ext cx="732701" cy="338554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699" y="5257800"/>
                <a:ext cx="732701" cy="338554"/>
              </a:xfrm>
              <a:prstGeom prst="rect">
                <a:avLst/>
              </a:prstGeom>
              <a:blipFill rotWithShape="1">
                <a:blip r:embed="rId3"/>
                <a:stretch>
                  <a:fillRect t="-5455" r="-5785" b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419600" y="5562600"/>
                <a:ext cx="686406" cy="338554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b="1" dirty="0" smtClean="0">
                          <a:solidFill>
                            <a:srgbClr val="C00000"/>
                          </a:solidFill>
                        </a:rPr>
                        <m:t>O</m:t>
                      </m:r>
                      <m:r>
                        <m:rPr>
                          <m:nor/>
                        </m:rPr>
                        <a:rPr lang="en-US" sz="1600" dirty="0" smtClean="0"/>
                        <m:t>(</m:t>
                      </m:r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𝒎</m:t>
                      </m:r>
                      <m:r>
                        <m:rPr>
                          <m:nor/>
                        </m:rPr>
                        <a:rPr lang="en-US" sz="1600" dirty="0"/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5562600"/>
                <a:ext cx="686406" cy="338554"/>
              </a:xfrm>
              <a:prstGeom prst="rect">
                <a:avLst/>
              </a:prstGeom>
              <a:blipFill rotWithShape="1">
                <a:blip r:embed="rId4"/>
                <a:stretch>
                  <a:fillRect t="-5455" r="-6195" b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371600" y="2785646"/>
                <a:ext cx="865237" cy="338554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&lt;&gt;</m:t>
                    </m:r>
                  </m:oMath>
                </a14:m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785646"/>
                <a:ext cx="865237" cy="338554"/>
              </a:xfrm>
              <a:prstGeom prst="rect">
                <a:avLst/>
              </a:prstGeom>
              <a:blipFill rotWithShape="1">
                <a:blip r:embed="rId5"/>
                <a:stretch>
                  <a:fillRect t="-5357" r="-7746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3693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1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0070C0"/>
                </a:solidFill>
              </a:rPr>
              <a:t>Algorithm based on </a:t>
            </a:r>
            <a:r>
              <a:rPr lang="en-US" sz="4000" b="1" dirty="0" smtClean="0">
                <a:solidFill>
                  <a:srgbClr val="7030A0"/>
                </a:solidFill>
              </a:rPr>
              <a:t>cycle Property</a:t>
            </a:r>
            <a:endParaRPr lang="en-US" sz="4000" b="1" dirty="0">
              <a:solidFill>
                <a:srgbClr val="7030A0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82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An Algorithm based on cycle property 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/>
            </a:r>
            <a:br>
              <a:rPr lang="en-US" sz="2400" b="1" dirty="0">
                <a:solidFill>
                  <a:srgbClr val="C00000"/>
                </a:solidFill>
              </a:rPr>
            </a:br>
            <a:r>
              <a:rPr lang="en-US" sz="2800" b="1" dirty="0" smtClean="0">
                <a:solidFill>
                  <a:srgbClr val="7030A0"/>
                </a:solidFill>
              </a:rPr>
              <a:t>Description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Algorithm </a:t>
                </a:r>
                <a:r>
                  <a:rPr lang="en-US" sz="2000" b="1" dirty="0" smtClean="0"/>
                  <a:t>(</a:t>
                </a:r>
                <a:r>
                  <a:rPr lang="en-US" sz="2000" dirty="0" smtClean="0"/>
                  <a:t>Input:</a:t>
                </a:r>
                <a:r>
                  <a:rPr lang="en-US" sz="2000" b="1" dirty="0" smtClean="0"/>
                  <a:t> graph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=(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 smtClean="0"/>
                  <a:t>) with </a:t>
                </a:r>
                <a:r>
                  <a:rPr lang="en-US" sz="2000" b="1" dirty="0" smtClean="0"/>
                  <a:t>weights</a:t>
                </a:r>
                <a:r>
                  <a:rPr lang="en-US" sz="2000" dirty="0" smtClean="0"/>
                  <a:t> on edges)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While (              ??           ) do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ambria Math"/>
                    <a:ea typeface="Cambria Math"/>
                  </a:rPr>
                  <a:t> </a:t>
                </a:r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/>
                  <a:t>         {</a:t>
                </a:r>
                <a:r>
                  <a:rPr lang="en-US" sz="1800" dirty="0" smtClean="0"/>
                  <a:t>       Compute any cycle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18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   Let (</a:t>
                </a:r>
                <a:r>
                  <a:rPr lang="en-US" sz="1800" b="1" dirty="0" err="1" smtClean="0">
                    <a:solidFill>
                      <a:srgbClr val="7030A0"/>
                    </a:solidFill>
                  </a:rPr>
                  <a:t>u</a:t>
                </a:r>
                <a:r>
                  <a:rPr lang="en-US" sz="1800" dirty="0" err="1" smtClean="0"/>
                  <a:t>,</a:t>
                </a:r>
                <a:r>
                  <a:rPr lang="en-US" sz="1800" b="1" dirty="0" err="1" smtClean="0">
                    <a:solidFill>
                      <a:srgbClr val="7030A0"/>
                    </a:solidFill>
                  </a:rPr>
                  <a:t>v</a:t>
                </a:r>
                <a:r>
                  <a:rPr lang="en-US" sz="1800" dirty="0" smtClean="0"/>
                  <a:t>) be the </a:t>
                </a:r>
                <a:r>
                  <a:rPr lang="en-US" sz="1800" b="1" dirty="0" smtClean="0"/>
                  <a:t>maximum weight</a:t>
                </a:r>
                <a:r>
                  <a:rPr lang="en-US" sz="1800" dirty="0" smtClean="0"/>
                  <a:t> edge of the cycle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1800" dirty="0" smtClean="0">
                    <a:latin typeface="Cambria Math"/>
                    <a:ea typeface="Cambria Math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 smtClean="0">
                    <a:latin typeface="Cambria Math"/>
                    <a:ea typeface="Cambria Math"/>
                  </a:rPr>
                  <a:t>                  Remove </a:t>
                </a:r>
                <a:r>
                  <a:rPr lang="en-US" sz="1800" dirty="0" smtClean="0"/>
                  <a:t>(</a:t>
                </a:r>
                <a:r>
                  <a:rPr lang="en-US" sz="1800" b="1" dirty="0" err="1" smtClean="0">
                    <a:solidFill>
                      <a:srgbClr val="7030A0"/>
                    </a:solidFill>
                  </a:rPr>
                  <a:t>u</a:t>
                </a:r>
                <a:r>
                  <a:rPr lang="en-US" sz="1800" dirty="0" err="1" smtClean="0"/>
                  <a:t>,</a:t>
                </a:r>
                <a:r>
                  <a:rPr lang="en-US" sz="1800" b="1" dirty="0" err="1" smtClean="0">
                    <a:solidFill>
                      <a:srgbClr val="7030A0"/>
                    </a:solidFill>
                  </a:rPr>
                  <a:t>v</a:t>
                </a:r>
                <a:r>
                  <a:rPr lang="en-US" sz="1800" dirty="0" smtClean="0"/>
                  <a:t>) </a:t>
                </a:r>
                <a:r>
                  <a:rPr lang="en-US" sz="1800" dirty="0" smtClean="0">
                    <a:latin typeface="Cambria Math"/>
                    <a:ea typeface="Cambria Math"/>
                  </a:rPr>
                  <a:t>from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 smtClean="0">
                    <a:latin typeface="Cambria Math"/>
                    <a:ea typeface="Cambria Math"/>
                  </a:rPr>
                  <a:t>;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</a:t>
                </a:r>
                <a:r>
                  <a:rPr lang="en-US" sz="1800" b="1" dirty="0" smtClean="0"/>
                  <a:t>}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Return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 smtClean="0"/>
                  <a:t>;</a:t>
                </a:r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Number of iterations of the </a:t>
                </a:r>
                <a:r>
                  <a:rPr lang="en-US" sz="1800" b="1" dirty="0" smtClean="0"/>
                  <a:t>While </a:t>
                </a:r>
                <a:r>
                  <a:rPr lang="en-US" sz="1800" dirty="0" smtClean="0"/>
                  <a:t>loop</a:t>
                </a:r>
                <a:r>
                  <a:rPr lang="en-US" sz="1800" b="1" dirty="0" smtClean="0"/>
                  <a:t> :  </a:t>
                </a:r>
                <a:r>
                  <a:rPr lang="en-US" sz="1800" b="1" dirty="0" smtClean="0">
                    <a:solidFill>
                      <a:srgbClr val="FF0000"/>
                    </a:solidFill>
                  </a:rPr>
                  <a:t>??</a:t>
                </a:r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:r>
                  <a:rPr lang="en-US" sz="1800" dirty="0" smtClean="0"/>
                  <a:t>Time spent in one iteration of While loop: </a:t>
                </a:r>
                <a:r>
                  <a:rPr lang="en-US" sz="1800" dirty="0" smtClean="0">
                    <a:solidFill>
                      <a:srgbClr val="FF0000"/>
                    </a:solidFill>
                  </a:rPr>
                  <a:t>??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ym typeface="Wingdings" pitchFamily="2" charset="2"/>
                  </a:rPr>
                  <a:t> </a:t>
                </a:r>
                <a:r>
                  <a:rPr lang="en-US" sz="1800" b="1" dirty="0" smtClean="0"/>
                  <a:t>Running time</a:t>
                </a:r>
                <a:r>
                  <a:rPr lang="en-US" sz="1800" dirty="0" smtClean="0"/>
                  <a:t> of the algorithm: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)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 b="-4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4495800"/>
            <a:ext cx="8001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295400" y="2057400"/>
                <a:ext cx="1633076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/>
                  <a:t>has any cycle</a:t>
                </a:r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2057400"/>
                <a:ext cx="1633076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63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267200" y="4724400"/>
                <a:ext cx="1168525" cy="338554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>
                          <a:solidFill>
                            <a:srgbClr val="0070C0"/>
                          </a:solidFill>
                          <a:latin typeface="Cambria Math"/>
                        </a:rPr>
                        <m:t>𝒎</m:t>
                      </m:r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4724400"/>
                <a:ext cx="1168525" cy="338554"/>
              </a:xfrm>
              <a:prstGeom prst="rect">
                <a:avLst/>
              </a:prstGeom>
              <a:blipFill rotWithShape="1">
                <a:blip r:embed="rId4"/>
                <a:stretch>
                  <a:fillRect t="-5357" r="-3646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500462" y="5181600"/>
                <a:ext cx="628697" cy="338554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b="1" dirty="0">
                          <a:solidFill>
                            <a:srgbClr val="C00000"/>
                          </a:solidFill>
                        </a:rPr>
                        <m:t>O</m:t>
                      </m:r>
                      <m:r>
                        <m:rPr>
                          <m:nor/>
                        </m:rPr>
                        <a:rPr lang="en-US" sz="1600" dirty="0"/>
                        <m:t>(</m:t>
                      </m:r>
                      <m:r>
                        <a:rPr lang="en-US" sz="1600" b="1" i="1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m:rPr>
                          <m:nor/>
                        </m:rPr>
                        <a:rPr lang="en-US" sz="1600" dirty="0"/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462" y="5181600"/>
                <a:ext cx="628697" cy="338554"/>
              </a:xfrm>
              <a:prstGeom prst="rect">
                <a:avLst/>
              </a:prstGeom>
              <a:blipFill rotWithShape="1">
                <a:blip r:embed="rId5"/>
                <a:stretch>
                  <a:fillRect t="-5357" r="-8738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5703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0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Problem </a:t>
            </a:r>
            <a:r>
              <a:rPr lang="en-US" b="1" dirty="0" smtClean="0">
                <a:solidFill>
                  <a:srgbClr val="C00000"/>
                </a:solidFill>
              </a:rPr>
              <a:t>3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Mobile towers </a:t>
            </a:r>
            <a:r>
              <a:rPr lang="en-US" b="1" dirty="0" smtClean="0">
                <a:solidFill>
                  <a:schemeClr val="tx1"/>
                </a:solidFill>
              </a:rPr>
              <a:t>on a road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03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Mobile towers </a:t>
            </a:r>
            <a:r>
              <a:rPr lang="en-US" sz="3200" b="1" dirty="0"/>
              <a:t>on a road</a:t>
            </a:r>
            <a:br>
              <a:rPr lang="en-US" sz="3200" b="1" dirty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r>
                  <a:rPr lang="en-US" sz="2000" dirty="0" smtClean="0"/>
                  <a:t>A mobile tower can cover any cell phone within radius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05100" y="2133600"/>
            <a:ext cx="2705100" cy="26670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962400" y="3276600"/>
            <a:ext cx="228600" cy="609600"/>
            <a:chOff x="1866900" y="3352800"/>
            <a:chExt cx="228600" cy="6096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1981200" y="3505200"/>
              <a:ext cx="0" cy="45720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1866900" y="3352800"/>
              <a:ext cx="228600" cy="2286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924050" y="3397870"/>
              <a:ext cx="114300" cy="1143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388444" y="3974068"/>
            <a:ext cx="1488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Mobile tower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9" idx="5"/>
            <a:endCxn id="5" idx="7"/>
          </p:cNvCxnSpPr>
          <p:nvPr/>
        </p:nvCxnSpPr>
        <p:spPr>
          <a:xfrm flipV="1">
            <a:off x="4117111" y="2524173"/>
            <a:ext cx="896936" cy="8950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495800" y="2819400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2819400"/>
                <a:ext cx="386644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2063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938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1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Minimum Spanning Tree (</a:t>
            </a:r>
            <a:r>
              <a:rPr lang="en-US" sz="3200" b="1" dirty="0">
                <a:solidFill>
                  <a:srgbClr val="7030A0"/>
                </a:solidFill>
              </a:rPr>
              <a:t>MST</a:t>
            </a:r>
            <a:r>
              <a:rPr lang="en-US" sz="3200" b="1" dirty="0"/>
              <a:t>)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954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43200" y="2895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43000" y="4267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00400" y="3962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38600" y="2362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336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816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86400" y="3810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343400" y="4724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05600" y="4114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960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71800" y="5105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19600" y="3505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77000" y="2514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391400" y="3276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6" idx="2"/>
          </p:cNvCxnSpPr>
          <p:nvPr/>
        </p:nvCxnSpPr>
        <p:spPr>
          <a:xfrm>
            <a:off x="1447800" y="2819400"/>
            <a:ext cx="129540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7" idx="1"/>
          </p:cNvCxnSpPr>
          <p:nvPr/>
        </p:nvCxnSpPr>
        <p:spPr>
          <a:xfrm flipH="1">
            <a:off x="1165318" y="2895600"/>
            <a:ext cx="206282" cy="1393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4"/>
            <a:endCxn id="8" idx="1"/>
          </p:cNvCxnSpPr>
          <p:nvPr/>
        </p:nvCxnSpPr>
        <p:spPr>
          <a:xfrm>
            <a:off x="2819400" y="3048000"/>
            <a:ext cx="4033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3"/>
            <a:endCxn id="10" idx="0"/>
          </p:cNvCxnSpPr>
          <p:nvPr/>
        </p:nvCxnSpPr>
        <p:spPr>
          <a:xfrm flipH="1">
            <a:off x="2209800" y="4092482"/>
            <a:ext cx="1012918" cy="7843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3"/>
            <a:endCxn id="8" idx="7"/>
          </p:cNvCxnSpPr>
          <p:nvPr/>
        </p:nvCxnSpPr>
        <p:spPr>
          <a:xfrm flipH="1">
            <a:off x="3330482" y="2492282"/>
            <a:ext cx="730436" cy="1492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1"/>
            <a:endCxn id="17" idx="0"/>
          </p:cNvCxnSpPr>
          <p:nvPr/>
        </p:nvCxnSpPr>
        <p:spPr>
          <a:xfrm flipH="1">
            <a:off x="4495800" y="2765518"/>
            <a:ext cx="708118" cy="7396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5"/>
            <a:endCxn id="11" idx="1"/>
          </p:cNvCxnSpPr>
          <p:nvPr/>
        </p:nvCxnSpPr>
        <p:spPr>
          <a:xfrm>
            <a:off x="4168682" y="2492282"/>
            <a:ext cx="1035236" cy="273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13" idx="0"/>
          </p:cNvCxnSpPr>
          <p:nvPr/>
        </p:nvCxnSpPr>
        <p:spPr>
          <a:xfrm>
            <a:off x="3352800" y="4038600"/>
            <a:ext cx="1066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8" idx="3"/>
            <a:endCxn id="16" idx="0"/>
          </p:cNvCxnSpPr>
          <p:nvPr/>
        </p:nvCxnSpPr>
        <p:spPr>
          <a:xfrm flipH="1">
            <a:off x="3048000" y="4092482"/>
            <a:ext cx="174718" cy="1012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7"/>
            <a:endCxn id="9" idx="2"/>
          </p:cNvCxnSpPr>
          <p:nvPr/>
        </p:nvCxnSpPr>
        <p:spPr>
          <a:xfrm flipV="1">
            <a:off x="2873282" y="2438400"/>
            <a:ext cx="1165318" cy="479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6"/>
            <a:endCxn id="18" idx="2"/>
          </p:cNvCxnSpPr>
          <p:nvPr/>
        </p:nvCxnSpPr>
        <p:spPr>
          <a:xfrm flipV="1">
            <a:off x="5334000" y="25908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8" idx="5"/>
            <a:endCxn id="19" idx="1"/>
          </p:cNvCxnSpPr>
          <p:nvPr/>
        </p:nvCxnSpPr>
        <p:spPr>
          <a:xfrm>
            <a:off x="6607082" y="2644682"/>
            <a:ext cx="806636" cy="654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5"/>
            <a:endCxn id="12" idx="0"/>
          </p:cNvCxnSpPr>
          <p:nvPr/>
        </p:nvCxnSpPr>
        <p:spPr>
          <a:xfrm>
            <a:off x="5311682" y="2873282"/>
            <a:ext cx="2509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9" idx="2"/>
            <a:endCxn id="12" idx="6"/>
          </p:cNvCxnSpPr>
          <p:nvPr/>
        </p:nvCxnSpPr>
        <p:spPr>
          <a:xfrm flipH="1">
            <a:off x="5638800" y="3352800"/>
            <a:ext cx="17526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4" idx="2"/>
            <a:endCxn id="12" idx="4"/>
          </p:cNvCxnSpPr>
          <p:nvPr/>
        </p:nvCxnSpPr>
        <p:spPr>
          <a:xfrm flipH="1" flipV="1">
            <a:off x="5562600" y="39624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5" idx="0"/>
            <a:endCxn id="12" idx="4"/>
          </p:cNvCxnSpPr>
          <p:nvPr/>
        </p:nvCxnSpPr>
        <p:spPr>
          <a:xfrm flipH="1" flipV="1">
            <a:off x="5562600" y="3962400"/>
            <a:ext cx="60960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3" idx="0"/>
            <a:endCxn id="17" idx="5"/>
          </p:cNvCxnSpPr>
          <p:nvPr/>
        </p:nvCxnSpPr>
        <p:spPr>
          <a:xfrm flipV="1">
            <a:off x="4419600" y="3635282"/>
            <a:ext cx="130082" cy="1089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5"/>
            <a:endCxn id="12" idx="2"/>
          </p:cNvCxnSpPr>
          <p:nvPr/>
        </p:nvCxnSpPr>
        <p:spPr>
          <a:xfrm>
            <a:off x="4549682" y="3635282"/>
            <a:ext cx="936718" cy="25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" idx="6"/>
            <a:endCxn id="15" idx="3"/>
          </p:cNvCxnSpPr>
          <p:nvPr/>
        </p:nvCxnSpPr>
        <p:spPr>
          <a:xfrm flipV="1">
            <a:off x="3124200" y="5006882"/>
            <a:ext cx="2994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" idx="5"/>
            <a:endCxn id="10" idx="1"/>
          </p:cNvCxnSpPr>
          <p:nvPr/>
        </p:nvCxnSpPr>
        <p:spPr>
          <a:xfrm>
            <a:off x="1273082" y="4397282"/>
            <a:ext cx="882836" cy="501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3" idx="2"/>
            <a:endCxn id="16" idx="7"/>
          </p:cNvCxnSpPr>
          <p:nvPr/>
        </p:nvCxnSpPr>
        <p:spPr>
          <a:xfrm flipH="1">
            <a:off x="3101882" y="4800600"/>
            <a:ext cx="1241518" cy="327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" idx="3"/>
            <a:endCxn id="7" idx="7"/>
          </p:cNvCxnSpPr>
          <p:nvPr/>
        </p:nvCxnSpPr>
        <p:spPr>
          <a:xfrm flipH="1">
            <a:off x="1273082" y="3025682"/>
            <a:ext cx="1492436" cy="1263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6" idx="4"/>
            <a:endCxn id="10" idx="0"/>
          </p:cNvCxnSpPr>
          <p:nvPr/>
        </p:nvCxnSpPr>
        <p:spPr>
          <a:xfrm flipH="1">
            <a:off x="2209800" y="3048000"/>
            <a:ext cx="609600" cy="1828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9" idx="5"/>
            <a:endCxn id="17" idx="1"/>
          </p:cNvCxnSpPr>
          <p:nvPr/>
        </p:nvCxnSpPr>
        <p:spPr>
          <a:xfrm>
            <a:off x="4168682" y="2492282"/>
            <a:ext cx="273236" cy="1035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2" idx="3"/>
            <a:endCxn id="13" idx="7"/>
          </p:cNvCxnSpPr>
          <p:nvPr/>
        </p:nvCxnSpPr>
        <p:spPr>
          <a:xfrm flipH="1">
            <a:off x="4473482" y="3940082"/>
            <a:ext cx="1035236" cy="806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9" idx="4"/>
            <a:endCxn id="14" idx="0"/>
          </p:cNvCxnSpPr>
          <p:nvPr/>
        </p:nvCxnSpPr>
        <p:spPr>
          <a:xfrm flipH="1">
            <a:off x="6781800" y="3429000"/>
            <a:ext cx="685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5" idx="0"/>
            <a:endCxn id="14" idx="4"/>
          </p:cNvCxnSpPr>
          <p:nvPr/>
        </p:nvCxnSpPr>
        <p:spPr>
          <a:xfrm flipV="1">
            <a:off x="6172200" y="4267200"/>
            <a:ext cx="609600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6" idx="2"/>
            <a:endCxn id="10" idx="5"/>
          </p:cNvCxnSpPr>
          <p:nvPr/>
        </p:nvCxnSpPr>
        <p:spPr>
          <a:xfrm flipH="1" flipV="1">
            <a:off x="2263682" y="5006882"/>
            <a:ext cx="708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 104"/>
          <p:cNvSpPr/>
          <p:nvPr/>
        </p:nvSpPr>
        <p:spPr>
          <a:xfrm>
            <a:off x="1405054" y="2014239"/>
            <a:ext cx="5140712" cy="728961"/>
          </a:xfrm>
          <a:custGeom>
            <a:avLst/>
            <a:gdLst>
              <a:gd name="connsiteX0" fmla="*/ 0 w 5140712"/>
              <a:gd name="connsiteY0" fmla="*/ 728961 h 728961"/>
              <a:gd name="connsiteX1" fmla="*/ 1616926 w 5140712"/>
              <a:gd name="connsiteY1" fmla="*/ 48737 h 728961"/>
              <a:gd name="connsiteX2" fmla="*/ 3356517 w 5140712"/>
              <a:gd name="connsiteY2" fmla="*/ 104493 h 728961"/>
              <a:gd name="connsiteX3" fmla="*/ 5140712 w 5140712"/>
              <a:gd name="connsiteY3" fmla="*/ 505937 h 72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0712" h="728961">
                <a:moveTo>
                  <a:pt x="0" y="728961"/>
                </a:moveTo>
                <a:cubicBezTo>
                  <a:pt x="528753" y="440888"/>
                  <a:pt x="1057506" y="152815"/>
                  <a:pt x="1616926" y="48737"/>
                </a:cubicBezTo>
                <a:cubicBezTo>
                  <a:pt x="2176346" y="-55341"/>
                  <a:pt x="2769219" y="28293"/>
                  <a:pt x="3356517" y="104493"/>
                </a:cubicBezTo>
                <a:cubicBezTo>
                  <a:pt x="3943815" y="180693"/>
                  <a:pt x="4542263" y="343315"/>
                  <a:pt x="5140712" y="505937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914400" y="1828800"/>
            <a:ext cx="6553200" cy="3581400"/>
            <a:chOff x="914400" y="1828800"/>
            <a:chExt cx="6553200" cy="3581400"/>
          </a:xfrm>
        </p:grpSpPr>
        <p:grpSp>
          <p:nvGrpSpPr>
            <p:cNvPr id="20" name="Group 19"/>
            <p:cNvGrpSpPr/>
            <p:nvPr/>
          </p:nvGrpSpPr>
          <p:grpSpPr>
            <a:xfrm>
              <a:off x="914400" y="1828800"/>
              <a:ext cx="6553200" cy="3581400"/>
              <a:chOff x="914400" y="1828800"/>
              <a:chExt cx="6553200" cy="3581400"/>
            </a:xfrm>
          </p:grpSpPr>
          <p:sp>
            <p:nvSpPr>
              <p:cNvPr id="108" name="TextBox 107"/>
              <p:cNvSpPr txBox="1"/>
              <p:nvPr/>
            </p:nvSpPr>
            <p:spPr>
              <a:xfrm>
                <a:off x="4953000" y="1828800"/>
                <a:ext cx="5357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170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4648200" y="2373868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33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4229496" y="2743200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35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4762896" y="2983468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31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5410200" y="3200400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4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1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6286896" y="3288268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8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1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7048896" y="3745468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5</a:t>
                </a:r>
                <a:r>
                  <a:rPr lang="en-US" b="1" dirty="0">
                    <a:solidFill>
                      <a:srgbClr val="0070C0"/>
                    </a:solidFill>
                  </a:rPr>
                  <a:t>2</a:t>
                </a: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6058296" y="4050268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42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7010400" y="2743200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50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4953000" y="5040868"/>
                <a:ext cx="5357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102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5484076" y="4419600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50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6400800" y="4495800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30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4800600" y="4267200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6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0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3352800" y="3048000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70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3696096" y="4050268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54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3657600" y="4648200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57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4153296" y="3962400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49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1371600" y="4583668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49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2133600" y="3886200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80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1600200" y="3429000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78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1943496" y="2590800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6</a:t>
                </a:r>
                <a:r>
                  <a:rPr lang="en-US" b="1" dirty="0">
                    <a:solidFill>
                      <a:srgbClr val="0070C0"/>
                    </a:solidFill>
                  </a:rPr>
                  <a:t>3</a:t>
                </a: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3086496" y="2438400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24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2743200" y="3505200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53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2553096" y="4431268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4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4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2248296" y="5029200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29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914400" y="3352800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6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4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76" name="TextBox 75"/>
            <p:cNvSpPr txBox="1"/>
            <p:nvPr/>
          </p:nvSpPr>
          <p:spPr>
            <a:xfrm>
              <a:off x="4724400" y="3669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42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124200" y="4431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43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867400" y="2602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70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210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Mobile towers </a:t>
            </a:r>
            <a:r>
              <a:rPr lang="en-US" sz="3200" b="1" dirty="0"/>
              <a:t>on a road</a:t>
            </a:r>
            <a:br>
              <a:rPr lang="en-US" sz="3200" b="1" dirty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Problem statement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There are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houses located along a road.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We want to place mobile towers such that</a:t>
                </a:r>
              </a:p>
              <a:p>
                <a:r>
                  <a:rPr lang="en-US" sz="2000" dirty="0" smtClean="0"/>
                  <a:t>Each house is </a:t>
                </a:r>
                <a:r>
                  <a:rPr lang="en-US" sz="2000" b="1" u="sng" dirty="0" smtClean="0"/>
                  <a:t>covered</a:t>
                </a:r>
                <a:r>
                  <a:rPr lang="en-US" sz="2000" dirty="0" smtClean="0"/>
                  <a:t> by at least one mobile tower.</a:t>
                </a:r>
              </a:p>
              <a:p>
                <a:r>
                  <a:rPr lang="en-US" sz="2000" dirty="0" smtClean="0"/>
                  <a:t>The number of mobile towers used is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least</a:t>
                </a:r>
                <a:r>
                  <a:rPr lang="en-US" sz="2000" dirty="0" smtClean="0"/>
                  <a:t> possible.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2743200"/>
            <a:ext cx="8305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1219200" y="2286000"/>
            <a:ext cx="7086600" cy="419100"/>
            <a:chOff x="1219200" y="2286000"/>
            <a:chExt cx="7086600" cy="419100"/>
          </a:xfrm>
        </p:grpSpPr>
        <p:grpSp>
          <p:nvGrpSpPr>
            <p:cNvPr id="13" name="Group 12"/>
            <p:cNvGrpSpPr/>
            <p:nvPr/>
          </p:nvGrpSpPr>
          <p:grpSpPr>
            <a:xfrm>
              <a:off x="1219200" y="2286000"/>
              <a:ext cx="228600" cy="419100"/>
              <a:chOff x="2362200" y="3162300"/>
              <a:chExt cx="228600" cy="419100"/>
            </a:xfrm>
          </p:grpSpPr>
          <p:sp>
            <p:nvSpPr>
              <p:cNvPr id="10" name="Flowchart: Process 9"/>
              <p:cNvSpPr/>
              <p:nvPr/>
            </p:nvSpPr>
            <p:spPr>
              <a:xfrm>
                <a:off x="2362200" y="3352800"/>
                <a:ext cx="228600" cy="2286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Isosceles Triangle 10"/>
              <p:cNvSpPr/>
              <p:nvPr/>
            </p:nvSpPr>
            <p:spPr>
              <a:xfrm>
                <a:off x="2362200" y="3162300"/>
                <a:ext cx="228600" cy="1905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438400" y="3429000"/>
                <a:ext cx="76200" cy="152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1981200" y="2286000"/>
              <a:ext cx="228600" cy="419100"/>
              <a:chOff x="1524000" y="3162300"/>
              <a:chExt cx="228600" cy="419100"/>
            </a:xfrm>
          </p:grpSpPr>
          <p:sp>
            <p:nvSpPr>
              <p:cNvPr id="15" name="Flowchart: Process 14"/>
              <p:cNvSpPr/>
              <p:nvPr/>
            </p:nvSpPr>
            <p:spPr>
              <a:xfrm>
                <a:off x="1524000" y="3352800"/>
                <a:ext cx="228600" cy="2286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Isosceles Triangle 15"/>
              <p:cNvSpPr/>
              <p:nvPr/>
            </p:nvSpPr>
            <p:spPr>
              <a:xfrm>
                <a:off x="1524000" y="3162300"/>
                <a:ext cx="228600" cy="1905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600200" y="3429000"/>
                <a:ext cx="76200" cy="152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3657600" y="2286000"/>
              <a:ext cx="228600" cy="419100"/>
              <a:chOff x="2362200" y="3162300"/>
              <a:chExt cx="228600" cy="419100"/>
            </a:xfrm>
          </p:grpSpPr>
          <p:sp>
            <p:nvSpPr>
              <p:cNvPr id="19" name="Flowchart: Process 18"/>
              <p:cNvSpPr/>
              <p:nvPr/>
            </p:nvSpPr>
            <p:spPr>
              <a:xfrm>
                <a:off x="2362200" y="3352800"/>
                <a:ext cx="228600" cy="2286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>
                <a:off x="2362200" y="3162300"/>
                <a:ext cx="228600" cy="1905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438400" y="3429000"/>
                <a:ext cx="76200" cy="152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5943600" y="2286000"/>
              <a:ext cx="228600" cy="419100"/>
              <a:chOff x="2362200" y="3162300"/>
              <a:chExt cx="228600" cy="419100"/>
            </a:xfrm>
          </p:grpSpPr>
          <p:sp>
            <p:nvSpPr>
              <p:cNvPr id="23" name="Flowchart: Process 22"/>
              <p:cNvSpPr/>
              <p:nvPr/>
            </p:nvSpPr>
            <p:spPr>
              <a:xfrm>
                <a:off x="2362200" y="3352800"/>
                <a:ext cx="228600" cy="2286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Isosceles Triangle 23"/>
              <p:cNvSpPr/>
              <p:nvPr/>
            </p:nvSpPr>
            <p:spPr>
              <a:xfrm>
                <a:off x="2362200" y="3162300"/>
                <a:ext cx="228600" cy="1905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438400" y="3429000"/>
                <a:ext cx="76200" cy="152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7620000" y="2286000"/>
              <a:ext cx="228600" cy="419100"/>
              <a:chOff x="2362200" y="3162300"/>
              <a:chExt cx="228600" cy="419100"/>
            </a:xfrm>
          </p:grpSpPr>
          <p:sp>
            <p:nvSpPr>
              <p:cNvPr id="27" name="Flowchart: Process 26"/>
              <p:cNvSpPr/>
              <p:nvPr/>
            </p:nvSpPr>
            <p:spPr>
              <a:xfrm>
                <a:off x="2362200" y="3352800"/>
                <a:ext cx="228600" cy="2286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Isosceles Triangle 27"/>
              <p:cNvSpPr/>
              <p:nvPr/>
            </p:nvSpPr>
            <p:spPr>
              <a:xfrm>
                <a:off x="2362200" y="3162300"/>
                <a:ext cx="228600" cy="1905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438400" y="3429000"/>
                <a:ext cx="76200" cy="152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8077200" y="2286000"/>
              <a:ext cx="228600" cy="419100"/>
              <a:chOff x="2362200" y="3162300"/>
              <a:chExt cx="228600" cy="419100"/>
            </a:xfrm>
          </p:grpSpPr>
          <p:sp>
            <p:nvSpPr>
              <p:cNvPr id="31" name="Flowchart: Process 30"/>
              <p:cNvSpPr/>
              <p:nvPr/>
            </p:nvSpPr>
            <p:spPr>
              <a:xfrm>
                <a:off x="2362200" y="3352800"/>
                <a:ext cx="228600" cy="2286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Isosceles Triangle 31"/>
              <p:cNvSpPr/>
              <p:nvPr/>
            </p:nvSpPr>
            <p:spPr>
              <a:xfrm>
                <a:off x="2362200" y="3162300"/>
                <a:ext cx="228600" cy="1905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438400" y="3429000"/>
                <a:ext cx="76200" cy="152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3962400" y="1066800"/>
            <a:ext cx="228600" cy="609600"/>
            <a:chOff x="1866900" y="3352800"/>
            <a:chExt cx="228600" cy="609600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1981200" y="3505200"/>
              <a:ext cx="0" cy="45720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>
            <a:xfrm>
              <a:off x="1866900" y="3352800"/>
              <a:ext cx="228600" cy="2286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1924050" y="3397870"/>
              <a:ext cx="114300" cy="1143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117111" y="926068"/>
            <a:ext cx="1216889" cy="369332"/>
            <a:chOff x="4117111" y="926068"/>
            <a:chExt cx="1216889" cy="369332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4117111" y="1219200"/>
              <a:ext cx="12168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4419600" y="9260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9600" y="926068"/>
                  <a:ext cx="38664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7" name="Group 56"/>
          <p:cNvGrpSpPr/>
          <p:nvPr/>
        </p:nvGrpSpPr>
        <p:grpSpPr>
          <a:xfrm>
            <a:off x="2819400" y="926068"/>
            <a:ext cx="1221511" cy="369332"/>
            <a:chOff x="2819400" y="926068"/>
            <a:chExt cx="1221511" cy="369332"/>
          </a:xfrm>
        </p:grpSpPr>
        <p:cxnSp>
          <p:nvCxnSpPr>
            <p:cNvPr id="50" name="Straight Arrow Connector 49"/>
            <p:cNvCxnSpPr/>
            <p:nvPr/>
          </p:nvCxnSpPr>
          <p:spPr>
            <a:xfrm flipH="1">
              <a:off x="2819400" y="1219200"/>
              <a:ext cx="122151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3124200" y="9260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4200" y="926068"/>
                  <a:ext cx="38664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4473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Mobile towers </a:t>
            </a:r>
            <a:r>
              <a:rPr lang="en-US" sz="3200" b="1" dirty="0"/>
              <a:t>on a road</a:t>
            </a:r>
            <a:br>
              <a:rPr lang="en-US" sz="3200" b="1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 algn="ctr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Strategy 1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r>
              <a:rPr lang="en-US" sz="2000" dirty="0" smtClean="0"/>
              <a:t>Place tower at first house, </a:t>
            </a:r>
          </a:p>
          <a:p>
            <a:pPr marL="0" indent="0">
              <a:buNone/>
            </a:pPr>
            <a:r>
              <a:rPr lang="en-US" sz="2000" dirty="0" smtClean="0"/>
              <a:t>Remove all houses covered by this tower.</a:t>
            </a:r>
          </a:p>
          <a:p>
            <a:pPr marL="0" indent="0">
              <a:buNone/>
            </a:pPr>
            <a:r>
              <a:rPr lang="en-US" sz="2000" dirty="0" smtClean="0"/>
              <a:t>Proceed to the next uncovered house …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2743200"/>
            <a:ext cx="8305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1219200" y="2286000"/>
            <a:ext cx="7086600" cy="419100"/>
            <a:chOff x="1219200" y="2286000"/>
            <a:chExt cx="7086600" cy="419100"/>
          </a:xfrm>
        </p:grpSpPr>
        <p:grpSp>
          <p:nvGrpSpPr>
            <p:cNvPr id="13" name="Group 12"/>
            <p:cNvGrpSpPr/>
            <p:nvPr/>
          </p:nvGrpSpPr>
          <p:grpSpPr>
            <a:xfrm>
              <a:off x="1219200" y="2286000"/>
              <a:ext cx="228600" cy="419100"/>
              <a:chOff x="2362200" y="3162300"/>
              <a:chExt cx="228600" cy="419100"/>
            </a:xfrm>
          </p:grpSpPr>
          <p:sp>
            <p:nvSpPr>
              <p:cNvPr id="10" name="Flowchart: Process 9"/>
              <p:cNvSpPr/>
              <p:nvPr/>
            </p:nvSpPr>
            <p:spPr>
              <a:xfrm>
                <a:off x="2362200" y="3352800"/>
                <a:ext cx="228600" cy="2286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Isosceles Triangle 10"/>
              <p:cNvSpPr/>
              <p:nvPr/>
            </p:nvSpPr>
            <p:spPr>
              <a:xfrm>
                <a:off x="2362200" y="3162300"/>
                <a:ext cx="228600" cy="1905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438400" y="3429000"/>
                <a:ext cx="76200" cy="152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3657600" y="2286000"/>
              <a:ext cx="228600" cy="419100"/>
              <a:chOff x="2362200" y="3162300"/>
              <a:chExt cx="228600" cy="419100"/>
            </a:xfrm>
          </p:grpSpPr>
          <p:sp>
            <p:nvSpPr>
              <p:cNvPr id="19" name="Flowchart: Process 18"/>
              <p:cNvSpPr/>
              <p:nvPr/>
            </p:nvSpPr>
            <p:spPr>
              <a:xfrm>
                <a:off x="2362200" y="3352800"/>
                <a:ext cx="228600" cy="2286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>
                <a:off x="2362200" y="3162300"/>
                <a:ext cx="228600" cy="1905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438400" y="3429000"/>
                <a:ext cx="76200" cy="152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5943600" y="2286000"/>
              <a:ext cx="228600" cy="419100"/>
              <a:chOff x="2362200" y="3162300"/>
              <a:chExt cx="228600" cy="419100"/>
            </a:xfrm>
          </p:grpSpPr>
          <p:sp>
            <p:nvSpPr>
              <p:cNvPr id="23" name="Flowchart: Process 22"/>
              <p:cNvSpPr/>
              <p:nvPr/>
            </p:nvSpPr>
            <p:spPr>
              <a:xfrm>
                <a:off x="2362200" y="3352800"/>
                <a:ext cx="228600" cy="2286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Isosceles Triangle 23"/>
              <p:cNvSpPr/>
              <p:nvPr/>
            </p:nvSpPr>
            <p:spPr>
              <a:xfrm>
                <a:off x="2362200" y="3162300"/>
                <a:ext cx="228600" cy="1905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438400" y="3429000"/>
                <a:ext cx="76200" cy="152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7620000" y="2286000"/>
              <a:ext cx="228600" cy="419100"/>
              <a:chOff x="2362200" y="3162300"/>
              <a:chExt cx="228600" cy="419100"/>
            </a:xfrm>
          </p:grpSpPr>
          <p:sp>
            <p:nvSpPr>
              <p:cNvPr id="27" name="Flowchart: Process 26"/>
              <p:cNvSpPr/>
              <p:nvPr/>
            </p:nvSpPr>
            <p:spPr>
              <a:xfrm>
                <a:off x="2362200" y="3352800"/>
                <a:ext cx="228600" cy="2286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Isosceles Triangle 27"/>
              <p:cNvSpPr/>
              <p:nvPr/>
            </p:nvSpPr>
            <p:spPr>
              <a:xfrm>
                <a:off x="2362200" y="3162300"/>
                <a:ext cx="228600" cy="1905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438400" y="3429000"/>
                <a:ext cx="76200" cy="152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8077200" y="2286000"/>
              <a:ext cx="228600" cy="419100"/>
              <a:chOff x="2362200" y="3162300"/>
              <a:chExt cx="228600" cy="419100"/>
            </a:xfrm>
          </p:grpSpPr>
          <p:sp>
            <p:nvSpPr>
              <p:cNvPr id="31" name="Flowchart: Process 30"/>
              <p:cNvSpPr/>
              <p:nvPr/>
            </p:nvSpPr>
            <p:spPr>
              <a:xfrm>
                <a:off x="2362200" y="3352800"/>
                <a:ext cx="228600" cy="2286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Isosceles Triangle 31"/>
              <p:cNvSpPr/>
              <p:nvPr/>
            </p:nvSpPr>
            <p:spPr>
              <a:xfrm>
                <a:off x="2362200" y="3162300"/>
                <a:ext cx="228600" cy="1905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438400" y="3429000"/>
                <a:ext cx="76200" cy="152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1371600" y="2590800"/>
            <a:ext cx="1219200" cy="369332"/>
            <a:chOff x="4040911" y="3135868"/>
            <a:chExt cx="1219200" cy="369332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4040911" y="3429000"/>
              <a:ext cx="1219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4419600" y="31358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9600" y="3135868"/>
                  <a:ext cx="386644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/>
          <p:cNvGrpSpPr/>
          <p:nvPr/>
        </p:nvGrpSpPr>
        <p:grpSpPr>
          <a:xfrm>
            <a:off x="1219200" y="2743200"/>
            <a:ext cx="228600" cy="609600"/>
            <a:chOff x="1866900" y="3352800"/>
            <a:chExt cx="228600" cy="609600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1981200" y="3505200"/>
              <a:ext cx="0" cy="45720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1866900" y="3352800"/>
              <a:ext cx="228600" cy="2286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1924050" y="3397870"/>
              <a:ext cx="114300" cy="1143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819400" y="926068"/>
            <a:ext cx="2514600" cy="750332"/>
            <a:chOff x="2819400" y="926068"/>
            <a:chExt cx="2514600" cy="750332"/>
          </a:xfrm>
        </p:grpSpPr>
        <p:grpSp>
          <p:nvGrpSpPr>
            <p:cNvPr id="59" name="Group 58"/>
            <p:cNvGrpSpPr/>
            <p:nvPr/>
          </p:nvGrpSpPr>
          <p:grpSpPr>
            <a:xfrm>
              <a:off x="3962400" y="1066800"/>
              <a:ext cx="228600" cy="609600"/>
              <a:chOff x="1866900" y="3352800"/>
              <a:chExt cx="228600" cy="609600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1981200" y="3505200"/>
                <a:ext cx="0" cy="457200"/>
              </a:xfrm>
              <a:prstGeom prst="line">
                <a:avLst/>
              </a:prstGeom>
              <a:ln w="28575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Oval 64"/>
              <p:cNvSpPr/>
              <p:nvPr/>
            </p:nvSpPr>
            <p:spPr>
              <a:xfrm>
                <a:off x="1866900" y="3352800"/>
                <a:ext cx="228600" cy="228600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1924050" y="3397870"/>
                <a:ext cx="114300" cy="114300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0" name="Straight Arrow Connector 59"/>
            <p:cNvCxnSpPr/>
            <p:nvPr/>
          </p:nvCxnSpPr>
          <p:spPr>
            <a:xfrm>
              <a:off x="4117111" y="1219200"/>
              <a:ext cx="12168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H="1">
              <a:off x="2819400" y="1219200"/>
              <a:ext cx="122151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419600" y="9260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9600" y="926068"/>
                  <a:ext cx="38664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3124200" y="9260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4200" y="926068"/>
                  <a:ext cx="38664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7" name="Flowchart: Process 66"/>
          <p:cNvSpPr/>
          <p:nvPr/>
        </p:nvSpPr>
        <p:spPr>
          <a:xfrm>
            <a:off x="1981200" y="2476500"/>
            <a:ext cx="228600" cy="228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Isosceles Triangle 67"/>
          <p:cNvSpPr/>
          <p:nvPr/>
        </p:nvSpPr>
        <p:spPr>
          <a:xfrm>
            <a:off x="1981200" y="2286000"/>
            <a:ext cx="228600" cy="190500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057400" y="2552700"/>
            <a:ext cx="76200" cy="152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/>
          <p:cNvGrpSpPr/>
          <p:nvPr/>
        </p:nvGrpSpPr>
        <p:grpSpPr>
          <a:xfrm>
            <a:off x="3657600" y="2743200"/>
            <a:ext cx="228600" cy="609600"/>
            <a:chOff x="1866900" y="3352800"/>
            <a:chExt cx="228600" cy="609600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1981200" y="3505200"/>
              <a:ext cx="0" cy="45720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/>
            <p:cNvSpPr/>
            <p:nvPr/>
          </p:nvSpPr>
          <p:spPr>
            <a:xfrm>
              <a:off x="1866900" y="3352800"/>
              <a:ext cx="228600" cy="2286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1924050" y="3397870"/>
              <a:ext cx="114300" cy="1143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3810000" y="2602468"/>
            <a:ext cx="1219200" cy="369332"/>
            <a:chOff x="4040911" y="3135868"/>
            <a:chExt cx="1219200" cy="369332"/>
          </a:xfrm>
        </p:grpSpPr>
        <p:cxnSp>
          <p:nvCxnSpPr>
            <p:cNvPr id="75" name="Straight Arrow Connector 74"/>
            <p:cNvCxnSpPr/>
            <p:nvPr/>
          </p:nvCxnSpPr>
          <p:spPr>
            <a:xfrm>
              <a:off x="4040911" y="3429000"/>
              <a:ext cx="1219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4419600" y="31358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9600" y="3135868"/>
                  <a:ext cx="38664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8610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Mobile towers </a:t>
            </a:r>
            <a:r>
              <a:rPr lang="en-US" sz="3200" b="1" dirty="0"/>
              <a:t>on a road</a:t>
            </a:r>
            <a:br>
              <a:rPr lang="en-US" sz="3200" b="1" dirty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Strategy 2</a:t>
                </a:r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Place tower at distance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sz="2000" dirty="0" smtClean="0"/>
                  <a:t> to the right of the first house;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Remove all houses covered by this tower;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Proceed to the next uncovered house along the road…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Lemma</a:t>
                </a:r>
                <a:r>
                  <a:rPr lang="en-US" sz="2000" dirty="0" smtClean="0"/>
                  <a:t>: There is an optimal solution for the problem in which </a:t>
                </a:r>
              </a:p>
              <a:p>
                <a:pPr marL="0" indent="0">
                  <a:buNone/>
                </a:pPr>
                <a:r>
                  <a:rPr lang="en-US" sz="2000" dirty="0"/>
                  <a:t>t</a:t>
                </a:r>
                <a:r>
                  <a:rPr lang="en-US" sz="2000" dirty="0" smtClean="0"/>
                  <a:t>he </a:t>
                </a:r>
                <a:r>
                  <a:rPr lang="en-US" sz="2000" u="sng" dirty="0" smtClean="0"/>
                  <a:t>leftmost</a:t>
                </a:r>
                <a:r>
                  <a:rPr lang="en-US" sz="2000" dirty="0" smtClean="0"/>
                  <a:t> tower is placed at distance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u="sng" dirty="0"/>
                  <a:t>to the right</a:t>
                </a:r>
                <a:r>
                  <a:rPr lang="en-US" sz="2000" dirty="0"/>
                  <a:t> of the first house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1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2743200"/>
            <a:ext cx="8305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1219200" y="2286000"/>
            <a:ext cx="7086600" cy="419100"/>
            <a:chOff x="1219200" y="2286000"/>
            <a:chExt cx="7086600" cy="419100"/>
          </a:xfrm>
        </p:grpSpPr>
        <p:grpSp>
          <p:nvGrpSpPr>
            <p:cNvPr id="13" name="Group 12"/>
            <p:cNvGrpSpPr/>
            <p:nvPr/>
          </p:nvGrpSpPr>
          <p:grpSpPr>
            <a:xfrm>
              <a:off x="1219200" y="2286000"/>
              <a:ext cx="228600" cy="419100"/>
              <a:chOff x="2362200" y="3162300"/>
              <a:chExt cx="228600" cy="419100"/>
            </a:xfrm>
          </p:grpSpPr>
          <p:sp>
            <p:nvSpPr>
              <p:cNvPr id="10" name="Flowchart: Process 9"/>
              <p:cNvSpPr/>
              <p:nvPr/>
            </p:nvSpPr>
            <p:spPr>
              <a:xfrm>
                <a:off x="2362200" y="3352800"/>
                <a:ext cx="228600" cy="2286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Isosceles Triangle 10"/>
              <p:cNvSpPr/>
              <p:nvPr/>
            </p:nvSpPr>
            <p:spPr>
              <a:xfrm>
                <a:off x="2362200" y="3162300"/>
                <a:ext cx="228600" cy="1905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438400" y="3429000"/>
                <a:ext cx="76200" cy="152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3657600" y="2286000"/>
              <a:ext cx="228600" cy="419100"/>
              <a:chOff x="2362200" y="3162300"/>
              <a:chExt cx="228600" cy="419100"/>
            </a:xfrm>
          </p:grpSpPr>
          <p:sp>
            <p:nvSpPr>
              <p:cNvPr id="19" name="Flowchart: Process 18"/>
              <p:cNvSpPr/>
              <p:nvPr/>
            </p:nvSpPr>
            <p:spPr>
              <a:xfrm>
                <a:off x="2362200" y="3352800"/>
                <a:ext cx="228600" cy="2286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>
                <a:off x="2362200" y="3162300"/>
                <a:ext cx="228600" cy="1905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438400" y="3429000"/>
                <a:ext cx="76200" cy="152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5943600" y="2286000"/>
              <a:ext cx="228600" cy="419100"/>
              <a:chOff x="2362200" y="3162300"/>
              <a:chExt cx="228600" cy="419100"/>
            </a:xfrm>
          </p:grpSpPr>
          <p:sp>
            <p:nvSpPr>
              <p:cNvPr id="23" name="Flowchart: Process 22"/>
              <p:cNvSpPr/>
              <p:nvPr/>
            </p:nvSpPr>
            <p:spPr>
              <a:xfrm>
                <a:off x="2362200" y="3352800"/>
                <a:ext cx="228600" cy="2286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Isosceles Triangle 23"/>
              <p:cNvSpPr/>
              <p:nvPr/>
            </p:nvSpPr>
            <p:spPr>
              <a:xfrm>
                <a:off x="2362200" y="3162300"/>
                <a:ext cx="228600" cy="1905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438400" y="3429000"/>
                <a:ext cx="76200" cy="152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7620000" y="2286000"/>
              <a:ext cx="228600" cy="419100"/>
              <a:chOff x="2362200" y="3162300"/>
              <a:chExt cx="228600" cy="419100"/>
            </a:xfrm>
          </p:grpSpPr>
          <p:sp>
            <p:nvSpPr>
              <p:cNvPr id="27" name="Flowchart: Process 26"/>
              <p:cNvSpPr/>
              <p:nvPr/>
            </p:nvSpPr>
            <p:spPr>
              <a:xfrm>
                <a:off x="2362200" y="3352800"/>
                <a:ext cx="228600" cy="2286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Isosceles Triangle 27"/>
              <p:cNvSpPr/>
              <p:nvPr/>
            </p:nvSpPr>
            <p:spPr>
              <a:xfrm>
                <a:off x="2362200" y="3162300"/>
                <a:ext cx="228600" cy="1905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438400" y="3429000"/>
                <a:ext cx="76200" cy="152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8077200" y="2286000"/>
              <a:ext cx="228600" cy="419100"/>
              <a:chOff x="2362200" y="3162300"/>
              <a:chExt cx="228600" cy="419100"/>
            </a:xfrm>
          </p:grpSpPr>
          <p:sp>
            <p:nvSpPr>
              <p:cNvPr id="31" name="Flowchart: Process 30"/>
              <p:cNvSpPr/>
              <p:nvPr/>
            </p:nvSpPr>
            <p:spPr>
              <a:xfrm>
                <a:off x="2362200" y="3352800"/>
                <a:ext cx="228600" cy="2286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Isosceles Triangle 31"/>
              <p:cNvSpPr/>
              <p:nvPr/>
            </p:nvSpPr>
            <p:spPr>
              <a:xfrm>
                <a:off x="2362200" y="3162300"/>
                <a:ext cx="228600" cy="1905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438400" y="3429000"/>
                <a:ext cx="76200" cy="152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2667000" y="2590800"/>
            <a:ext cx="1219200" cy="369332"/>
            <a:chOff x="4040911" y="3135868"/>
            <a:chExt cx="1219200" cy="369332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4040911" y="3429000"/>
              <a:ext cx="1219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4419600" y="31358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9600" y="3135868"/>
                  <a:ext cx="38664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4"/>
          <p:cNvGrpSpPr/>
          <p:nvPr/>
        </p:nvGrpSpPr>
        <p:grpSpPr>
          <a:xfrm>
            <a:off x="1295400" y="2590800"/>
            <a:ext cx="1221511" cy="369332"/>
            <a:chOff x="2819400" y="3135868"/>
            <a:chExt cx="1221511" cy="369332"/>
          </a:xfrm>
        </p:grpSpPr>
        <p:cxnSp>
          <p:nvCxnSpPr>
            <p:cNvPr id="50" name="Straight Arrow Connector 49"/>
            <p:cNvCxnSpPr/>
            <p:nvPr/>
          </p:nvCxnSpPr>
          <p:spPr>
            <a:xfrm flipH="1">
              <a:off x="2819400" y="3429000"/>
              <a:ext cx="122151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3124200" y="31358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4200" y="3135868"/>
                  <a:ext cx="38664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/>
          <p:cNvGrpSpPr/>
          <p:nvPr/>
        </p:nvGrpSpPr>
        <p:grpSpPr>
          <a:xfrm>
            <a:off x="1219200" y="2743200"/>
            <a:ext cx="228600" cy="609600"/>
            <a:chOff x="1866900" y="3352800"/>
            <a:chExt cx="228600" cy="609600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1981200" y="3505200"/>
              <a:ext cx="0" cy="45720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1866900" y="3352800"/>
              <a:ext cx="228600" cy="2286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1924050" y="3397870"/>
              <a:ext cx="114300" cy="1143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819400" y="926068"/>
            <a:ext cx="2514600" cy="750332"/>
            <a:chOff x="2819400" y="926068"/>
            <a:chExt cx="2514600" cy="750332"/>
          </a:xfrm>
        </p:grpSpPr>
        <p:grpSp>
          <p:nvGrpSpPr>
            <p:cNvPr id="59" name="Group 58"/>
            <p:cNvGrpSpPr/>
            <p:nvPr/>
          </p:nvGrpSpPr>
          <p:grpSpPr>
            <a:xfrm>
              <a:off x="3962400" y="1066800"/>
              <a:ext cx="228600" cy="609600"/>
              <a:chOff x="1866900" y="3352800"/>
              <a:chExt cx="228600" cy="609600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1981200" y="3505200"/>
                <a:ext cx="0" cy="457200"/>
              </a:xfrm>
              <a:prstGeom prst="line">
                <a:avLst/>
              </a:prstGeom>
              <a:ln w="28575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Oval 64"/>
              <p:cNvSpPr/>
              <p:nvPr/>
            </p:nvSpPr>
            <p:spPr>
              <a:xfrm>
                <a:off x="1866900" y="3352800"/>
                <a:ext cx="228600" cy="228600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1924050" y="3397870"/>
                <a:ext cx="114300" cy="114300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0" name="Straight Arrow Connector 59"/>
            <p:cNvCxnSpPr/>
            <p:nvPr/>
          </p:nvCxnSpPr>
          <p:spPr>
            <a:xfrm>
              <a:off x="4117111" y="1219200"/>
              <a:ext cx="12168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H="1">
              <a:off x="2819400" y="1219200"/>
              <a:ext cx="122151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419600" y="9260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9600" y="926068"/>
                  <a:ext cx="38664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3124200" y="9260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4200" y="926068"/>
                  <a:ext cx="38664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1" name="Flowchart: Process 50"/>
          <p:cNvSpPr/>
          <p:nvPr/>
        </p:nvSpPr>
        <p:spPr>
          <a:xfrm>
            <a:off x="1981200" y="2476500"/>
            <a:ext cx="228600" cy="228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>
            <a:off x="1981200" y="2286000"/>
            <a:ext cx="228600" cy="190500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2057400" y="2552700"/>
            <a:ext cx="76200" cy="152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loud Callout 7"/>
          <p:cNvSpPr/>
          <p:nvPr/>
        </p:nvSpPr>
        <p:spPr>
          <a:xfrm>
            <a:off x="5791200" y="2960132"/>
            <a:ext cx="3276600" cy="1078468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can we say anything about the optimal solution ?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46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44444E-6 L 0.1375 -4.44444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Problem </a:t>
            </a:r>
            <a:r>
              <a:rPr lang="en-US" b="1" dirty="0" smtClean="0">
                <a:solidFill>
                  <a:srgbClr val="C00000"/>
                </a:solidFill>
              </a:rPr>
              <a:t>4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Overlapping </a:t>
            </a:r>
            <a:r>
              <a:rPr lang="en-US" b="1" dirty="0" smtClean="0">
                <a:solidFill>
                  <a:srgbClr val="7030A0"/>
                </a:solidFill>
              </a:rPr>
              <a:t>Intervals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If you have started feeling that design of greedy algorithm is easy, this problem is going to prove you wrong ...</a:t>
            </a:r>
            <a:r>
              <a:rPr lang="en-US" sz="2000" dirty="0" smtClean="0">
                <a:solidFill>
                  <a:schemeClr val="tx1"/>
                </a:solidFill>
                <a:sym typeface="Wingdings" pitchFamily="2" charset="2"/>
              </a:rPr>
              <a:t>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1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Overlapping Intervals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Problem statement: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Given a set </a:t>
                </a:r>
                <a:r>
                  <a:rPr lang="en-US" sz="1800" b="1" dirty="0" smtClean="0"/>
                  <a:t>A</a:t>
                </a:r>
                <a:r>
                  <a:rPr lang="en-US" sz="1800" dirty="0" smtClean="0"/>
                  <a:t> of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 intervals, compute smallest set </a:t>
                </a:r>
                <a:r>
                  <a:rPr lang="en-US" sz="1800" b="1" dirty="0" smtClean="0"/>
                  <a:t>B</a:t>
                </a:r>
                <a:r>
                  <a:rPr lang="en-US" sz="1800" dirty="0" smtClean="0"/>
                  <a:t> of intervals so that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for every interval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I </a:t>
                </a:r>
                <a:r>
                  <a:rPr lang="en-US" sz="1800" dirty="0" smtClean="0"/>
                  <a:t>in </a:t>
                </a:r>
                <a:r>
                  <a:rPr lang="en-US" sz="1800" b="1" dirty="0" smtClean="0"/>
                  <a:t>A</a:t>
                </a:r>
                <a:r>
                  <a:rPr lang="en-US" sz="1800" dirty="0" smtClean="0"/>
                  <a:t>\</a:t>
                </a:r>
                <a:r>
                  <a:rPr lang="en-US" sz="1800" b="1" dirty="0" smtClean="0"/>
                  <a:t>B</a:t>
                </a:r>
                <a:r>
                  <a:rPr lang="en-US" sz="1800" dirty="0" smtClean="0"/>
                  <a:t>, there is some interval in </a:t>
                </a:r>
                <a:r>
                  <a:rPr lang="en-US" sz="1800" b="1" dirty="0" smtClean="0"/>
                  <a:t>B</a:t>
                </a:r>
                <a:r>
                  <a:rPr lang="en-US" sz="1800" dirty="0" smtClean="0"/>
                  <a:t> which overlaps/intersects with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I</a:t>
                </a:r>
                <a:r>
                  <a:rPr lang="en-US" sz="1800" dirty="0" smtClean="0"/>
                  <a:t>.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609600" y="4648200"/>
            <a:ext cx="8001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304800" y="3429000"/>
            <a:ext cx="8458200" cy="685800"/>
            <a:chOff x="304800" y="3429000"/>
            <a:chExt cx="8458200" cy="6858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066800" y="3962400"/>
              <a:ext cx="1219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600200" y="4114800"/>
              <a:ext cx="1219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981200" y="3733800"/>
              <a:ext cx="2362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62000" y="3429000"/>
              <a:ext cx="3352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048000" y="3962400"/>
              <a:ext cx="6096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886200" y="3962400"/>
              <a:ext cx="9525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372100" y="3429000"/>
              <a:ext cx="9525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33900" y="3733800"/>
              <a:ext cx="59055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448300" y="4114800"/>
              <a:ext cx="29337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981700" y="3962400"/>
              <a:ext cx="8001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315200" y="3962400"/>
              <a:ext cx="1447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477000" y="3810000"/>
              <a:ext cx="1447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04800" y="373380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5293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Overlapping Intervals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Problem statement: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Given a set </a:t>
                </a:r>
                <a:r>
                  <a:rPr lang="en-US" sz="1800" b="1" dirty="0" smtClean="0"/>
                  <a:t>A</a:t>
                </a:r>
                <a:r>
                  <a:rPr lang="en-US" sz="1800" dirty="0" smtClean="0"/>
                  <a:t> of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 intervals, compute smallest set </a:t>
                </a:r>
                <a:r>
                  <a:rPr lang="en-US" sz="1800" b="1" dirty="0" smtClean="0"/>
                  <a:t>B</a:t>
                </a:r>
                <a:r>
                  <a:rPr lang="en-US" sz="1800" dirty="0" smtClean="0"/>
                  <a:t> of intervals so that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for every interval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I </a:t>
                </a:r>
                <a:r>
                  <a:rPr lang="en-US" sz="1800" dirty="0" smtClean="0"/>
                  <a:t>in </a:t>
                </a:r>
                <a:r>
                  <a:rPr lang="en-US" sz="1800" b="1" dirty="0" smtClean="0"/>
                  <a:t>A</a:t>
                </a:r>
                <a:r>
                  <a:rPr lang="en-US" sz="1800" dirty="0" smtClean="0"/>
                  <a:t>\</a:t>
                </a:r>
                <a:r>
                  <a:rPr lang="en-US" sz="1800" b="1" dirty="0" smtClean="0"/>
                  <a:t>B</a:t>
                </a:r>
                <a:r>
                  <a:rPr lang="en-US" sz="1800" dirty="0" smtClean="0"/>
                  <a:t>, there is some interval in </a:t>
                </a:r>
                <a:r>
                  <a:rPr lang="en-US" sz="1800" b="1" dirty="0" smtClean="0"/>
                  <a:t>B</a:t>
                </a:r>
                <a:r>
                  <a:rPr lang="en-US" sz="1800" dirty="0" smtClean="0"/>
                  <a:t> which overlaps/intersects with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I</a:t>
                </a:r>
                <a:r>
                  <a:rPr lang="en-US" sz="1800" dirty="0" smtClean="0"/>
                  <a:t>.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609600" y="4648200"/>
            <a:ext cx="8001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66800" y="3962400"/>
            <a:ext cx="1219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600200" y="4114800"/>
            <a:ext cx="1219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981200" y="3733800"/>
            <a:ext cx="2362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62000" y="3429000"/>
            <a:ext cx="3352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48000" y="3962400"/>
            <a:ext cx="609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886200" y="3962400"/>
            <a:ext cx="9525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372100" y="3429000"/>
            <a:ext cx="9525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533900" y="3733800"/>
            <a:ext cx="5905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448300" y="4114800"/>
            <a:ext cx="29337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981700" y="3962400"/>
            <a:ext cx="8001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315200" y="3962400"/>
            <a:ext cx="144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77000" y="3810000"/>
            <a:ext cx="144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4800" y="37338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grpSp>
        <p:nvGrpSpPr>
          <p:cNvPr id="21" name="Group 20"/>
          <p:cNvGrpSpPr/>
          <p:nvPr/>
        </p:nvGrpSpPr>
        <p:grpSpPr>
          <a:xfrm>
            <a:off x="1066800" y="3733800"/>
            <a:ext cx="7315200" cy="381000"/>
            <a:chOff x="1066800" y="3733800"/>
            <a:chExt cx="7315200" cy="38100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066800" y="3962400"/>
              <a:ext cx="1219200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981200" y="3733800"/>
              <a:ext cx="2362200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514850" y="3733800"/>
              <a:ext cx="609600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5410200" y="4114800"/>
              <a:ext cx="2971800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1066800" y="3962400"/>
            <a:ext cx="7315200" cy="152400"/>
            <a:chOff x="1066800" y="4114800"/>
            <a:chExt cx="7315200" cy="15240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352800" y="4267200"/>
              <a:ext cx="1905000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1066800" y="4114800"/>
              <a:ext cx="7315200" cy="152400"/>
              <a:chOff x="1066800" y="3962400"/>
              <a:chExt cx="7315200" cy="152400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>
                <a:off x="1066800" y="3962400"/>
                <a:ext cx="1219200" cy="0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5410200" y="4114800"/>
                <a:ext cx="2971800" cy="0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1981200" y="3733800"/>
            <a:ext cx="6400800" cy="381000"/>
            <a:chOff x="1981200" y="3886200"/>
            <a:chExt cx="6400800" cy="381000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1981200" y="3886200"/>
              <a:ext cx="2362200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4495800" y="3886200"/>
              <a:ext cx="628650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5410200" y="4267200"/>
              <a:ext cx="2971800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Down Ribbon 41"/>
          <p:cNvSpPr/>
          <p:nvPr/>
        </p:nvSpPr>
        <p:spPr>
          <a:xfrm>
            <a:off x="2667000" y="5410200"/>
            <a:ext cx="3581400" cy="9174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 difficult problem 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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We shall solve it in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one full </a:t>
            </a:r>
            <a:r>
              <a:rPr lang="en-US" dirty="0" smtClean="0">
                <a:solidFill>
                  <a:schemeClr val="tx1"/>
                </a:solidFill>
              </a:rPr>
              <a:t>lecture.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8900" y="4888468"/>
            <a:ext cx="30861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Not an optimal solution </a:t>
            </a:r>
            <a:r>
              <a:rPr lang="en-US" dirty="0" smtClean="0">
                <a:solidFill>
                  <a:srgbClr val="C00000"/>
                </a:solidFill>
                <a:sym typeface="Wingdings" pitchFamily="2" charset="2"/>
              </a:rPr>
              <a:t>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667000" y="5029200"/>
            <a:ext cx="30861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 optimal solution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2628900" y="5029200"/>
            <a:ext cx="30861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another optimal solution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3239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" grpId="0" animBg="1"/>
      <p:bldP spid="4" grpId="1" animBg="1"/>
      <p:bldP spid="34" grpId="0" animBg="1"/>
      <p:bldP spid="34" grpId="1" animBg="1"/>
      <p:bldP spid="40" grpId="0" animBg="1"/>
      <p:bldP spid="40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Homework …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Ponder over the following questions before coming for the next class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endParaRPr lang="en-US" sz="1800" dirty="0" smtClean="0"/>
              </a:p>
              <a:p>
                <a:r>
                  <a:rPr lang="en-US" sz="1800" dirty="0" smtClean="0"/>
                  <a:t>Use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cycle property </a:t>
                </a:r>
                <a:r>
                  <a:rPr lang="en-US" sz="1800" dirty="0" smtClean="0"/>
                  <a:t>and/or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cut property </a:t>
                </a:r>
                <a:r>
                  <a:rPr lang="en-US" sz="1800" dirty="0" smtClean="0"/>
                  <a:t>to design a </a:t>
                </a:r>
                <a:r>
                  <a:rPr lang="en-US" sz="1800" b="1" dirty="0" smtClean="0"/>
                  <a:t>new algorithm for MST</a:t>
                </a:r>
              </a:p>
              <a:p>
                <a:endParaRPr lang="en-US" sz="1800" b="1" dirty="0"/>
              </a:p>
              <a:p>
                <a:r>
                  <a:rPr lang="en-US" sz="1800" dirty="0" smtClean="0"/>
                  <a:t>Use some data structure to improve the running time of the algorithms discussed in this class to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0" smtClean="0">
                        <a:solidFill>
                          <a:schemeClr val="tx1"/>
                        </a:solidFill>
                        <a:latin typeface="Cambria Math"/>
                      </a:rPr>
                      <m:t>𝐥𝐨𝐠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)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  <a:blipFill rotWithShape="1">
                <a:blip r:embed="rId2"/>
                <a:stretch>
                  <a:fillRect l="-108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9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Minimum Spanning Tree (</a:t>
            </a:r>
            <a:r>
              <a:rPr lang="en-US" sz="3200" b="1" dirty="0" smtClean="0">
                <a:solidFill>
                  <a:srgbClr val="7030A0"/>
                </a:solidFill>
              </a:rPr>
              <a:t>MST</a:t>
            </a:r>
            <a:r>
              <a:rPr lang="en-US" sz="3200" b="1" dirty="0" smtClean="0"/>
              <a:t>)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954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43200" y="2895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43000" y="4267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00400" y="3962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38600" y="2362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336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816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86400" y="3810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343400" y="4724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05600" y="4114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960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71800" y="5105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19600" y="3505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77000" y="2514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391400" y="3276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1447800" y="2819400"/>
            <a:ext cx="1295400" cy="152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7" idx="1"/>
          </p:cNvCxnSpPr>
          <p:nvPr/>
        </p:nvCxnSpPr>
        <p:spPr>
          <a:xfrm flipH="1">
            <a:off x="1165318" y="2895600"/>
            <a:ext cx="206282" cy="1393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4"/>
            <a:endCxn id="8" idx="1"/>
          </p:cNvCxnSpPr>
          <p:nvPr/>
        </p:nvCxnSpPr>
        <p:spPr>
          <a:xfrm>
            <a:off x="2819400" y="3048000"/>
            <a:ext cx="4033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3"/>
            <a:endCxn id="10" idx="0"/>
          </p:cNvCxnSpPr>
          <p:nvPr/>
        </p:nvCxnSpPr>
        <p:spPr>
          <a:xfrm flipH="1">
            <a:off x="2209800" y="4092482"/>
            <a:ext cx="1012918" cy="7843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3"/>
            <a:endCxn id="8" idx="7"/>
          </p:cNvCxnSpPr>
          <p:nvPr/>
        </p:nvCxnSpPr>
        <p:spPr>
          <a:xfrm flipH="1">
            <a:off x="3330482" y="2492282"/>
            <a:ext cx="730436" cy="1492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1"/>
            <a:endCxn id="17" idx="0"/>
          </p:cNvCxnSpPr>
          <p:nvPr/>
        </p:nvCxnSpPr>
        <p:spPr>
          <a:xfrm flipH="1">
            <a:off x="4495800" y="2765518"/>
            <a:ext cx="708118" cy="73968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5"/>
            <a:endCxn id="11" idx="1"/>
          </p:cNvCxnSpPr>
          <p:nvPr/>
        </p:nvCxnSpPr>
        <p:spPr>
          <a:xfrm>
            <a:off x="4168682" y="2492282"/>
            <a:ext cx="1035236" cy="2732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13" idx="0"/>
          </p:cNvCxnSpPr>
          <p:nvPr/>
        </p:nvCxnSpPr>
        <p:spPr>
          <a:xfrm>
            <a:off x="3352800" y="4038600"/>
            <a:ext cx="1066800" cy="685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8" idx="3"/>
            <a:endCxn id="16" idx="0"/>
          </p:cNvCxnSpPr>
          <p:nvPr/>
        </p:nvCxnSpPr>
        <p:spPr>
          <a:xfrm flipH="1">
            <a:off x="3048000" y="4092482"/>
            <a:ext cx="174718" cy="10129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7"/>
            <a:endCxn id="9" idx="2"/>
          </p:cNvCxnSpPr>
          <p:nvPr/>
        </p:nvCxnSpPr>
        <p:spPr>
          <a:xfrm flipV="1">
            <a:off x="2873282" y="2438400"/>
            <a:ext cx="1165318" cy="4795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6"/>
            <a:endCxn id="18" idx="2"/>
          </p:cNvCxnSpPr>
          <p:nvPr/>
        </p:nvCxnSpPr>
        <p:spPr>
          <a:xfrm flipV="1">
            <a:off x="5334000" y="25908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8" idx="5"/>
            <a:endCxn id="19" idx="1"/>
          </p:cNvCxnSpPr>
          <p:nvPr/>
        </p:nvCxnSpPr>
        <p:spPr>
          <a:xfrm>
            <a:off x="6607082" y="2644682"/>
            <a:ext cx="806636" cy="6542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5"/>
            <a:endCxn id="12" idx="0"/>
          </p:cNvCxnSpPr>
          <p:nvPr/>
        </p:nvCxnSpPr>
        <p:spPr>
          <a:xfrm>
            <a:off x="5311682" y="2873282"/>
            <a:ext cx="250918" cy="9367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9" idx="2"/>
            <a:endCxn id="12" idx="6"/>
          </p:cNvCxnSpPr>
          <p:nvPr/>
        </p:nvCxnSpPr>
        <p:spPr>
          <a:xfrm flipH="1">
            <a:off x="5638800" y="3352800"/>
            <a:ext cx="17526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4" idx="2"/>
            <a:endCxn id="12" idx="4"/>
          </p:cNvCxnSpPr>
          <p:nvPr/>
        </p:nvCxnSpPr>
        <p:spPr>
          <a:xfrm flipH="1" flipV="1">
            <a:off x="5562600" y="3962400"/>
            <a:ext cx="1143000" cy="2286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5" idx="0"/>
            <a:endCxn id="12" idx="4"/>
          </p:cNvCxnSpPr>
          <p:nvPr/>
        </p:nvCxnSpPr>
        <p:spPr>
          <a:xfrm flipH="1" flipV="1">
            <a:off x="5562600" y="3962400"/>
            <a:ext cx="60960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3" idx="0"/>
            <a:endCxn id="17" idx="5"/>
          </p:cNvCxnSpPr>
          <p:nvPr/>
        </p:nvCxnSpPr>
        <p:spPr>
          <a:xfrm flipV="1">
            <a:off x="4419600" y="3635282"/>
            <a:ext cx="130082" cy="10891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5"/>
            <a:endCxn id="12" idx="2"/>
          </p:cNvCxnSpPr>
          <p:nvPr/>
        </p:nvCxnSpPr>
        <p:spPr>
          <a:xfrm>
            <a:off x="4549682" y="3635282"/>
            <a:ext cx="936718" cy="25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" idx="6"/>
            <a:endCxn id="15" idx="3"/>
          </p:cNvCxnSpPr>
          <p:nvPr/>
        </p:nvCxnSpPr>
        <p:spPr>
          <a:xfrm flipV="1">
            <a:off x="3124200" y="5006882"/>
            <a:ext cx="2994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" idx="5"/>
            <a:endCxn id="10" idx="1"/>
          </p:cNvCxnSpPr>
          <p:nvPr/>
        </p:nvCxnSpPr>
        <p:spPr>
          <a:xfrm>
            <a:off x="1273082" y="4397282"/>
            <a:ext cx="882836" cy="5018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3" idx="2"/>
            <a:endCxn id="16" idx="7"/>
          </p:cNvCxnSpPr>
          <p:nvPr/>
        </p:nvCxnSpPr>
        <p:spPr>
          <a:xfrm flipH="1">
            <a:off x="3101882" y="4800600"/>
            <a:ext cx="1241518" cy="327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" idx="3"/>
            <a:endCxn id="7" idx="7"/>
          </p:cNvCxnSpPr>
          <p:nvPr/>
        </p:nvCxnSpPr>
        <p:spPr>
          <a:xfrm flipH="1">
            <a:off x="1273082" y="3025682"/>
            <a:ext cx="1492436" cy="1263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6" idx="4"/>
            <a:endCxn id="10" idx="0"/>
          </p:cNvCxnSpPr>
          <p:nvPr/>
        </p:nvCxnSpPr>
        <p:spPr>
          <a:xfrm flipH="1">
            <a:off x="2209800" y="3048000"/>
            <a:ext cx="609600" cy="1828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9" idx="5"/>
            <a:endCxn id="17" idx="1"/>
          </p:cNvCxnSpPr>
          <p:nvPr/>
        </p:nvCxnSpPr>
        <p:spPr>
          <a:xfrm>
            <a:off x="4168682" y="2492282"/>
            <a:ext cx="273236" cy="1035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2" idx="3"/>
            <a:endCxn id="13" idx="7"/>
          </p:cNvCxnSpPr>
          <p:nvPr/>
        </p:nvCxnSpPr>
        <p:spPr>
          <a:xfrm flipH="1">
            <a:off x="4473482" y="3940082"/>
            <a:ext cx="1035236" cy="806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9" idx="4"/>
            <a:endCxn id="14" idx="0"/>
          </p:cNvCxnSpPr>
          <p:nvPr/>
        </p:nvCxnSpPr>
        <p:spPr>
          <a:xfrm flipH="1">
            <a:off x="6781800" y="3429000"/>
            <a:ext cx="685800" cy="685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5" idx="0"/>
            <a:endCxn id="14" idx="4"/>
          </p:cNvCxnSpPr>
          <p:nvPr/>
        </p:nvCxnSpPr>
        <p:spPr>
          <a:xfrm flipV="1">
            <a:off x="6172200" y="4267200"/>
            <a:ext cx="609600" cy="6096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6" idx="2"/>
            <a:endCxn id="10" idx="5"/>
          </p:cNvCxnSpPr>
          <p:nvPr/>
        </p:nvCxnSpPr>
        <p:spPr>
          <a:xfrm flipH="1" flipV="1">
            <a:off x="2263682" y="5006882"/>
            <a:ext cx="708118" cy="1747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 104"/>
          <p:cNvSpPr/>
          <p:nvPr/>
        </p:nvSpPr>
        <p:spPr>
          <a:xfrm>
            <a:off x="1405054" y="2014239"/>
            <a:ext cx="5140712" cy="728961"/>
          </a:xfrm>
          <a:custGeom>
            <a:avLst/>
            <a:gdLst>
              <a:gd name="connsiteX0" fmla="*/ 0 w 5140712"/>
              <a:gd name="connsiteY0" fmla="*/ 728961 h 728961"/>
              <a:gd name="connsiteX1" fmla="*/ 1616926 w 5140712"/>
              <a:gd name="connsiteY1" fmla="*/ 48737 h 728961"/>
              <a:gd name="connsiteX2" fmla="*/ 3356517 w 5140712"/>
              <a:gd name="connsiteY2" fmla="*/ 104493 h 728961"/>
              <a:gd name="connsiteX3" fmla="*/ 5140712 w 5140712"/>
              <a:gd name="connsiteY3" fmla="*/ 505937 h 72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0712" h="728961">
                <a:moveTo>
                  <a:pt x="0" y="728961"/>
                </a:moveTo>
                <a:cubicBezTo>
                  <a:pt x="528753" y="440888"/>
                  <a:pt x="1057506" y="152815"/>
                  <a:pt x="1616926" y="48737"/>
                </a:cubicBezTo>
                <a:cubicBezTo>
                  <a:pt x="2176346" y="-55341"/>
                  <a:pt x="2769219" y="28293"/>
                  <a:pt x="3356517" y="104493"/>
                </a:cubicBezTo>
                <a:cubicBezTo>
                  <a:pt x="3943815" y="180693"/>
                  <a:pt x="4542263" y="343315"/>
                  <a:pt x="5140712" y="505937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914400" y="1828800"/>
            <a:ext cx="6553200" cy="3581400"/>
            <a:chOff x="914400" y="1828800"/>
            <a:chExt cx="6553200" cy="3581400"/>
          </a:xfrm>
        </p:grpSpPr>
        <p:sp>
          <p:nvSpPr>
            <p:cNvPr id="108" name="TextBox 107"/>
            <p:cNvSpPr txBox="1"/>
            <p:nvPr/>
          </p:nvSpPr>
          <p:spPr>
            <a:xfrm>
              <a:off x="4953000" y="1828800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170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648200" y="23738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33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762896" y="2983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31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410200" y="3200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</a:t>
              </a:r>
              <a:r>
                <a:rPr lang="en-US" b="1" dirty="0" smtClean="0">
                  <a:solidFill>
                    <a:srgbClr val="0070C0"/>
                  </a:solidFill>
                </a:rPr>
                <a:t>1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286896" y="3288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8</a:t>
              </a:r>
              <a:r>
                <a:rPr lang="en-US" b="1" dirty="0" smtClean="0">
                  <a:solidFill>
                    <a:srgbClr val="0070C0"/>
                  </a:solidFill>
                </a:rPr>
                <a:t>1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048896" y="3745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</a:t>
              </a:r>
              <a:r>
                <a:rPr lang="en-US" b="1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0582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42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010400" y="2743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953000" y="5040868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102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484076" y="44196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400800" y="4495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800600" y="4267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</a:t>
              </a:r>
              <a:r>
                <a:rPr lang="en-US" b="1" dirty="0" smtClean="0">
                  <a:solidFill>
                    <a:srgbClr val="0070C0"/>
                  </a:solidFill>
                </a:rPr>
                <a:t>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352800" y="3048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70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6960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657600" y="4648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57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153296" y="3962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49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371600" y="45836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49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133600" y="3886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80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600200" y="3429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78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943496" y="2590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6</a:t>
              </a:r>
              <a:r>
                <a:rPr lang="en-US" b="1" dirty="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086496" y="2438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24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743200" y="3505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53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553096" y="4431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</a:t>
              </a:r>
              <a:r>
                <a:rPr lang="en-US" b="1" dirty="0" smtClean="0">
                  <a:solidFill>
                    <a:srgbClr val="0070C0"/>
                  </a:solidFill>
                </a:rPr>
                <a:t>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248296" y="5029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29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914400" y="3352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</a:t>
              </a:r>
              <a:r>
                <a:rPr lang="en-US" b="1" dirty="0" smtClean="0">
                  <a:solidFill>
                    <a:srgbClr val="0070C0"/>
                  </a:solidFill>
                </a:rPr>
                <a:t>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4724400" y="3669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42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124200" y="4431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43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91000" y="3505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u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181600" y="24500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v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867400" y="26024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70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229496" y="27432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35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114800" y="213360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w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819400" y="28956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x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576936" y="35168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y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7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Problem Description</a:t>
            </a:r>
            <a:endParaRPr lang="en-US" sz="40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686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Input:</a:t>
                </a:r>
                <a:r>
                  <a:rPr lang="en-US" sz="2000" dirty="0" smtClean="0"/>
                  <a:t> an undirected graph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=(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 smtClean="0"/>
                  <a:t>) with </a:t>
                </a:r>
                <a:r>
                  <a:rPr lang="en-US" sz="2000" b="1" dirty="0" smtClean="0">
                    <a:solidFill>
                      <a:srgbClr val="C00000"/>
                    </a:solidFill>
                    <a:latin typeface="Cambria Math"/>
                    <a:ea typeface="Cambria Math"/>
                  </a:rPr>
                  <a:t>w</a:t>
                </a:r>
                <a:r>
                  <a:rPr lang="en-US" sz="2000" dirty="0" smtClean="0">
                    <a:latin typeface="Cambria Math"/>
                    <a:ea typeface="Cambria Math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 smtClean="0">
                    <a:latin typeface="Cambria Math"/>
                    <a:ea typeface="Cambria Math"/>
                  </a:rPr>
                  <a:t> </a:t>
                </a:r>
                <a:r>
                  <a:rPr lang="en-US" sz="2000" dirty="0" smtClean="0">
                    <a:latin typeface="Cambria Math"/>
                    <a:ea typeface="Cambria Math"/>
                    <a:sym typeface="Wingdings" pitchFamily="2" charset="2"/>
                  </a:rPr>
                  <a:t> </a:t>
                </a:r>
                <a:r>
                  <a:rPr lang="en-US" sz="2000" dirty="0" smtClean="0">
                    <a:solidFill>
                      <a:srgbClr val="0070C0"/>
                    </a:solidFill>
                    <a:latin typeface="Cambria Math"/>
                    <a:ea typeface="Cambria Math"/>
                    <a:sym typeface="Wingdings" pitchFamily="2" charset="2"/>
                  </a:rPr>
                  <a:t>ℝ</a:t>
                </a:r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Aim: </a:t>
                </a:r>
                <a:r>
                  <a:rPr lang="en-US" sz="2000" dirty="0" smtClean="0"/>
                  <a:t>compute a </a:t>
                </a:r>
                <a:r>
                  <a:rPr lang="en-US" sz="2000" b="1" dirty="0" smtClean="0"/>
                  <a:t>spanning tree 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),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 smtClean="0">
                    <a:latin typeface="Cambria Math"/>
                    <a:ea typeface="Cambria Math"/>
                  </a:rPr>
                  <a:t>⊆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such that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𝒆</m:t>
                        </m:r>
                        <m:r>
                          <a:rPr lang="en-US" sz="2000" b="1" i="1" dirty="0" smtClean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𝑬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000" b="1" dirty="0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w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𝒆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nary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 is</a:t>
                </a:r>
                <a:r>
                  <a:rPr lang="en-US" sz="2000" b="1" dirty="0" smtClean="0"/>
                  <a:t>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minimum</a:t>
                </a:r>
                <a:r>
                  <a:rPr lang="en-US" sz="2000" b="1" dirty="0" smtClean="0"/>
                  <a:t>.</a:t>
                </a: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Lemma 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(proved in last class):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If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𝒆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𝟎</m:t>
                        </m:r>
                      </m:sub>
                    </m:sSub>
                    <m:r>
                      <a:rPr lang="en-US" sz="1600" b="1" i="1" dirty="0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 smtClean="0"/>
                  <a:t>is </a:t>
                </a:r>
                <a:r>
                  <a:rPr lang="en-US" sz="2000" dirty="0"/>
                  <a:t>the edge of </a:t>
                </a:r>
                <a:r>
                  <a:rPr lang="en-US" sz="2000" b="1" dirty="0"/>
                  <a:t>least weight</a:t>
                </a:r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, then there is </a:t>
                </a:r>
                <a:r>
                  <a:rPr lang="en-US" sz="2000" dirty="0"/>
                  <a:t>a </a:t>
                </a:r>
                <a:r>
                  <a:rPr lang="en-US" sz="2000" b="1" dirty="0"/>
                  <a:t>MST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𝑻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containing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686800" cy="4525963"/>
              </a:xfrm>
              <a:blipFill rotWithShape="1">
                <a:blip r:embed="rId2"/>
                <a:stretch>
                  <a:fillRect l="-702" t="-674" r="-9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Down Ribbon 4"/>
          <p:cNvSpPr/>
          <p:nvPr/>
        </p:nvSpPr>
        <p:spPr>
          <a:xfrm>
            <a:off x="2209800" y="5562600"/>
            <a:ext cx="4419600" cy="9174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How to </a:t>
            </a:r>
            <a:r>
              <a:rPr lang="en-US" dirty="0" smtClean="0">
                <a:solidFill>
                  <a:schemeClr val="tx1"/>
                </a:solidFill>
              </a:rPr>
              <a:t>use this </a:t>
            </a:r>
            <a:r>
              <a:rPr lang="en-US" b="1" dirty="0" smtClean="0">
                <a:solidFill>
                  <a:schemeClr val="tx1"/>
                </a:solidFill>
              </a:rPr>
              <a:t>Lemma 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to design an algorithm for </a:t>
            </a:r>
            <a:r>
              <a:rPr lang="en-US" b="1" dirty="0" smtClean="0">
                <a:solidFill>
                  <a:schemeClr val="tx1"/>
                </a:solidFill>
              </a:rPr>
              <a:t>MST</a:t>
            </a:r>
            <a:r>
              <a:rPr lang="en-US" dirty="0" smtClean="0">
                <a:solidFill>
                  <a:schemeClr val="tx1"/>
                </a:solidFill>
              </a:rPr>
              <a:t>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Down Ribbon 6"/>
          <p:cNvSpPr/>
          <p:nvPr/>
        </p:nvSpPr>
        <p:spPr>
          <a:xfrm>
            <a:off x="2209800" y="5562600"/>
            <a:ext cx="4419600" cy="9174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Homework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Try once more to answer this question 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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12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5" grpId="1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A useful </a:t>
            </a:r>
            <a:r>
              <a:rPr lang="en-US" sz="3200" b="1" dirty="0" smtClean="0">
                <a:solidFill>
                  <a:srgbClr val="7030A0"/>
                </a:solidFill>
              </a:rPr>
              <a:t>lesson</a:t>
            </a:r>
            <a:r>
              <a:rPr lang="en-US" sz="3200" b="1" dirty="0" smtClean="0"/>
              <a:t> for design of a </a:t>
            </a:r>
            <a:r>
              <a:rPr lang="en-US" sz="3200" b="1" dirty="0" smtClean="0">
                <a:solidFill>
                  <a:srgbClr val="7030A0"/>
                </a:solidFill>
              </a:rPr>
              <a:t>graph algorithm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If you have a complicated algorithm for a graph problem, …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search for </a:t>
            </a:r>
            <a:r>
              <a:rPr lang="en-US" sz="2000" b="1" dirty="0" smtClean="0">
                <a:solidFill>
                  <a:srgbClr val="0070C0"/>
                </a:solidFill>
              </a:rPr>
              <a:t>some graph theoretic property </a:t>
            </a:r>
          </a:p>
          <a:p>
            <a:pPr>
              <a:buFont typeface="Wingdings" pitchFamily="2" charset="2"/>
              <a:buChar char="Ø"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to design </a:t>
            </a:r>
            <a:r>
              <a:rPr lang="en-US" sz="2000" b="1" u="sng" dirty="0" smtClean="0"/>
              <a:t>simpler</a:t>
            </a:r>
            <a:r>
              <a:rPr lang="en-US" sz="2000" dirty="0" smtClean="0"/>
              <a:t> and </a:t>
            </a:r>
            <a:r>
              <a:rPr lang="en-US" sz="2000" b="1" u="sng" dirty="0" smtClean="0"/>
              <a:t>more efficient </a:t>
            </a:r>
            <a:r>
              <a:rPr lang="en-US" sz="2000" dirty="0" smtClean="0"/>
              <a:t>algorithm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76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Two </a:t>
            </a:r>
            <a:r>
              <a:rPr lang="en-US" sz="3200" b="1" dirty="0" smtClean="0">
                <a:solidFill>
                  <a:srgbClr val="7030A0"/>
                </a:solidFill>
              </a:rPr>
              <a:t>graph theoretic </a:t>
            </a:r>
            <a:r>
              <a:rPr lang="en-US" sz="3200" b="1" dirty="0" smtClean="0"/>
              <a:t>properties of </a:t>
            </a:r>
            <a:r>
              <a:rPr lang="en-US" sz="3200" b="1" dirty="0" smtClean="0">
                <a:solidFill>
                  <a:srgbClr val="7030A0"/>
                </a:solidFill>
              </a:rPr>
              <a:t>MST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 smtClean="0">
                <a:solidFill>
                  <a:srgbClr val="7030A0"/>
                </a:solidFill>
              </a:rPr>
              <a:t>Cut property</a:t>
            </a:r>
          </a:p>
          <a:p>
            <a:endParaRPr lang="en-US" sz="2400" dirty="0"/>
          </a:p>
          <a:p>
            <a:r>
              <a:rPr lang="en-US" sz="2400" b="1" dirty="0" smtClean="0">
                <a:solidFill>
                  <a:srgbClr val="7030A0"/>
                </a:solidFill>
              </a:rPr>
              <a:t>Cycle property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Down Ribbon 4"/>
          <p:cNvSpPr/>
          <p:nvPr/>
        </p:nvSpPr>
        <p:spPr>
          <a:xfrm>
            <a:off x="2743200" y="4416552"/>
            <a:ext cx="4953000" cy="9936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Every algorithm </a:t>
            </a:r>
            <a:r>
              <a:rPr lang="en-US" dirty="0" smtClean="0">
                <a:solidFill>
                  <a:schemeClr val="tx1"/>
                </a:solidFill>
              </a:rPr>
              <a:t>till date is </a:t>
            </a:r>
            <a:r>
              <a:rPr lang="en-US" b="1" dirty="0" smtClean="0">
                <a:solidFill>
                  <a:schemeClr val="tx1"/>
                </a:solidFill>
              </a:rPr>
              <a:t>based on </a:t>
            </a:r>
            <a:r>
              <a:rPr lang="en-US" dirty="0" smtClean="0">
                <a:solidFill>
                  <a:schemeClr val="tx1"/>
                </a:solidFill>
              </a:rPr>
              <a:t>one of </a:t>
            </a:r>
            <a:r>
              <a:rPr lang="en-US" b="1" dirty="0" smtClean="0">
                <a:solidFill>
                  <a:srgbClr val="7030A0"/>
                </a:solidFill>
              </a:rPr>
              <a:t>these properties</a:t>
            </a:r>
            <a:r>
              <a:rPr lang="en-US" dirty="0" smtClean="0">
                <a:solidFill>
                  <a:schemeClr val="tx1"/>
                </a:solidFill>
              </a:rPr>
              <a:t>!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40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Cut Property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3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Cut Property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600200"/>
                <a:ext cx="8458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/>
                  <a:t>Definition: </a:t>
                </a:r>
                <a:r>
                  <a:rPr lang="en-US" sz="2000" dirty="0" smtClean="0"/>
                  <a:t>For any subset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>
                    <a:latin typeface="Cambria Math"/>
                    <a:ea typeface="Cambria Math"/>
                  </a:rPr>
                  <a:t>⊆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, such that </a:t>
                </a:r>
                <a:r>
                  <a:rPr lang="en-US" sz="2000" dirty="0" smtClean="0">
                    <a:latin typeface="Cambria Math"/>
                    <a:ea typeface="Cambria Math"/>
                  </a:rPr>
                  <a:t>∅≠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>
                    <a:latin typeface="Cambria Math"/>
                    <a:ea typeface="Cambria Math"/>
                  </a:rPr>
                  <a:t>≠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cut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1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sz="2000" dirty="0"/>
                  <a:t>)</a:t>
                </a:r>
                <a:r>
                  <a:rPr lang="en-US" sz="2000" b="1" dirty="0" smtClean="0"/>
                  <a:t> </a:t>
                </a:r>
                <a:r>
                  <a:rPr lang="en-US" sz="2000" dirty="0" smtClean="0"/>
                  <a:t>= {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𝑢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𝑣</m:t>
                    </m:r>
                  </m:oMath>
                </a14:m>
                <a:r>
                  <a:rPr lang="en-US" sz="2000" dirty="0" smtClean="0"/>
                  <a:t>) </a:t>
                </a:r>
                <a:r>
                  <a:rPr lang="el-GR" sz="2000" dirty="0" smtClean="0"/>
                  <a:t>ϵ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 smtClean="0"/>
                  <a:t> |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𝑢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l-GR" sz="2000" dirty="0"/>
                      <m:t>ϵ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b="1" dirty="0" smtClean="0"/>
                  <a:t>and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𝑣</m:t>
                    </m:r>
                    <m:r>
                      <m:rPr>
                        <m:nor/>
                      </m:rP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l-GR" sz="2000" dirty="0"/>
                      <m:t>ϵ</m:t>
                    </m:r>
                    <m:r>
                      <m:rPr>
                        <m:nor/>
                      </m:rPr>
                      <a:rPr lang="en-US" sz="2000" b="0" i="0" dirty="0" smtClean="0"/>
                      <m:t> </m:t>
                    </m:r>
                    <m:acc>
                      <m:accPr>
                        <m:chr m:val="̅"/>
                        <m:ctrlPr>
                          <a:rPr lang="en-US" sz="2000" b="1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sz="2000" b="1" dirty="0"/>
                  <a:t> </a:t>
                </a:r>
                <a:r>
                  <a:rPr lang="en-US" sz="2000" b="1" dirty="0" smtClean="0"/>
                  <a:t>  </a:t>
                </a:r>
                <a:r>
                  <a:rPr lang="en-US" sz="2000" b="1" dirty="0" smtClean="0">
                    <a:solidFill>
                      <a:srgbClr val="FF0000"/>
                    </a:solidFill>
                  </a:rPr>
                  <a:t>or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𝑣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l-GR" sz="2000" dirty="0"/>
                      <m:t>ϵ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and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𝑢</m:t>
                    </m:r>
                    <m:r>
                      <m:rPr>
                        <m:nor/>
                      </m:rP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l-GR" sz="2000" dirty="0"/>
                      <m:t>ϵ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acc>
                      <m:accPr>
                        <m:chr m:val="̅"/>
                        <m:ctrlPr>
                          <a:rPr lang="en-US" sz="2000" b="1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sz="2000" b="1" dirty="0"/>
                  <a:t> </a:t>
                </a:r>
                <a:r>
                  <a:rPr lang="en-US" sz="2000" dirty="0" smtClean="0"/>
                  <a:t>}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Cut-property</a:t>
                </a:r>
                <a:r>
                  <a:rPr lang="en-US" sz="2000" dirty="0" smtClean="0"/>
                  <a:t>: The </a:t>
                </a:r>
                <a:r>
                  <a:rPr lang="en-US" sz="2000" b="1" dirty="0" smtClean="0"/>
                  <a:t>least weight edge </a:t>
                </a:r>
                <a:r>
                  <a:rPr lang="en-US" sz="2000" dirty="0" smtClean="0"/>
                  <a:t>of a 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cut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1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must be in </a:t>
                </a:r>
                <a:r>
                  <a:rPr lang="en-US" sz="2000" b="1" dirty="0" smtClean="0"/>
                  <a:t>MST.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600200"/>
                <a:ext cx="8458200" cy="4525963"/>
              </a:xfrm>
              <a:blipFill rotWithShape="1">
                <a:blip r:embed="rId2"/>
                <a:stretch>
                  <a:fillRect l="-1154" t="-1078" b="-94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3276600" y="2895600"/>
            <a:ext cx="914400" cy="2286000"/>
            <a:chOff x="3276600" y="2895600"/>
            <a:chExt cx="914400" cy="2286000"/>
          </a:xfrm>
        </p:grpSpPr>
        <p:sp>
          <p:nvSpPr>
            <p:cNvPr id="5" name="Oval 4"/>
            <p:cNvSpPr/>
            <p:nvPr/>
          </p:nvSpPr>
          <p:spPr>
            <a:xfrm>
              <a:off x="3276600" y="3276600"/>
              <a:ext cx="914400" cy="1905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657600" y="3429000"/>
              <a:ext cx="152400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657600" y="3810000"/>
              <a:ext cx="152400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657600" y="4191000"/>
              <a:ext cx="152400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657600" y="4572000"/>
              <a:ext cx="152400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657600" y="4876800"/>
              <a:ext cx="152400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3576718" y="28956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6718" y="2895600"/>
                  <a:ext cx="38985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/>
          <p:cNvGrpSpPr/>
          <p:nvPr/>
        </p:nvGrpSpPr>
        <p:grpSpPr>
          <a:xfrm>
            <a:off x="4800600" y="2895600"/>
            <a:ext cx="914400" cy="2286000"/>
            <a:chOff x="4800600" y="2895600"/>
            <a:chExt cx="914400" cy="2286000"/>
          </a:xfrm>
        </p:grpSpPr>
        <p:sp>
          <p:nvSpPr>
            <p:cNvPr id="6" name="Oval 5"/>
            <p:cNvSpPr/>
            <p:nvPr/>
          </p:nvSpPr>
          <p:spPr>
            <a:xfrm>
              <a:off x="4800600" y="3276600"/>
              <a:ext cx="914400" cy="1905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5181600" y="3505200"/>
              <a:ext cx="152400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181600" y="3886200"/>
              <a:ext cx="152400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181600" y="4267200"/>
              <a:ext cx="152400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181600" y="4724400"/>
              <a:ext cx="152400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5100718" y="28956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𝑨</m:t>
                            </m:r>
                          </m:e>
                        </m:acc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0718" y="2895600"/>
                  <a:ext cx="38985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/>
          <p:cNvGrpSpPr/>
          <p:nvPr/>
        </p:nvGrpSpPr>
        <p:grpSpPr>
          <a:xfrm>
            <a:off x="3787682" y="3505200"/>
            <a:ext cx="1416236" cy="1447800"/>
            <a:chOff x="3787682" y="3505200"/>
            <a:chExt cx="1416236" cy="1447800"/>
          </a:xfrm>
        </p:grpSpPr>
        <p:cxnSp>
          <p:nvCxnSpPr>
            <p:cNvPr id="20" name="Straight Connector 19"/>
            <p:cNvCxnSpPr>
              <a:stCxn id="8" idx="5"/>
              <a:endCxn id="13" idx="1"/>
            </p:cNvCxnSpPr>
            <p:nvPr/>
          </p:nvCxnSpPr>
          <p:spPr>
            <a:xfrm>
              <a:off x="3787682" y="3559082"/>
              <a:ext cx="1416236" cy="3494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endCxn id="13" idx="2"/>
            </p:cNvCxnSpPr>
            <p:nvPr/>
          </p:nvCxnSpPr>
          <p:spPr>
            <a:xfrm>
              <a:off x="3810000" y="3886200"/>
              <a:ext cx="1371600" cy="76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endCxn id="15" idx="2"/>
            </p:cNvCxnSpPr>
            <p:nvPr/>
          </p:nvCxnSpPr>
          <p:spPr>
            <a:xfrm flipV="1">
              <a:off x="3810000" y="4800600"/>
              <a:ext cx="13716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endCxn id="14" idx="3"/>
            </p:cNvCxnSpPr>
            <p:nvPr/>
          </p:nvCxnSpPr>
          <p:spPr>
            <a:xfrm flipV="1">
              <a:off x="3810000" y="4397282"/>
              <a:ext cx="1393918" cy="2509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8" idx="6"/>
              <a:endCxn id="7" idx="2"/>
            </p:cNvCxnSpPr>
            <p:nvPr/>
          </p:nvCxnSpPr>
          <p:spPr>
            <a:xfrm>
              <a:off x="3810000" y="3505200"/>
              <a:ext cx="1371600" cy="76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4114800" y="2819400"/>
            <a:ext cx="1032334" cy="2514600"/>
            <a:chOff x="4114800" y="2819400"/>
            <a:chExt cx="1032334" cy="2514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4114800" y="2819400"/>
                  <a:ext cx="1032334" cy="3699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6C31"/>
                      </a:solidFill>
                    </a:rPr>
                    <a:t>cut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a14:m>
                  <a:r>
                    <a:rPr lang="en-US" dirty="0"/>
                    <a:t>,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acc>
                    </m:oMath>
                  </a14:m>
                  <a:r>
                    <a:rPr lang="en-US" dirty="0"/>
                    <a:t>) </a:t>
                  </a:r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2819400"/>
                  <a:ext cx="1032334" cy="36990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4734" t="-8333" r="-2011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Connector 34"/>
            <p:cNvCxnSpPr/>
            <p:nvPr/>
          </p:nvCxnSpPr>
          <p:spPr>
            <a:xfrm>
              <a:off x="4506959" y="3276600"/>
              <a:ext cx="0" cy="2057400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4114800" y="3276600"/>
            <a:ext cx="457200" cy="1648599"/>
            <a:chOff x="4114800" y="3276600"/>
            <a:chExt cx="457200" cy="1648599"/>
          </a:xfrm>
        </p:grpSpPr>
        <p:sp>
          <p:nvSpPr>
            <p:cNvPr id="41" name="TextBox 40"/>
            <p:cNvSpPr txBox="1"/>
            <p:nvPr/>
          </p:nvSpPr>
          <p:spPr>
            <a:xfrm>
              <a:off x="4191000" y="464820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23</a:t>
              </a:r>
              <a:endParaRPr lang="en-US" sz="12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230240" y="429500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13</a:t>
              </a:r>
              <a:endParaRPr lang="en-US" sz="12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154040" y="368540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37</a:t>
              </a:r>
              <a:endParaRPr lang="en-US" sz="12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114800" y="327660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48</a:t>
              </a:r>
              <a:endParaRPr lang="en-US" sz="12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191000" y="350520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6</a:t>
              </a:r>
              <a:r>
                <a:rPr lang="en-US" sz="1200" dirty="0" smtClean="0"/>
                <a:t>7</a:t>
              </a:r>
              <a:endParaRPr lang="en-US" sz="1200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351106" y="4114800"/>
            <a:ext cx="2200364" cy="750332"/>
            <a:chOff x="3351106" y="4114800"/>
            <a:chExt cx="2200364" cy="750332"/>
          </a:xfrm>
        </p:grpSpPr>
        <p:sp>
          <p:nvSpPr>
            <p:cNvPr id="47" name="TextBox 46"/>
            <p:cNvSpPr txBox="1"/>
            <p:nvPr/>
          </p:nvSpPr>
          <p:spPr>
            <a:xfrm>
              <a:off x="3351106" y="44958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u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257800" y="41148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7030A0"/>
                  </a:solidFill>
                </a:rPr>
                <a:t>v</a:t>
              </a:r>
              <a:endParaRPr lang="en-US" b="1" dirty="0">
                <a:solidFill>
                  <a:srgbClr val="7030A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Down Ribbon 15"/>
              <p:cNvSpPr/>
              <p:nvPr/>
            </p:nvSpPr>
            <p:spPr>
              <a:xfrm>
                <a:off x="-1" y="2892551"/>
                <a:ext cx="3276601" cy="1222249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Pursuing </a:t>
                </a:r>
                <a:r>
                  <a:rPr lang="en-US" sz="1600" b="1" dirty="0" smtClean="0">
                    <a:solidFill>
                      <a:schemeClr val="tx1"/>
                    </a:solidFill>
                  </a:rPr>
                  <a:t>greedy strategy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to minimize weight of MST, what can we say about the edges of </a:t>
                </a:r>
                <a:r>
                  <a:rPr lang="en-US" sz="1600" b="1" dirty="0">
                    <a:solidFill>
                      <a:srgbClr val="006C31"/>
                    </a:solidFill>
                  </a:rPr>
                  <a:t>cut</a:t>
                </a:r>
                <a:r>
                  <a:rPr lang="en-US" sz="16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,</a:t>
                </a:r>
                <a:r>
                  <a:rPr lang="en-US" sz="1600" b="1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) ?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Down Ribbon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2892551"/>
                <a:ext cx="3276601" cy="1222249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6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6385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3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 animBg="1"/>
      <p:bldP spid="16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12797</TotalTime>
  <Words>1641</Words>
  <Application>Microsoft Office PowerPoint</Application>
  <PresentationFormat>On-screen Show (4:3)</PresentationFormat>
  <Paragraphs>760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Data Structures and Algorithms (CS210A) Semester I – 2014-15</vt:lpstr>
      <vt:lpstr>Continuing Problem from last class</vt:lpstr>
      <vt:lpstr>Minimum Spanning Tree (MST)</vt:lpstr>
      <vt:lpstr>Minimum Spanning Tree (MST)</vt:lpstr>
      <vt:lpstr>Problem Description</vt:lpstr>
      <vt:lpstr>A useful lesson for design of a graph algorithm</vt:lpstr>
      <vt:lpstr>Two graph theoretic properties of MST</vt:lpstr>
      <vt:lpstr>Cut Property</vt:lpstr>
      <vt:lpstr>Cut Property</vt:lpstr>
      <vt:lpstr>Proof of cut-property</vt:lpstr>
      <vt:lpstr>Proof of cut-property</vt:lpstr>
      <vt:lpstr>Proof of cut-property</vt:lpstr>
      <vt:lpstr>Cycle Property</vt:lpstr>
      <vt:lpstr>Cycle Property </vt:lpstr>
      <vt:lpstr>Proof of Cycle property</vt:lpstr>
      <vt:lpstr>Proof of Cycle property</vt:lpstr>
      <vt:lpstr>Proof of Cycle property</vt:lpstr>
      <vt:lpstr>Algorithms based on cut Property</vt:lpstr>
      <vt:lpstr>How to use cut property to compute a MST ?</vt:lpstr>
      <vt:lpstr>How to use cut property to compute a MST ?</vt:lpstr>
      <vt:lpstr>How to use cut property to compute a MST ?</vt:lpstr>
      <vt:lpstr>How to use cut property to compute a MST ?</vt:lpstr>
      <vt:lpstr>How to use cut property to compute a MST ?</vt:lpstr>
      <vt:lpstr>How to use cut property to compute a MST ?</vt:lpstr>
      <vt:lpstr>An Algorithm based on cut property   </vt:lpstr>
      <vt:lpstr>Algorithm based on cycle Property</vt:lpstr>
      <vt:lpstr>An Algorithm based on cycle property   Description</vt:lpstr>
      <vt:lpstr>Problem 3</vt:lpstr>
      <vt:lpstr>Mobile towers on a road </vt:lpstr>
      <vt:lpstr>Mobile towers on a road </vt:lpstr>
      <vt:lpstr>Mobile towers on a road </vt:lpstr>
      <vt:lpstr>Mobile towers on a road </vt:lpstr>
      <vt:lpstr>Problem 4</vt:lpstr>
      <vt:lpstr>Overlapping Intervals</vt:lpstr>
      <vt:lpstr>Overlapping Intervals</vt:lpstr>
      <vt:lpstr>Homework 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1214</cp:revision>
  <dcterms:created xsi:type="dcterms:W3CDTF">2011-12-03T04:13:03Z</dcterms:created>
  <dcterms:modified xsi:type="dcterms:W3CDTF">2014-10-31T07:44:08Z</dcterms:modified>
</cp:coreProperties>
</file>