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37" r:id="rId3"/>
    <p:sldId id="335" r:id="rId4"/>
    <p:sldId id="332" r:id="rId5"/>
    <p:sldId id="334" r:id="rId6"/>
    <p:sldId id="336" r:id="rId7"/>
    <p:sldId id="331" r:id="rId8"/>
    <p:sldId id="338" r:id="rId9"/>
    <p:sldId id="339" r:id="rId10"/>
    <p:sldId id="308" r:id="rId11"/>
    <p:sldId id="327" r:id="rId12"/>
    <p:sldId id="328" r:id="rId13"/>
    <p:sldId id="329" r:id="rId14"/>
    <p:sldId id="330" r:id="rId15"/>
    <p:sldId id="340" r:id="rId16"/>
    <p:sldId id="309" r:id="rId17"/>
    <p:sldId id="310" r:id="rId18"/>
    <p:sldId id="313" r:id="rId19"/>
    <p:sldId id="314" r:id="rId20"/>
    <p:sldId id="315" r:id="rId21"/>
    <p:sldId id="312" r:id="rId22"/>
    <p:sldId id="317" r:id="rId23"/>
    <p:sldId id="289" r:id="rId24"/>
    <p:sldId id="318" r:id="rId25"/>
    <p:sldId id="319" r:id="rId26"/>
    <p:sldId id="279" r:id="rId27"/>
    <p:sldId id="341" r:id="rId28"/>
    <p:sldId id="293" r:id="rId29"/>
    <p:sldId id="322" r:id="rId30"/>
    <p:sldId id="280" r:id="rId31"/>
    <p:sldId id="294" r:id="rId32"/>
    <p:sldId id="287" r:id="rId33"/>
    <p:sldId id="281" r:id="rId34"/>
    <p:sldId id="323" r:id="rId35"/>
    <p:sldId id="295" r:id="rId36"/>
    <p:sldId id="261" r:id="rId37"/>
    <p:sldId id="296" r:id="rId38"/>
    <p:sldId id="282" r:id="rId39"/>
    <p:sldId id="284" r:id="rId40"/>
    <p:sldId id="285" r:id="rId41"/>
    <p:sldId id="297" r:id="rId42"/>
    <p:sldId id="283" r:id="rId43"/>
    <p:sldId id="286" r:id="rId44"/>
    <p:sldId id="298" r:id="rId45"/>
    <p:sldId id="325" r:id="rId46"/>
    <p:sldId id="326" r:id="rId47"/>
    <p:sldId id="34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37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         part </a:t>
            </a:r>
            <a:r>
              <a:rPr lang="en-US" sz="2000" b="1" dirty="0" smtClean="0">
                <a:solidFill>
                  <a:srgbClr val="0070C0"/>
                </a:solidFill>
              </a:rPr>
              <a:t>IV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MST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Input:</a:t>
                </a:r>
                <a:r>
                  <a:rPr lang="en-US" sz="2000" dirty="0" smtClean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 with 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compute a </a:t>
                </a:r>
                <a:r>
                  <a:rPr lang="en-US" sz="2000" b="1" dirty="0" smtClean="0"/>
                  <a:t>spanning tree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is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 smtClean="0"/>
                  <a:t>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(proved in the class):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sz="1600" b="1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dirty="0"/>
                  <a:t>the edge of </a:t>
                </a:r>
                <a:r>
                  <a:rPr lang="en-US" sz="2000" b="1" dirty="0"/>
                  <a:t>least weight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 then there is </a:t>
                </a:r>
                <a:r>
                  <a:rPr lang="en-US" sz="2000" dirty="0"/>
                  <a:t>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2"/>
                <a:stretch>
                  <a:fillRect l="-702" t="-67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4876800"/>
            <a:ext cx="44196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use this </a:t>
            </a:r>
            <a:r>
              <a:rPr lang="en-US" b="1" dirty="0" smtClean="0">
                <a:solidFill>
                  <a:schemeClr val="tx1"/>
                </a:solidFill>
              </a:rPr>
              <a:t>Lemma  </a:t>
            </a:r>
            <a:r>
              <a:rPr lang="en-US" dirty="0" smtClean="0">
                <a:solidFill>
                  <a:schemeClr val="tx1"/>
                </a:solidFill>
              </a:rPr>
              <a:t>to design an algorithm for </a:t>
            </a:r>
            <a:r>
              <a:rPr lang="en-US" b="1" dirty="0" smtClean="0">
                <a:solidFill>
                  <a:schemeClr val="tx1"/>
                </a:solidFill>
              </a:rPr>
              <a:t>MST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wn Ribbon 5"/>
          <p:cNvSpPr/>
          <p:nvPr/>
        </p:nvSpPr>
        <p:spPr>
          <a:xfrm>
            <a:off x="990600" y="2740152"/>
            <a:ext cx="72390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have understood </a:t>
            </a:r>
            <a:r>
              <a:rPr lang="en-US" dirty="0" smtClean="0">
                <a:solidFill>
                  <a:schemeClr val="tx1"/>
                </a:solidFill>
              </a:rPr>
              <a:t>a generic way to design a greedy algorithm,  </a:t>
            </a:r>
            <a:r>
              <a:rPr lang="en-US" dirty="0">
                <a:solidFill>
                  <a:schemeClr val="tx1"/>
                </a:solidFill>
              </a:rPr>
              <a:t>then try to solve the MST </a:t>
            </a:r>
            <a:r>
              <a:rPr lang="en-US" dirty="0" smtClean="0">
                <a:solidFill>
                  <a:schemeClr val="tx1"/>
                </a:solidFill>
              </a:rPr>
              <a:t>problem.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4953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93906" y="5181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4" name="Oval 23"/>
          <p:cNvSpPr/>
          <p:nvPr/>
        </p:nvSpPr>
        <p:spPr>
          <a:xfrm rot="1324037">
            <a:off x="1931347" y="4763699"/>
            <a:ext cx="1336190" cy="71443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to compute a MST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2743200" y="5006882"/>
            <a:ext cx="3375118" cy="98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13400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2720882" y="4800600"/>
            <a:ext cx="16225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667000" y="3048000"/>
            <a:ext cx="1524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</a:t>
              </a:r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</a:t>
              </a:r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102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30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572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57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3622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80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78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6</a:t>
              </a:r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53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</a:t>
              </a:r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42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7000" y="4092482"/>
            <a:ext cx="647304" cy="936718"/>
            <a:chOff x="2667000" y="4092482"/>
            <a:chExt cx="647304" cy="936718"/>
          </a:xfrm>
        </p:grpSpPr>
        <p:cxnSp>
          <p:nvCxnSpPr>
            <p:cNvPr id="44" name="Straight Connector 43"/>
            <p:cNvCxnSpPr>
              <a:stCxn id="8" idx="3"/>
              <a:endCxn id="16" idx="0"/>
            </p:cNvCxnSpPr>
            <p:nvPr/>
          </p:nvCxnSpPr>
          <p:spPr>
            <a:xfrm flipH="1">
              <a:off x="2667000" y="4092482"/>
              <a:ext cx="555718" cy="9367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895600" y="4343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5105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87444" y="4103649"/>
            <a:ext cx="614555" cy="947853"/>
          </a:xfrm>
          <a:custGeom>
            <a:avLst/>
            <a:gdLst>
              <a:gd name="connsiteX0" fmla="*/ 613317 w 614555"/>
              <a:gd name="connsiteY0" fmla="*/ 0 h 947853"/>
              <a:gd name="connsiteX1" fmla="*/ 602166 w 614555"/>
              <a:gd name="connsiteY1" fmla="*/ 356839 h 947853"/>
              <a:gd name="connsiteX2" fmla="*/ 524107 w 614555"/>
              <a:gd name="connsiteY2" fmla="*/ 624468 h 947853"/>
              <a:gd name="connsiteX3" fmla="*/ 0 w 614555"/>
              <a:gd name="connsiteY3" fmla="*/ 947853 h 94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555" h="947853">
                <a:moveTo>
                  <a:pt x="613317" y="0"/>
                </a:moveTo>
                <a:cubicBezTo>
                  <a:pt x="615175" y="126380"/>
                  <a:pt x="617034" y="252761"/>
                  <a:pt x="602166" y="356839"/>
                </a:cubicBezTo>
                <a:cubicBezTo>
                  <a:pt x="587298" y="460917"/>
                  <a:pt x="624468" y="525966"/>
                  <a:pt x="524107" y="624468"/>
                </a:cubicBezTo>
                <a:cubicBezTo>
                  <a:pt x="423746" y="722970"/>
                  <a:pt x="211873" y="835411"/>
                  <a:pt x="0" y="947853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162696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43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graph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04" y="5867400"/>
                <a:ext cx="3105744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 be the least weight edge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=(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).  Transform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as follows.</a:t>
                </a:r>
              </a:p>
              <a:p>
                <a:r>
                  <a:rPr lang="en-US" sz="1800" b="1" dirty="0" smtClean="0"/>
                  <a:t>Remove</a:t>
                </a:r>
                <a:r>
                  <a:rPr lang="en-US" sz="1800" dirty="0" smtClean="0"/>
                  <a:t> vertices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 and </a:t>
                </a:r>
                <a:r>
                  <a:rPr lang="en-US" sz="1800" b="1" dirty="0" smtClean="0"/>
                  <a:t>add </a:t>
                </a:r>
                <a:r>
                  <a:rPr lang="en-US" sz="1800" dirty="0" smtClean="0"/>
                  <a:t>a new vertex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</a:t>
                </a:r>
              </a:p>
              <a:p>
                <a:r>
                  <a:rPr lang="en-US" sz="1800" dirty="0" smtClean="0"/>
                  <a:t>For each edge </a:t>
                </a:r>
                <a:r>
                  <a:rPr lang="en-US" sz="1800" dirty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 smtClean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,  add edge 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For each edge </a:t>
                </a:r>
                <a:r>
                  <a:rPr lang="en-US" sz="1800" dirty="0" smtClean="0"/>
                  <a:t>(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err="1" smtClean="0"/>
                  <a:t>,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)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,  add edge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w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)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r>
                  <a:rPr lang="en-US" sz="1800" dirty="0" smtClean="0"/>
                  <a:t>In case of multiple edges between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w </a:t>
                </a:r>
                <a:r>
                  <a:rPr lang="en-US" sz="1800" dirty="0" smtClean="0"/>
                  <a:t>and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smtClean="0"/>
                  <a:t>, keep only the </a:t>
                </a:r>
                <a:r>
                  <a:rPr lang="en-US" sz="1800" b="1" dirty="0" smtClean="0"/>
                  <a:t>lighter</a:t>
                </a:r>
                <a:r>
                  <a:rPr lang="en-US" sz="1800" dirty="0" smtClean="0"/>
                  <a:t> weight edge.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Theorem1:   </a:t>
                </a:r>
                <a:r>
                  <a:rPr lang="en-US" sz="1800" b="1" dirty="0" smtClean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=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construction)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/>
                  <a:t>1.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dirty="0" smtClean="0"/>
                  <a:t>≤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2. 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≤</a:t>
                </a:r>
                <a:r>
                  <a:rPr lang="en-US" sz="1800" dirty="0" smtClean="0"/>
                  <a:t> </a:t>
                </a:r>
                <a:r>
                  <a:rPr lang="en-US" sz="1800" b="1" dirty="0"/>
                  <a:t>W_MST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w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(Give all details of the proof as a homework)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111" t="-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4800" y="54102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C00000"/>
                </a:solidFill>
              </a:rPr>
              <a:t>Lemma </a:t>
            </a:r>
            <a:r>
              <a:rPr lang="en-US" b="1" dirty="0" smtClean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114800" y="4800600"/>
            <a:ext cx="2286000" cy="48463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straightforward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4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Overlapping </a:t>
            </a:r>
            <a:r>
              <a:rPr lang="en-US" sz="3600" b="1" dirty="0">
                <a:solidFill>
                  <a:srgbClr val="002060"/>
                </a:solidFill>
              </a:rPr>
              <a:t>Intervals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 aim of this problem is to make you realize that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it is </a:t>
            </a:r>
            <a:r>
              <a:rPr lang="en-US" sz="2000" dirty="0" smtClean="0">
                <a:solidFill>
                  <a:srgbClr val="002060"/>
                </a:solidFill>
              </a:rPr>
              <a:t>sometime very </a:t>
            </a:r>
            <a:r>
              <a:rPr lang="en-US" sz="2000" dirty="0" smtClean="0">
                <a:solidFill>
                  <a:srgbClr val="002060"/>
                </a:solidFill>
              </a:rPr>
              <a:t>nontrivial to design a greedy algorithm. In particular, it is quite challenging to design the smaller instance.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In the end semester exam of the course, no problem of this level of difficulty will be asked </a:t>
            </a:r>
            <a:r>
              <a:rPr lang="en-US" sz="2000" b="1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04800" y="3429000"/>
            <a:ext cx="8458200" cy="685800"/>
            <a:chOff x="304800" y="3429000"/>
            <a:chExt cx="84582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4114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3962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3429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3733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4114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3962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3962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3810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3733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7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set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intervals, compute smallest set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of intervals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 every interval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 </a:t>
                </a:r>
                <a:r>
                  <a:rPr lang="en-US" sz="1800" dirty="0" smtClean="0"/>
                  <a:t>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\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, there is some interval in </a:t>
                </a:r>
                <a:r>
                  <a:rPr lang="en-US" sz="1800" b="1" dirty="0" smtClean="0"/>
                  <a:t>B</a:t>
                </a:r>
                <a:r>
                  <a:rPr lang="en-US" sz="1800" dirty="0" smtClean="0"/>
                  <a:t> which overlaps/intersects with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66800" y="3962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4114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962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9624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72100" y="34290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3733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8300" y="4114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81700" y="3962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15200" y="3962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77000" y="3810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733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66800" y="3733800"/>
            <a:ext cx="7315200" cy="381000"/>
            <a:chOff x="1066800" y="3733800"/>
            <a:chExt cx="7315200" cy="3810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14850" y="3733800"/>
              <a:ext cx="609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410200" y="41148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66800" y="3962400"/>
            <a:ext cx="7315200" cy="152400"/>
            <a:chOff x="1066800" y="4114800"/>
            <a:chExt cx="7315200" cy="152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52800" y="4267200"/>
              <a:ext cx="19050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066800" y="4114800"/>
              <a:ext cx="7315200" cy="152400"/>
              <a:chOff x="1066800" y="3962400"/>
              <a:chExt cx="7315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66800" y="3962400"/>
                <a:ext cx="12192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410200" y="4114800"/>
                <a:ext cx="2971800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1981200" y="3733800"/>
            <a:ext cx="6400800" cy="381000"/>
            <a:chOff x="1981200" y="3886200"/>
            <a:chExt cx="6400800" cy="381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81200" y="3886200"/>
              <a:ext cx="23622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95800" y="3886200"/>
              <a:ext cx="6286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267200"/>
              <a:ext cx="2971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28900" y="4888468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an optimal solution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670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628900" y="50292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another optimal solution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4" grpId="1" animBg="1"/>
      <p:bldP spid="40" grpId="0" animBg="1"/>
      <p:bldP spid="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 smtClean="0"/>
              <a:t>Interval with </a:t>
            </a:r>
            <a:r>
              <a:rPr lang="en-US" sz="1800" b="1" u="sng" dirty="0" smtClean="0"/>
              <a:t>maximum length</a:t>
            </a:r>
            <a:r>
              <a:rPr lang="en-US" sz="1800" dirty="0" smtClean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295400" y="3429000"/>
            <a:ext cx="6858000" cy="304800"/>
            <a:chOff x="1295400" y="3429000"/>
            <a:chExt cx="6858000" cy="304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95400" y="34290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32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05600" y="3429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76800" y="3733800"/>
              <a:ext cx="68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505200" y="3733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95400" y="3429000"/>
            <a:ext cx="6858000" cy="0"/>
            <a:chOff x="1447800" y="3581400"/>
            <a:chExt cx="6858000" cy="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447800" y="3581400"/>
              <a:ext cx="9906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95600" y="3581400"/>
              <a:ext cx="3352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58000" y="3581400"/>
              <a:ext cx="144780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1 </a:t>
            </a:r>
          </a:p>
          <a:p>
            <a:pPr marL="0" indent="0">
              <a:buNone/>
            </a:pPr>
            <a:r>
              <a:rPr lang="en-US" sz="1800" dirty="0" smtClean="0"/>
              <a:t>Interval with </a:t>
            </a:r>
            <a:r>
              <a:rPr lang="en-US" sz="1800" b="1" u="sng" dirty="0" smtClean="0"/>
              <a:t>maximum length</a:t>
            </a:r>
            <a:r>
              <a:rPr lang="en-US" sz="1800" dirty="0" smtClean="0"/>
              <a:t>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4200" y="3429000"/>
            <a:ext cx="3200400" cy="304800"/>
            <a:chOff x="3124200" y="3429000"/>
            <a:chExt cx="32004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950" y="3429000"/>
              <a:ext cx="9620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200" y="37338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4876800" y="40386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038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343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43434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Problems </a:t>
            </a:r>
            <a:r>
              <a:rPr lang="en-US" sz="3600" b="1" dirty="0" smtClean="0"/>
              <a:t>solved till now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Job Scheduling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Mobile Tower Problem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MST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Cloud Callout 3"/>
          <p:cNvSpPr/>
          <p:nvPr/>
        </p:nvSpPr>
        <p:spPr>
          <a:xfrm>
            <a:off x="3505200" y="3886200"/>
            <a:ext cx="3429000" cy="1603248"/>
          </a:xfrm>
          <a:prstGeom prst="cloudCallout">
            <a:avLst>
              <a:gd name="adj1" fmla="val -28106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Did you notice anything commons in their solutions ?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5943600"/>
            <a:ext cx="464524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Ponder over this question before moving ahead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22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/>
              <a:t>Interval that </a:t>
            </a:r>
            <a:r>
              <a:rPr lang="en-US" sz="1800" b="1" u="sng" dirty="0"/>
              <a:t>overlaps maximum no.</a:t>
            </a:r>
            <a:r>
              <a:rPr lang="en-US" sz="1800" dirty="0"/>
              <a:t> of intervals should be there in optimal solution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</a:t>
            </a:r>
            <a:r>
              <a:rPr lang="en-US" sz="1800" dirty="0" smtClean="0"/>
              <a:t>an interval </a:t>
            </a:r>
            <a:r>
              <a:rPr lang="en-US" sz="1800" dirty="0"/>
              <a:t>will </a:t>
            </a:r>
            <a:r>
              <a:rPr lang="en-US" sz="1800" b="1" dirty="0" smtClean="0"/>
              <a:t>cover maximum </a:t>
            </a:r>
            <a:r>
              <a:rPr lang="en-US" sz="1800" dirty="0" smtClean="0"/>
              <a:t>no.  of other intervals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28900" y="5738336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4200" y="3429000"/>
            <a:ext cx="3200400" cy="304800"/>
            <a:chOff x="3124200" y="3429000"/>
            <a:chExt cx="32004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950" y="3429000"/>
              <a:ext cx="962025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733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200" y="3733800"/>
              <a:ext cx="156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4876800" y="40386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038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6800" y="4343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43434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 smtClean="0"/>
              <a:t>Interval that </a:t>
            </a:r>
            <a:r>
              <a:rPr lang="en-US" sz="1800" b="1" u="sng" dirty="0" smtClean="0"/>
              <a:t>overlaps maximum no.</a:t>
            </a:r>
            <a:r>
              <a:rPr lang="en-US" sz="1800" dirty="0" smtClean="0"/>
              <a:t> of intervals should be there in optimal solution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 an optimal solution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Overlapping </a:t>
            </a:r>
            <a:r>
              <a:rPr lang="en-US" sz="3200" b="1" dirty="0">
                <a:solidFill>
                  <a:srgbClr val="7030A0"/>
                </a:solidFill>
              </a:rPr>
              <a:t>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2 </a:t>
            </a:r>
          </a:p>
          <a:p>
            <a:pPr marL="0" indent="0">
              <a:buNone/>
            </a:pPr>
            <a:r>
              <a:rPr lang="en-US" sz="1800" dirty="0" smtClean="0"/>
              <a:t>Interval that </a:t>
            </a:r>
            <a:r>
              <a:rPr lang="en-US" sz="1800" b="1" u="sng" dirty="0" smtClean="0"/>
              <a:t>overlaps maximum no.</a:t>
            </a:r>
            <a:r>
              <a:rPr lang="en-US" sz="1800" dirty="0" smtClean="0"/>
              <a:t> of intervals should be there in optimal solution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733800"/>
            <a:ext cx="1181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0" y="3429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4191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3733800"/>
            <a:ext cx="14478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28900" y="5257800"/>
            <a:ext cx="3086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optimal solution has size 2.</a:t>
            </a:r>
            <a:endParaRPr lang="en-I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58000" y="39624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81200" y="4191000"/>
            <a:ext cx="1181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19200" y="5943600"/>
            <a:ext cx="70866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Think for a while :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After failure of two strategies, how to proceed to design the algorithm.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I* </a:t>
            </a:r>
            <a:r>
              <a:rPr lang="en-US" sz="1800" dirty="0"/>
              <a:t>be the interval with earliest finish </a:t>
            </a:r>
            <a:r>
              <a:rPr lang="en-US" sz="1800" dirty="0" smtClean="0"/>
              <a:t>time.</a:t>
            </a:r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b="1" dirty="0">
                <a:solidFill>
                  <a:srgbClr val="0070C0"/>
                </a:solidFill>
              </a:rPr>
              <a:t>I’ </a:t>
            </a:r>
            <a:r>
              <a:rPr lang="en-US" sz="1800" dirty="0"/>
              <a:t>be the interval with </a:t>
            </a:r>
            <a:r>
              <a:rPr lang="en-US" sz="1800" b="1" dirty="0"/>
              <a:t>maximum</a:t>
            </a:r>
            <a:r>
              <a:rPr lang="en-US" sz="1800" dirty="0"/>
              <a:t> finish time overlapping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*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Lemma1:</a:t>
            </a:r>
            <a:r>
              <a:rPr lang="en-US" sz="1800" b="1" dirty="0" smtClean="0"/>
              <a:t> </a:t>
            </a:r>
            <a:r>
              <a:rPr lang="en-US" sz="1800" dirty="0" smtClean="0"/>
              <a:t>There is an optimal solution for set </a:t>
            </a:r>
            <a:r>
              <a:rPr lang="en-US" sz="1800" b="1" dirty="0"/>
              <a:t>A </a:t>
            </a:r>
            <a:r>
              <a:rPr lang="en-US" sz="1800" dirty="0" smtClean="0"/>
              <a:t>that contains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’.</a:t>
            </a:r>
          </a:p>
          <a:p>
            <a:pPr marL="0" indent="0">
              <a:buNone/>
            </a:pPr>
            <a:r>
              <a:rPr lang="en-US" sz="1800" b="1" dirty="0" smtClean="0"/>
              <a:t>Proof:(sketch) :</a:t>
            </a:r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I* </a:t>
            </a:r>
            <a:r>
              <a:rPr lang="en-US" sz="2000" dirty="0" smtClean="0"/>
              <a:t>is overlapped by any other </a:t>
            </a:r>
            <a:r>
              <a:rPr lang="en-US" sz="2000" dirty="0" smtClean="0"/>
              <a:t>interval in the optimal solution, </a:t>
            </a:r>
            <a:r>
              <a:rPr lang="en-US" sz="2000" dirty="0" smtClean="0"/>
              <a:t>say </a:t>
            </a:r>
            <a:r>
              <a:rPr lang="en-US" sz="2000" b="1" dirty="0" smtClean="0">
                <a:solidFill>
                  <a:srgbClr val="0070C0"/>
                </a:solidFill>
              </a:rPr>
              <a:t>I^</a:t>
            </a:r>
            <a:r>
              <a:rPr lang="en-US" sz="2000" dirty="0" smtClean="0"/>
              <a:t>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I^ </a:t>
            </a:r>
            <a:r>
              <a:rPr lang="en-US" sz="2000" dirty="0" smtClean="0"/>
              <a:t>will surely overlap all intervals that are overlapped by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’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Swapping </a:t>
            </a:r>
            <a:r>
              <a:rPr lang="en-US" sz="2000" b="1" dirty="0" smtClean="0">
                <a:solidFill>
                  <a:srgbClr val="0070C0"/>
                </a:solidFill>
              </a:rPr>
              <a:t>I^ </a:t>
            </a:r>
            <a:r>
              <a:rPr lang="en-US" sz="2000" dirty="0" smtClean="0">
                <a:solidFill>
                  <a:srgbClr val="002060"/>
                </a:solidFill>
              </a:rPr>
              <a:t>by</a:t>
            </a:r>
            <a:r>
              <a:rPr lang="en-US" sz="2000" b="1" dirty="0" smtClean="0">
                <a:solidFill>
                  <a:srgbClr val="0070C0"/>
                </a:solidFill>
              </a:rPr>
              <a:t> I’ </a:t>
            </a:r>
            <a:r>
              <a:rPr lang="en-US" sz="2000" dirty="0" smtClean="0"/>
              <a:t>will still give an optimal solution.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3429000"/>
            <a:ext cx="8458200" cy="1219200"/>
            <a:chOff x="304800" y="1524000"/>
            <a:chExt cx="8458200" cy="1219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743200"/>
              <a:ext cx="800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66800" y="2057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2209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1828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1524000"/>
              <a:ext cx="2057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48000" y="2057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2800" y="2209800"/>
              <a:ext cx="190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86200" y="2057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1524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1828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2209800"/>
              <a:ext cx="2933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981700" y="2057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15200" y="2057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77000" y="1905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1828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981200" y="3733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7010400" y="5635752"/>
            <a:ext cx="2133600" cy="993648"/>
          </a:xfrm>
          <a:prstGeom prst="borderCallout1">
            <a:avLst>
              <a:gd name="adj1" fmla="val 48004"/>
              <a:gd name="adj2" fmla="val -3324"/>
              <a:gd name="adj3" fmla="val 18816"/>
              <a:gd name="adj4" fmla="val -233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Exploit the fact that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* </a:t>
            </a:r>
            <a:r>
              <a:rPr lang="en-US" dirty="0" smtClean="0">
                <a:solidFill>
                  <a:schemeClr val="tx1"/>
                </a:solidFill>
              </a:rPr>
              <a:t>has earliest finish time for this claim.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85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Naive approach </a:t>
            </a:r>
            <a:r>
              <a:rPr lang="en-US" sz="1800" dirty="0" smtClean="0"/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remove from </a:t>
            </a:r>
            <a:r>
              <a:rPr lang="en-US" sz="1800" b="1" dirty="0" smtClean="0"/>
              <a:t>A</a:t>
            </a:r>
            <a:r>
              <a:rPr lang="en-US" sz="1800" dirty="0" smtClean="0"/>
              <a:t> all intervals which overlap with </a:t>
            </a:r>
            <a:r>
              <a:rPr lang="en-US" sz="1800" b="1" dirty="0" smtClean="0">
                <a:solidFill>
                  <a:srgbClr val="0070C0"/>
                </a:solidFill>
              </a:rPr>
              <a:t>I’</a:t>
            </a:r>
            <a:r>
              <a:rPr lang="en-US" sz="1800" dirty="0" smtClean="0"/>
              <a:t>.  This is </a:t>
            </a:r>
            <a:r>
              <a:rPr lang="en-US" sz="1800" b="1" dirty="0" smtClean="0"/>
              <a:t>A’</a:t>
            </a:r>
            <a:r>
              <a:rPr lang="en-US" sz="1800" dirty="0" smtClean="0"/>
              <a:t>. 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04800" y="3429000"/>
            <a:ext cx="8458200" cy="1219200"/>
            <a:chOff x="304800" y="1524000"/>
            <a:chExt cx="8458200" cy="1219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743200"/>
              <a:ext cx="800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72100" y="15240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33900" y="1828800"/>
              <a:ext cx="5905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81700" y="2057400"/>
              <a:ext cx="800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315200" y="20574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7000" y="19050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4800" y="18288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429000"/>
            <a:ext cx="4076700" cy="685800"/>
            <a:chOff x="762000" y="3429000"/>
            <a:chExt cx="4076700" cy="685800"/>
          </a:xfrm>
        </p:grpSpPr>
        <p:sp>
          <p:nvSpPr>
            <p:cNvPr id="25" name="TextBox 24"/>
            <p:cNvSpPr txBox="1"/>
            <p:nvPr/>
          </p:nvSpPr>
          <p:spPr>
            <a:xfrm>
              <a:off x="2614010" y="34406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I’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0" y="36692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I*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66800" y="39624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00200" y="41148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81200" y="3733800"/>
              <a:ext cx="2362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2000" y="3429000"/>
              <a:ext cx="3352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3962400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1" y="2373868"/>
            <a:ext cx="4343400" cy="826533"/>
            <a:chOff x="4343401" y="2373868"/>
            <a:chExt cx="4343400" cy="826533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6286500" y="800101"/>
              <a:ext cx="457201" cy="43434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A’</a:t>
              </a:r>
              <a:endParaRPr lang="en-IN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28900" y="21336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Overlapping Intervals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 </a:t>
            </a:r>
            <a:r>
              <a:rPr lang="en-US" sz="1800" dirty="0" smtClean="0"/>
              <a:t>How to obtain smaller instance </a:t>
            </a:r>
            <a:r>
              <a:rPr lang="en-US" sz="1800" b="1" dirty="0"/>
              <a:t>A</a:t>
            </a:r>
            <a:r>
              <a:rPr lang="en-US" sz="1800" b="1" dirty="0" smtClean="0"/>
              <a:t>’ </a:t>
            </a:r>
            <a:r>
              <a:rPr lang="en-US" sz="1800" dirty="0" smtClean="0"/>
              <a:t>using </a:t>
            </a:r>
            <a:r>
              <a:rPr lang="en-US" sz="1800" b="1" dirty="0" smtClean="0">
                <a:solidFill>
                  <a:srgbClr val="C00000"/>
                </a:solidFill>
              </a:rPr>
              <a:t>Lemma 1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Naive approach </a:t>
            </a:r>
            <a:r>
              <a:rPr lang="en-US" sz="1800" dirty="0" smtClean="0"/>
              <a:t>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remove from </a:t>
            </a:r>
            <a:r>
              <a:rPr lang="en-US" sz="1800" b="1" dirty="0" smtClean="0"/>
              <a:t>A</a:t>
            </a:r>
            <a:r>
              <a:rPr lang="en-US" sz="1800" dirty="0" smtClean="0"/>
              <a:t> all intervals which overlap with </a:t>
            </a:r>
            <a:r>
              <a:rPr lang="en-US" sz="1800" b="1" dirty="0" smtClean="0">
                <a:solidFill>
                  <a:srgbClr val="0070C0"/>
                </a:solidFill>
              </a:rPr>
              <a:t>I’</a:t>
            </a:r>
            <a:r>
              <a:rPr lang="en-US" sz="1800" dirty="0" smtClean="0"/>
              <a:t>.  This is </a:t>
            </a:r>
            <a:r>
              <a:rPr lang="en-US" sz="1800" b="1" dirty="0" smtClean="0"/>
              <a:t>A’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problem is that some deleted interval (in this case </a:t>
            </a:r>
            <a:r>
              <a:rPr lang="en-US" sz="1800" b="1" dirty="0">
                <a:solidFill>
                  <a:srgbClr val="0070C0"/>
                </a:solidFill>
              </a:rPr>
              <a:t>I’’</a:t>
            </a:r>
            <a:r>
              <a:rPr lang="en-US" sz="1800" dirty="0"/>
              <a:t>) could have been used for intersecting many intervals if it were not deleted. But deleting it from the instance disallows it to be selected in the solution. </a:t>
            </a: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508" y="4038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352800" y="4114800"/>
            <a:ext cx="449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3352800" y="4114800"/>
              <a:ext cx="1181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628900" y="2133600"/>
            <a:ext cx="308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There is a counter example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343401" y="2373868"/>
            <a:ext cx="4343400" cy="826533"/>
            <a:chOff x="4343401" y="2373868"/>
            <a:chExt cx="4343400" cy="826533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6286500" y="800101"/>
              <a:ext cx="457201" cy="43434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A’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0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Overview of the approach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order to make sure we do not delete intervals (like </a:t>
            </a:r>
            <a:r>
              <a:rPr lang="en-US" sz="2000" b="1" dirty="0" smtClean="0">
                <a:solidFill>
                  <a:srgbClr val="0070C0"/>
                </a:solidFill>
              </a:rPr>
              <a:t>I’’ </a:t>
            </a:r>
            <a:r>
              <a:rPr lang="en-US" sz="2000" dirty="0" smtClean="0"/>
              <a:t>in the previous slide) if they are essential to be selected to cover many other intervals, we make some </a:t>
            </a:r>
            <a:r>
              <a:rPr lang="en-US" sz="2000" b="1" dirty="0" smtClean="0">
                <a:solidFill>
                  <a:srgbClr val="7030A0"/>
                </a:solidFill>
              </a:rPr>
              <a:t>observations </a:t>
            </a:r>
            <a:r>
              <a:rPr lang="en-US" sz="2000" dirty="0" smtClean="0"/>
              <a:t>and introduce a terminology called </a:t>
            </a:r>
            <a:r>
              <a:rPr lang="en-US" sz="2000" b="1" dirty="0" smtClean="0">
                <a:solidFill>
                  <a:srgbClr val="7030A0"/>
                </a:solidFill>
              </a:rPr>
              <a:t>Uniquely covered</a:t>
            </a:r>
            <a:r>
              <a:rPr lang="en-US" sz="2000" dirty="0" smtClean="0"/>
              <a:t> interval. It turns out that we need to keep </a:t>
            </a:r>
            <a:r>
              <a:rPr lang="en-US" sz="2000" b="1" dirty="0">
                <a:solidFill>
                  <a:srgbClr val="0070C0"/>
                </a:solidFill>
              </a:rPr>
              <a:t>I’’ </a:t>
            </a:r>
            <a:r>
              <a:rPr lang="en-US" sz="2000" dirty="0" smtClean="0"/>
              <a:t>in the smaller instance if there is an interval there which is uniquely covered by </a:t>
            </a:r>
            <a:r>
              <a:rPr lang="en-US" sz="2000" b="1" dirty="0">
                <a:solidFill>
                  <a:srgbClr val="0070C0"/>
                </a:solidFill>
              </a:rPr>
              <a:t>I’’ </a:t>
            </a:r>
            <a:r>
              <a:rPr lang="en-US" sz="2000" dirty="0" smtClean="0"/>
              <a:t>. Otherwise, we may discard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’’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5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Carefully constructing </a:t>
            </a:r>
            <a:r>
              <a:rPr lang="en-US" sz="3200" b="1" dirty="0"/>
              <a:t>A</a:t>
            </a:r>
            <a:r>
              <a:rPr lang="en-US" sz="3200" b="1" dirty="0" smtClean="0"/>
              <a:t>’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Among the intervals that overlap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’</a:t>
            </a:r>
            <a:r>
              <a:rPr lang="en-US" sz="1800" dirty="0" smtClean="0"/>
              <a:t>, which intervals should be kept in </a:t>
            </a:r>
            <a:r>
              <a:rPr lang="en-US" sz="1800" b="1" dirty="0" smtClean="0"/>
              <a:t>A’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4010" y="3440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3669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0798" y="381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I’’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04800" y="3429000"/>
            <a:ext cx="8458200" cy="1219200"/>
            <a:chOff x="304800" y="3429000"/>
            <a:chExt cx="8458200" cy="12192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3429000"/>
              <a:ext cx="8458200" cy="1219200"/>
              <a:chOff x="304800" y="1524000"/>
              <a:chExt cx="8458200" cy="1219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1524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352800" y="2209800"/>
                <a:ext cx="4495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86200" y="20574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72100" y="1524000"/>
                <a:ext cx="952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4038600" y="4495800"/>
              <a:ext cx="2552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6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Carefully constructing </a:t>
            </a:r>
            <a:r>
              <a:rPr lang="en-US" sz="3200" b="1" dirty="0"/>
              <a:t>A</a:t>
            </a:r>
            <a:r>
              <a:rPr lang="en-US" sz="3200" b="1" dirty="0" smtClean="0"/>
              <a:t>’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</a:t>
            </a:r>
            <a:r>
              <a:rPr lang="en-US" sz="1800" dirty="0" smtClean="0"/>
              <a:t>: Among the intervals that overlap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’</a:t>
            </a:r>
            <a:r>
              <a:rPr lang="en-US" sz="1800" dirty="0" smtClean="0"/>
              <a:t>, which intervals should be kept in </a:t>
            </a:r>
            <a:r>
              <a:rPr lang="en-US" sz="1800" b="1" dirty="0" smtClean="0"/>
              <a:t>A’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Observation1: 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Among the intervals which cross red line, </a:t>
            </a:r>
          </a:p>
          <a:p>
            <a:pPr marL="0" indent="0">
              <a:buNone/>
            </a:pPr>
            <a:r>
              <a:rPr lang="en-US" sz="1800" dirty="0" smtClean="0"/>
              <a:t>only the interval with </a:t>
            </a:r>
            <a:r>
              <a:rPr lang="en-US" sz="1800" b="1" dirty="0" smtClean="0"/>
              <a:t>maximum finish time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I’’ </a:t>
            </a:r>
            <a:r>
              <a:rPr lang="en-US" sz="1800" dirty="0" smtClean="0"/>
              <a:t>in this picture) may be required.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333875" y="2743200"/>
            <a:ext cx="19050" cy="2286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50798" y="3810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I’’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4648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4114800"/>
            <a:ext cx="449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72100" y="3429000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3900" y="3733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81700" y="3962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15200" y="3962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3810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04800" y="3429000"/>
            <a:ext cx="4038600" cy="685800"/>
            <a:chOff x="304800" y="3429000"/>
            <a:chExt cx="4038600" cy="685800"/>
          </a:xfrm>
        </p:grpSpPr>
        <p:sp>
          <p:nvSpPr>
            <p:cNvPr id="26" name="TextBox 25"/>
            <p:cNvSpPr txBox="1"/>
            <p:nvPr/>
          </p:nvSpPr>
          <p:spPr>
            <a:xfrm>
              <a:off x="1219200" y="36692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I*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4800" y="3429000"/>
              <a:ext cx="4038600" cy="685800"/>
              <a:chOff x="304800" y="3429000"/>
              <a:chExt cx="4038600" cy="685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614010" y="344066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I’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066800" y="3962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600200" y="4114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981200" y="3733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62000" y="3429000"/>
                <a:ext cx="3352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48000" y="3962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04800" y="3733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886200" y="3962400"/>
            <a:ext cx="2705100" cy="533400"/>
            <a:chOff x="3886200" y="3962400"/>
            <a:chExt cx="2705100" cy="533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886200" y="39624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38600" y="4495800"/>
              <a:ext cx="2552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52800" y="2415433"/>
            <a:ext cx="5562600" cy="826532"/>
            <a:chOff x="4038602" y="2373868"/>
            <a:chExt cx="5562600" cy="826532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6591301" y="190500"/>
              <a:ext cx="457201" cy="55626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24600" y="2373868"/>
              <a:ext cx="372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A’</a:t>
              </a:r>
              <a:endParaRPr lang="en-IN" b="1" dirty="0"/>
            </a:p>
          </p:txBody>
        </p:sp>
      </p:grpSp>
      <p:sp>
        <p:nvSpPr>
          <p:cNvPr id="20" name="Cloud Callout 19"/>
          <p:cNvSpPr/>
          <p:nvPr/>
        </p:nvSpPr>
        <p:spPr>
          <a:xfrm>
            <a:off x="609600" y="5559552"/>
            <a:ext cx="8153400" cy="11460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how to decide whether to  keep </a:t>
            </a:r>
            <a:r>
              <a:rPr lang="en-US" b="1" dirty="0" smtClean="0">
                <a:solidFill>
                  <a:srgbClr val="0070C0"/>
                </a:solidFill>
              </a:rPr>
              <a:t>I’’ </a:t>
            </a:r>
            <a:r>
              <a:rPr lang="en-US" dirty="0" smtClean="0">
                <a:solidFill>
                  <a:schemeClr val="tx1"/>
                </a:solidFill>
              </a:rPr>
              <a:t>or not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Convince yourself that this is an important point.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Down Ribbon 22"/>
          <p:cNvSpPr/>
          <p:nvPr/>
        </p:nvSpPr>
        <p:spPr>
          <a:xfrm>
            <a:off x="609600" y="1828799"/>
            <a:ext cx="4229100" cy="95596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the current example, 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Why  is </a:t>
            </a:r>
            <a:r>
              <a:rPr lang="en-US" b="1" dirty="0" smtClean="0">
                <a:solidFill>
                  <a:srgbClr val="0070C0"/>
                </a:solidFill>
              </a:rPr>
              <a:t>I’’ </a:t>
            </a:r>
            <a:r>
              <a:rPr lang="en-US" dirty="0" smtClean="0">
                <a:solidFill>
                  <a:schemeClr val="tx1"/>
                </a:solidFill>
              </a:rPr>
              <a:t>so crucial ?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Try to formalize your ideas.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1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Job scheduling Problem 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} </a:t>
                </a:r>
              </a:p>
              <a:p>
                <a:r>
                  <a:rPr lang="en-US" sz="1800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): </a:t>
                </a:r>
                <a:r>
                  <a:rPr lang="en-US" sz="1800" dirty="0"/>
                  <a:t>f</a:t>
                </a:r>
                <a:r>
                  <a:rPr lang="en-US" sz="1800" dirty="0" smtClean="0"/>
                  <a:t>inish time </a:t>
                </a:r>
                <a:r>
                  <a:rPr lang="en-US" sz="1800" dirty="0"/>
                  <a:t>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 </a:t>
                </a:r>
              </a:p>
              <a:p>
                <a:r>
                  <a:rPr lang="en-US" sz="1800" dirty="0" smtClean="0"/>
                  <a:t>Server can execute </a:t>
                </a:r>
                <a:r>
                  <a:rPr lang="en-US" sz="1800" u="sng" dirty="0" smtClean="0"/>
                  <a:t>at most one job </a:t>
                </a:r>
                <a:r>
                  <a:rPr lang="en-US" sz="1800" dirty="0" smtClean="0"/>
                  <a:t>at any moment of time and a job.</a:t>
                </a:r>
              </a:p>
              <a:p>
                <a:r>
                  <a:rPr lang="en-US" sz="1800" b="1" dirty="0" smtClean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if scheduled, has to be scheduled </a:t>
                </a:r>
                <a:r>
                  <a:rPr lang="en-US" sz="1800" u="sng" dirty="0" smtClean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u="sng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180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 smtClean="0"/>
                  <a:t>)] only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 smtClean="0"/>
                  <a:t>: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select the </a:t>
                </a:r>
                <a:r>
                  <a:rPr lang="en-US" sz="1800" b="1" dirty="0" smtClean="0"/>
                  <a:t>largest </a:t>
                </a:r>
                <a:r>
                  <a:rPr lang="en-US" sz="1800" dirty="0" smtClean="0"/>
                  <a:t>subset of </a:t>
                </a:r>
                <a:r>
                  <a:rPr lang="en-US" sz="1800" b="1" u="sng" dirty="0" smtClean="0"/>
                  <a:t>non-overlapping</a:t>
                </a:r>
                <a:r>
                  <a:rPr lang="en-US" sz="1800" dirty="0" smtClean="0"/>
                  <a:t> jobs which can be executed by the server.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62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876800" y="16002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 smtClean="0">
                <a:solidFill>
                  <a:schemeClr val="tx1"/>
                </a:solidFill>
              </a:rPr>
              <a:t>complete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solution</a:t>
            </a:r>
            <a:r>
              <a:rPr lang="en-US" dirty="0" smtClean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Uniquely covered interval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/>
              <a:t>2 is said to be uniquely covered by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1</a:t>
            </a:r>
            <a:r>
              <a:rPr lang="en-US" sz="1400" dirty="0" smtClean="0"/>
              <a:t> </a:t>
            </a:r>
            <a:r>
              <a:rPr lang="en-US" sz="1800" dirty="0" smtClean="0"/>
              <a:t>if</a:t>
            </a:r>
            <a:r>
              <a:rPr lang="en-US" sz="1400" dirty="0" smtClean="0"/>
              <a:t>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2 is fully covered by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/>
              <a:t>1</a:t>
            </a:r>
            <a:endParaRPr lang="en-US" sz="1600" dirty="0" smtClean="0"/>
          </a:p>
          <a:p>
            <a:r>
              <a:rPr lang="en-US" sz="1600" dirty="0" smtClean="0"/>
              <a:t>Every interval overlapping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2 is also full covered by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1.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Lemma2 :</a:t>
            </a:r>
            <a:r>
              <a:rPr lang="en-US" sz="1600" b="1" dirty="0" smtClean="0"/>
              <a:t> </a:t>
            </a:r>
            <a:r>
              <a:rPr lang="en-US" sz="1600" dirty="0" smtClean="0"/>
              <a:t>There is an optimal solution containing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1600" dirty="0" smtClean="0"/>
              <a:t>1.</a:t>
            </a:r>
          </a:p>
          <a:p>
            <a:pPr marL="0" indent="0">
              <a:buNone/>
            </a:pPr>
            <a:r>
              <a:rPr lang="en-US" sz="1600" b="1" dirty="0" smtClean="0"/>
              <a:t>Proof: </a:t>
            </a:r>
            <a:r>
              <a:rPr lang="en-US" sz="1600" dirty="0" smtClean="0"/>
              <a:t>Surely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400" dirty="0" smtClean="0"/>
              <a:t>2</a:t>
            </a:r>
            <a:r>
              <a:rPr lang="en-US" sz="1800" dirty="0" smtClean="0"/>
              <a:t> or some other interval overlapping it must be there in the optimal solution. If we replace that interval by </a:t>
            </a:r>
            <a:r>
              <a:rPr lang="en-US" sz="1800" b="1" dirty="0" smtClean="0">
                <a:solidFill>
                  <a:srgbClr val="0070C0"/>
                </a:solidFill>
              </a:rPr>
              <a:t>I</a:t>
            </a:r>
            <a:r>
              <a:rPr lang="en-US" sz="1400" dirty="0" smtClean="0"/>
              <a:t>1</a:t>
            </a:r>
            <a:r>
              <a:rPr lang="en-US" sz="1600" dirty="0" smtClean="0"/>
              <a:t>, we still get a solution of the same size and hence an optimal solution.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62500" y="2895600"/>
            <a:ext cx="125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9000" y="28956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3276600"/>
            <a:ext cx="1562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191000" y="3591580"/>
            <a:ext cx="952500" cy="523220"/>
            <a:chOff x="4191000" y="3591580"/>
            <a:chExt cx="952500" cy="5232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191000" y="3657600"/>
              <a:ext cx="952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78934" y="3591580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00400" y="2057400"/>
            <a:ext cx="3124200" cy="523220"/>
            <a:chOff x="3200400" y="2057400"/>
            <a:chExt cx="3124200" cy="5232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00400" y="2514600"/>
              <a:ext cx="312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95800" y="2057400"/>
              <a:ext cx="397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81350" y="1828800"/>
            <a:ext cx="3162300" cy="2286000"/>
            <a:chOff x="3181350" y="2209800"/>
            <a:chExt cx="3162300" cy="228600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181350" y="2209800"/>
              <a:ext cx="19050" cy="2286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324600" y="2209800"/>
              <a:ext cx="19050" cy="22860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We are now ready to give description/construction of the smaller instance </a:t>
            </a:r>
            <a:r>
              <a:rPr lang="en-US" sz="2000" b="1" dirty="0" smtClean="0"/>
              <a:t>A</a:t>
            </a:r>
            <a:r>
              <a:rPr lang="en-US" sz="2000" b="1" dirty="0"/>
              <a:t>’</a:t>
            </a:r>
            <a:r>
              <a:rPr lang="en-US" sz="2000" dirty="0"/>
              <a:t> from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/>
              <a:t>A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There will be two cases.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We shall then prove that </a:t>
            </a:r>
            <a:r>
              <a:rPr lang="en-US" sz="2000" b="1" dirty="0"/>
              <a:t>|Opt(</a:t>
            </a:r>
            <a:r>
              <a:rPr lang="en-US" sz="2000" b="1" dirty="0">
                <a:solidFill>
                  <a:srgbClr val="00B0F0"/>
                </a:solidFill>
              </a:rPr>
              <a:t>A</a:t>
            </a:r>
            <a:r>
              <a:rPr lang="en-US" sz="2000" b="1" dirty="0"/>
              <a:t>)| </a:t>
            </a:r>
            <a:r>
              <a:rPr lang="en-US" sz="2000" dirty="0"/>
              <a:t>=</a:t>
            </a:r>
            <a:r>
              <a:rPr lang="en-US" sz="2000" b="1" dirty="0"/>
              <a:t>  |Opt(</a:t>
            </a:r>
            <a:r>
              <a:rPr lang="en-US" sz="2000" b="1" dirty="0">
                <a:solidFill>
                  <a:srgbClr val="00B0F0"/>
                </a:solidFill>
              </a:rPr>
              <a:t>A’</a:t>
            </a:r>
            <a:r>
              <a:rPr lang="en-US" sz="2000" b="1" dirty="0"/>
              <a:t>)| </a:t>
            </a:r>
            <a:r>
              <a:rPr lang="en-US" sz="2000" dirty="0"/>
              <a:t>+ </a:t>
            </a:r>
            <a:r>
              <a:rPr lang="en-US" sz="2000" dirty="0" smtClean="0"/>
              <a:t>1 for each of these cases.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Important note: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reader is advised to full understand </a:t>
            </a:r>
            <a:r>
              <a:rPr lang="en-US" sz="2000" b="1" dirty="0" smtClean="0">
                <a:solidFill>
                  <a:srgbClr val="7030A0"/>
                </a:solidFill>
              </a:rPr>
              <a:t>Lemma1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7030A0"/>
                </a:solidFill>
              </a:rPr>
              <a:t>Lemma2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7030A0"/>
                </a:solidFill>
              </a:rPr>
              <a:t>Observation1</a:t>
            </a:r>
            <a:r>
              <a:rPr lang="en-US" sz="2000" dirty="0" smtClean="0"/>
              <a:t>, and the notion of </a:t>
            </a:r>
            <a:r>
              <a:rPr lang="en-US" sz="2000" b="1" dirty="0" smtClean="0">
                <a:solidFill>
                  <a:srgbClr val="7030A0"/>
                </a:solidFill>
              </a:rPr>
              <a:t>Uniquely covered interval</a:t>
            </a:r>
            <a:r>
              <a:rPr lang="en-US" sz="2000" dirty="0" smtClean="0"/>
              <a:t>. 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Also fully internalize the notations </a:t>
            </a:r>
            <a:r>
              <a:rPr lang="en-US" sz="2000" b="1" dirty="0" smtClean="0">
                <a:solidFill>
                  <a:srgbClr val="00B0F0"/>
                </a:solidFill>
              </a:rPr>
              <a:t>I*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B0F0"/>
                </a:solidFill>
              </a:rPr>
              <a:t> I’</a:t>
            </a:r>
            <a:r>
              <a:rPr lang="en-US" sz="2000" dirty="0" smtClean="0"/>
              <a:t>, and</a:t>
            </a:r>
            <a:r>
              <a:rPr lang="en-US" sz="2000" b="1" dirty="0" smtClean="0">
                <a:solidFill>
                  <a:srgbClr val="00B0F0"/>
                </a:solidFill>
              </a:rPr>
              <a:t> I”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This will help the reader understand the rest of the solution.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390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Constructing</a:t>
            </a:r>
            <a:r>
              <a:rPr lang="en-US" dirty="0"/>
              <a:t> </a:t>
            </a:r>
            <a:r>
              <a:rPr lang="en-US" b="1" dirty="0"/>
              <a:t>A’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from </a:t>
            </a:r>
            <a:r>
              <a:rPr lang="en-US" b="1" dirty="0"/>
              <a:t>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Constructing</a:t>
            </a:r>
            <a:r>
              <a:rPr lang="en-US" sz="3200" dirty="0" smtClean="0"/>
              <a:t> </a:t>
            </a:r>
            <a:r>
              <a:rPr lang="en-US" sz="3200" b="1" dirty="0" smtClean="0"/>
              <a:t>A’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from </a:t>
            </a:r>
            <a:r>
              <a:rPr lang="en-US" sz="3200" b="1" dirty="0" smtClean="0"/>
              <a:t>A 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990600"/>
            <a:ext cx="8458200" cy="2209800"/>
            <a:chOff x="304800" y="990600"/>
            <a:chExt cx="8458200" cy="2209800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990600"/>
              <a:ext cx="8458200" cy="2209800"/>
              <a:chOff x="304800" y="990600"/>
              <a:chExt cx="8458200" cy="22098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04800" y="990600"/>
                <a:ext cx="8458200" cy="2209800"/>
                <a:chOff x="304800" y="990600"/>
                <a:chExt cx="8458200" cy="220980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609600" y="2743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66800" y="20574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600200" y="22098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981200" y="1828800"/>
                  <a:ext cx="2362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95400" y="1524000"/>
                  <a:ext cx="281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048000" y="2057400"/>
                  <a:ext cx="6096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52800" y="2209800"/>
                  <a:ext cx="1905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48436" y="1524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533900" y="1828800"/>
                  <a:ext cx="5905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343400" y="9906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448300" y="2209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981700" y="2057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315200" y="2057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477000" y="1905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304800" y="18288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119518" y="153566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I’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447800" y="1764268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I*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4438650" y="16764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5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Constructing</a:t>
            </a:r>
            <a:r>
              <a:rPr lang="en-US" sz="3200" dirty="0" smtClean="0"/>
              <a:t> </a:t>
            </a:r>
            <a:r>
              <a:rPr lang="en-US" sz="3200" b="1" dirty="0" smtClean="0"/>
              <a:t>A’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from </a:t>
            </a:r>
            <a:r>
              <a:rPr lang="en-US" sz="3200" b="1" dirty="0" smtClean="0"/>
              <a:t>A </a:t>
            </a:r>
            <a:br>
              <a:rPr lang="en-US" sz="3200" b="1" dirty="0" smtClean="0"/>
            </a:b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990600"/>
            <a:ext cx="8153400" cy="2209800"/>
            <a:chOff x="609600" y="990600"/>
            <a:chExt cx="8153400" cy="2209800"/>
          </a:xfrm>
        </p:grpSpPr>
        <p:grpSp>
          <p:nvGrpSpPr>
            <p:cNvPr id="60" name="Group 59"/>
            <p:cNvGrpSpPr/>
            <p:nvPr/>
          </p:nvGrpSpPr>
          <p:grpSpPr>
            <a:xfrm>
              <a:off x="609600" y="990600"/>
              <a:ext cx="8153400" cy="2209800"/>
              <a:chOff x="609600" y="990600"/>
              <a:chExt cx="8153400" cy="22098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352800" y="2209800"/>
                <a:ext cx="190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048436" y="1524000"/>
                <a:ext cx="12761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343400" y="990600"/>
                <a:ext cx="0" cy="22098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48300" y="2209800"/>
                <a:ext cx="2933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4438650" y="1676400"/>
              <a:ext cx="361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3200400"/>
            <a:ext cx="5270354" cy="914400"/>
            <a:chOff x="2209800" y="3200400"/>
            <a:chExt cx="5270354" cy="914400"/>
          </a:xfrm>
        </p:grpSpPr>
        <p:sp>
          <p:nvSpPr>
            <p:cNvPr id="62" name="Down Arrow 61"/>
            <p:cNvSpPr/>
            <p:nvPr/>
          </p:nvSpPr>
          <p:spPr>
            <a:xfrm>
              <a:off x="3945709" y="3505200"/>
              <a:ext cx="854891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3200400"/>
              <a:ext cx="5270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Case1:</a:t>
              </a:r>
              <a:r>
                <a:rPr lang="en-US" dirty="0" smtClean="0"/>
                <a:t> There is an interval </a:t>
              </a:r>
              <a:r>
                <a:rPr lang="en-US" b="1" dirty="0" smtClean="0">
                  <a:solidFill>
                    <a:srgbClr val="0070C0"/>
                  </a:solidFill>
                </a:rPr>
                <a:t>I </a:t>
              </a:r>
              <a:r>
                <a:rPr lang="en-US" dirty="0"/>
                <a:t>ϵ </a:t>
              </a:r>
              <a:r>
                <a:rPr lang="en-US" b="1" dirty="0"/>
                <a:t>D </a:t>
              </a:r>
              <a:r>
                <a:rPr lang="en-US" dirty="0" smtClean="0"/>
                <a:t>uniquely covered by </a:t>
              </a:r>
              <a:r>
                <a:rPr lang="en-US" b="1" dirty="0" smtClean="0">
                  <a:solidFill>
                    <a:srgbClr val="0070C0"/>
                  </a:solidFill>
                </a:rPr>
                <a:t>I”</a:t>
              </a:r>
              <a:endParaRPr lang="en-US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57800" y="9906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800" y="4038600"/>
            <a:ext cx="8382000" cy="2438400"/>
            <a:chOff x="304800" y="4038600"/>
            <a:chExt cx="8382000" cy="2438400"/>
          </a:xfrm>
        </p:grpSpPr>
        <p:grpSp>
          <p:nvGrpSpPr>
            <p:cNvPr id="2" name="Group 1"/>
            <p:cNvGrpSpPr/>
            <p:nvPr/>
          </p:nvGrpSpPr>
          <p:grpSpPr>
            <a:xfrm>
              <a:off x="304800" y="4114800"/>
              <a:ext cx="8382000" cy="2209800"/>
              <a:chOff x="304800" y="4114800"/>
              <a:chExt cx="8382000" cy="22098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04800" y="4114800"/>
                <a:ext cx="8382000" cy="2209800"/>
                <a:chOff x="304800" y="3810000"/>
                <a:chExt cx="8382000" cy="22098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33400" y="5410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429000" y="4876800"/>
                  <a:ext cx="1828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048436" y="4191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533900" y="4495800"/>
                  <a:ext cx="5905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477000" y="4572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10200" y="4876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4724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239000" y="4724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343400" y="38100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04800" y="4812268"/>
                  <a:ext cx="372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A’</a:t>
                  </a:r>
                  <a:endParaRPr lang="en-US" b="1" dirty="0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4419600" y="46482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500518" y="4888468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I”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419600" y="4355068"/>
                <a:ext cx="245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724400" y="6096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79860" y="61076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257800" y="4038600"/>
              <a:ext cx="0" cy="22860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343400" y="2743200"/>
            <a:ext cx="914400" cy="609600"/>
            <a:chOff x="4343400" y="2743200"/>
            <a:chExt cx="914400" cy="609600"/>
          </a:xfrm>
        </p:grpSpPr>
        <p:sp>
          <p:nvSpPr>
            <p:cNvPr id="54" name="TextBox 53"/>
            <p:cNvSpPr txBox="1"/>
            <p:nvPr/>
          </p:nvSpPr>
          <p:spPr>
            <a:xfrm>
              <a:off x="4648200" y="2983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635758" y="2450842"/>
              <a:ext cx="329684" cy="914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57800" y="2743200"/>
            <a:ext cx="3581400" cy="609600"/>
            <a:chOff x="5257800" y="2743200"/>
            <a:chExt cx="3581400" cy="609600"/>
          </a:xfrm>
        </p:grpSpPr>
        <p:sp>
          <p:nvSpPr>
            <p:cNvPr id="55" name="TextBox 54"/>
            <p:cNvSpPr txBox="1"/>
            <p:nvPr/>
          </p:nvSpPr>
          <p:spPr>
            <a:xfrm>
              <a:off x="6858000" y="298346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sp>
          <p:nvSpPr>
            <p:cNvPr id="71" name="Right Brace 70"/>
            <p:cNvSpPr/>
            <p:nvPr/>
          </p:nvSpPr>
          <p:spPr>
            <a:xfrm rot="5400000">
              <a:off x="6883658" y="1117342"/>
              <a:ext cx="329684" cy="3581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" y="1524000"/>
            <a:ext cx="4648200" cy="1066800"/>
            <a:chOff x="304800" y="1524000"/>
            <a:chExt cx="4648200" cy="10668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524000"/>
              <a:ext cx="4119610" cy="685800"/>
              <a:chOff x="304800" y="1524000"/>
              <a:chExt cx="4119610" cy="6858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295400" y="1524000"/>
                <a:ext cx="281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4119518" y="153566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I’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7800" y="17642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I*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Down Ribbon 57"/>
          <p:cNvSpPr/>
          <p:nvPr/>
        </p:nvSpPr>
        <p:spPr>
          <a:xfrm>
            <a:off x="76200" y="3048000"/>
            <a:ext cx="2362200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take care of intervals whose starting point is to the right of red line (finish time of </a:t>
            </a:r>
            <a:r>
              <a:rPr lang="en-US" sz="1400" b="1" dirty="0">
                <a:solidFill>
                  <a:srgbClr val="0070C0"/>
                </a:solidFill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</a:rPr>
              <a:t>’</a:t>
            </a:r>
            <a:r>
              <a:rPr lang="en-US" sz="1400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Down Ribbon 58"/>
          <p:cNvSpPr/>
          <p:nvPr/>
        </p:nvSpPr>
        <p:spPr>
          <a:xfrm>
            <a:off x="381000" y="3048000"/>
            <a:ext cx="3276600" cy="15356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can partition these intervals into two sets.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</a:t>
            </a:r>
            <a:r>
              <a:rPr lang="en-US" sz="1400" dirty="0" smtClean="0">
                <a:solidFill>
                  <a:schemeClr val="tx1"/>
                </a:solidFill>
              </a:rPr>
              <a:t>: those which overlap with </a:t>
            </a:r>
            <a:r>
              <a:rPr lang="en-US" sz="1400" b="1" dirty="0" smtClean="0">
                <a:solidFill>
                  <a:srgbClr val="0070C0"/>
                </a:solidFill>
              </a:rPr>
              <a:t>I”.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</a:t>
            </a:r>
            <a:r>
              <a:rPr lang="en-US" sz="1400" dirty="0" smtClean="0">
                <a:solidFill>
                  <a:schemeClr val="tx1"/>
                </a:solidFill>
              </a:rPr>
              <a:t>: those that start after the end of </a:t>
            </a:r>
            <a:r>
              <a:rPr lang="en-US" sz="1400" b="1" dirty="0">
                <a:solidFill>
                  <a:srgbClr val="0070C0"/>
                </a:solidFill>
              </a:rPr>
              <a:t>I” </a:t>
            </a:r>
            <a:r>
              <a:rPr lang="en-US" sz="1400" dirty="0" smtClean="0">
                <a:solidFill>
                  <a:schemeClr val="tx1"/>
                </a:solidFill>
              </a:rPr>
              <a:t>and hence do not overlap with </a:t>
            </a:r>
            <a:r>
              <a:rPr lang="en-US" sz="1400" b="1" dirty="0">
                <a:solidFill>
                  <a:srgbClr val="0070C0"/>
                </a:solidFill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</a:rPr>
              <a:t>”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Down Ribbon 68"/>
          <p:cNvSpPr/>
          <p:nvPr/>
        </p:nvSpPr>
        <p:spPr>
          <a:xfrm>
            <a:off x="762000" y="3048000"/>
            <a:ext cx="32004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Now we shall describe the two cases for construction of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8" grpId="0" animBg="1"/>
      <p:bldP spid="58" grpId="1" animBg="1"/>
      <p:bldP spid="59" grpId="0" animBg="1"/>
      <p:bldP spid="59" grpId="1" animBg="1"/>
      <p:bldP spid="69" grpId="0" animBg="1"/>
      <p:bldP spid="6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Constructing</a:t>
            </a:r>
            <a:r>
              <a:rPr lang="en-US" sz="3600" dirty="0"/>
              <a:t> </a:t>
            </a:r>
            <a:r>
              <a:rPr lang="en-US" sz="3600" b="1" dirty="0"/>
              <a:t>A’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from </a:t>
            </a:r>
            <a:r>
              <a:rPr lang="en-US" sz="3600" b="1" dirty="0"/>
              <a:t>A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there </a:t>
            </a:r>
            <a:r>
              <a:rPr lang="en-US" sz="2000" dirty="0"/>
              <a:t>is an interval </a:t>
            </a:r>
            <a:r>
              <a:rPr lang="en-US" sz="2000" b="1" dirty="0">
                <a:solidFill>
                  <a:srgbClr val="0070C0"/>
                </a:solidFill>
              </a:rPr>
              <a:t>I </a:t>
            </a:r>
            <a:r>
              <a:rPr lang="en-US" sz="2000" dirty="0" smtClean="0"/>
              <a:t>ϵ </a:t>
            </a:r>
            <a:r>
              <a:rPr lang="en-US" sz="2000" b="1" dirty="0" smtClean="0"/>
              <a:t>D</a:t>
            </a:r>
            <a:r>
              <a:rPr lang="en-US" sz="2000" dirty="0" smtClean="0"/>
              <a:t>  uniquely </a:t>
            </a:r>
            <a:r>
              <a:rPr lang="en-US" sz="2000" dirty="0"/>
              <a:t>covered by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”</a:t>
            </a:r>
            <a:r>
              <a:rPr lang="en-US" sz="2000" dirty="0" smtClean="0"/>
              <a:t>, then we define </a:t>
            </a:r>
            <a:r>
              <a:rPr lang="en-US" sz="2000" b="1" dirty="0"/>
              <a:t>A</a:t>
            </a:r>
            <a:r>
              <a:rPr lang="en-US" sz="2000" b="1" dirty="0" smtClean="0"/>
              <a:t>’ </a:t>
            </a:r>
            <a:r>
              <a:rPr lang="en-US" sz="2000" dirty="0" smtClean="0"/>
              <a:t>as follows. Remove all intervals from </a:t>
            </a:r>
            <a:r>
              <a:rPr lang="en-US" sz="2000" b="1" dirty="0" smtClean="0"/>
              <a:t>A</a:t>
            </a:r>
            <a:r>
              <a:rPr lang="en-US" sz="2000" dirty="0" smtClean="0"/>
              <a:t> which overlap with </a:t>
            </a:r>
            <a:r>
              <a:rPr lang="en-US" sz="2000" b="1" dirty="0" smtClean="0">
                <a:solidFill>
                  <a:srgbClr val="0070C0"/>
                </a:solidFill>
              </a:rPr>
              <a:t>I’</a:t>
            </a:r>
            <a:r>
              <a:rPr lang="en-US" sz="2000" dirty="0"/>
              <a:t> </a:t>
            </a:r>
            <a:r>
              <a:rPr lang="en-US" sz="2000" dirty="0" smtClean="0"/>
              <a:t>(this was our usual way of defining </a:t>
            </a:r>
            <a:r>
              <a:rPr lang="en-US" sz="2000" b="1" dirty="0" smtClean="0"/>
              <a:t>A’ </a:t>
            </a:r>
            <a:r>
              <a:rPr lang="en-US" sz="2000" dirty="0" smtClean="0"/>
              <a:t>in our wrong solution). Now add </a:t>
            </a:r>
            <a:r>
              <a:rPr lang="en-US" sz="2000" b="1" dirty="0" smtClean="0">
                <a:solidFill>
                  <a:srgbClr val="0070C0"/>
                </a:solidFill>
              </a:rPr>
              <a:t>I” </a:t>
            </a:r>
            <a:r>
              <a:rPr lang="en-US" sz="2000" dirty="0" smtClean="0"/>
              <a:t>to this set. This set is the smaller instance </a:t>
            </a:r>
            <a:r>
              <a:rPr lang="en-US" sz="2000" b="1" dirty="0"/>
              <a:t>A’</a:t>
            </a:r>
            <a:r>
              <a:rPr lang="en-US" sz="2000" dirty="0" smtClean="0"/>
              <a:t>  for </a:t>
            </a:r>
            <a:r>
              <a:rPr lang="en-US" sz="2000" b="1" dirty="0" smtClean="0"/>
              <a:t>Case 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We shall now define </a:t>
            </a:r>
            <a:r>
              <a:rPr lang="en-US" sz="2000" b="1" dirty="0"/>
              <a:t>A</a:t>
            </a:r>
            <a:r>
              <a:rPr lang="en-US" sz="2000" b="1" dirty="0" smtClean="0"/>
              <a:t>’ </a:t>
            </a:r>
            <a:r>
              <a:rPr lang="en-US" sz="2000" dirty="0" smtClean="0"/>
              <a:t>for </a:t>
            </a:r>
            <a:r>
              <a:rPr lang="en-US" sz="2000" b="1" dirty="0" smtClean="0"/>
              <a:t>Case 2.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8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Constructing</a:t>
            </a:r>
            <a:r>
              <a:rPr lang="en-US" sz="3200" dirty="0" smtClean="0"/>
              <a:t> </a:t>
            </a:r>
            <a:r>
              <a:rPr lang="en-US" sz="3200" b="1" dirty="0" smtClean="0"/>
              <a:t>A’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from</a:t>
            </a:r>
            <a:r>
              <a:rPr lang="en-US" sz="3200" dirty="0" smtClean="0"/>
              <a:t> </a:t>
            </a:r>
            <a:r>
              <a:rPr lang="en-US" sz="3200" b="1" dirty="0" smtClean="0"/>
              <a:t>A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09800" y="3200400"/>
            <a:ext cx="4936929" cy="914400"/>
            <a:chOff x="2209800" y="3200400"/>
            <a:chExt cx="4936929" cy="914400"/>
          </a:xfrm>
        </p:grpSpPr>
        <p:sp>
          <p:nvSpPr>
            <p:cNvPr id="62" name="Down Arrow 61"/>
            <p:cNvSpPr/>
            <p:nvPr/>
          </p:nvSpPr>
          <p:spPr>
            <a:xfrm>
              <a:off x="3945709" y="3505200"/>
              <a:ext cx="854891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09800" y="3200400"/>
              <a:ext cx="4936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Case2:</a:t>
              </a:r>
              <a:r>
                <a:rPr lang="en-US" dirty="0" smtClean="0"/>
                <a:t> There is </a:t>
              </a:r>
              <a:r>
                <a:rPr lang="en-US" b="1" dirty="0" smtClean="0"/>
                <a:t>no</a:t>
              </a:r>
              <a:r>
                <a:rPr lang="en-US" dirty="0" smtClean="0"/>
                <a:t> interval uniquely covered by </a:t>
              </a:r>
              <a:r>
                <a:rPr lang="en-US" b="1" dirty="0" smtClean="0">
                  <a:solidFill>
                    <a:srgbClr val="0070C0"/>
                  </a:solidFill>
                </a:rPr>
                <a:t>I”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990600"/>
            <a:ext cx="8153400" cy="2209800"/>
            <a:chOff x="609600" y="990600"/>
            <a:chExt cx="8153400" cy="2209800"/>
          </a:xfrm>
        </p:grpSpPr>
        <p:grpSp>
          <p:nvGrpSpPr>
            <p:cNvPr id="6" name="Group 5"/>
            <p:cNvGrpSpPr/>
            <p:nvPr/>
          </p:nvGrpSpPr>
          <p:grpSpPr>
            <a:xfrm>
              <a:off x="609600" y="990600"/>
              <a:ext cx="8153400" cy="2209800"/>
              <a:chOff x="609600" y="990600"/>
              <a:chExt cx="8153400" cy="22098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09600" y="990600"/>
                <a:ext cx="8153400" cy="2209800"/>
                <a:chOff x="609600" y="990600"/>
                <a:chExt cx="8153400" cy="220980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609600" y="2743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52800" y="2209800"/>
                  <a:ext cx="1905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48436" y="1524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533900" y="1828800"/>
                  <a:ext cx="1028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343400" y="9906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448300" y="2209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981700" y="2057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315200" y="2057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477000" y="1905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4438650" y="16764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348118" y="213360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I”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57800" y="990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705072" y="2831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27460" y="28194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0403" y="4191000"/>
            <a:ext cx="8382000" cy="2274332"/>
            <a:chOff x="330403" y="4191000"/>
            <a:chExt cx="8382000" cy="2274332"/>
          </a:xfrm>
        </p:grpSpPr>
        <p:grpSp>
          <p:nvGrpSpPr>
            <p:cNvPr id="18" name="Group 17"/>
            <p:cNvGrpSpPr/>
            <p:nvPr/>
          </p:nvGrpSpPr>
          <p:grpSpPr>
            <a:xfrm>
              <a:off x="330403" y="4191000"/>
              <a:ext cx="8382000" cy="2209800"/>
              <a:chOff x="304800" y="4114800"/>
              <a:chExt cx="8382000" cy="220980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04800" y="4114800"/>
                <a:ext cx="8382000" cy="2209800"/>
                <a:chOff x="304800" y="3810000"/>
                <a:chExt cx="8382000" cy="220980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33400" y="5410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048250" y="4191000"/>
                  <a:ext cx="12763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533900" y="4495800"/>
                  <a:ext cx="1028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477000" y="4572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10200" y="4876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943600" y="4724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239000" y="4724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343400" y="38100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04800" y="4812268"/>
                  <a:ext cx="372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A’</a:t>
                  </a:r>
                  <a:endParaRPr lang="en-US" b="1" dirty="0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4419600" y="46482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5257800" y="41910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724400" y="6096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79860" y="60198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15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Constructing</a:t>
            </a:r>
            <a:r>
              <a:rPr lang="en-US" sz="3600" dirty="0"/>
              <a:t> </a:t>
            </a:r>
            <a:r>
              <a:rPr lang="en-US" sz="3600" b="1" dirty="0"/>
              <a:t>A’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from </a:t>
            </a:r>
            <a:r>
              <a:rPr lang="en-US" sz="3600" b="1" dirty="0"/>
              <a:t>A 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there </a:t>
            </a:r>
            <a:r>
              <a:rPr lang="en-US" sz="2000" dirty="0"/>
              <a:t>is </a:t>
            </a:r>
            <a:r>
              <a:rPr lang="en-US" sz="2000" dirty="0" smtClean="0"/>
              <a:t>no interval in </a:t>
            </a:r>
            <a:r>
              <a:rPr lang="en-US" sz="2000" b="1" dirty="0" smtClean="0"/>
              <a:t>D</a:t>
            </a:r>
            <a:r>
              <a:rPr lang="en-US" sz="2000" dirty="0" smtClean="0"/>
              <a:t>  uniquely </a:t>
            </a:r>
            <a:r>
              <a:rPr lang="en-US" sz="2000" dirty="0"/>
              <a:t>covered by 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</a:rPr>
              <a:t>”</a:t>
            </a:r>
            <a:r>
              <a:rPr lang="en-US" sz="2000" dirty="0" smtClean="0"/>
              <a:t>, then we define </a:t>
            </a:r>
            <a:r>
              <a:rPr lang="en-US" sz="2000" b="1" dirty="0"/>
              <a:t>A</a:t>
            </a:r>
            <a:r>
              <a:rPr lang="en-US" sz="2000" b="1" dirty="0" smtClean="0"/>
              <a:t>’ </a:t>
            </a:r>
            <a:r>
              <a:rPr lang="en-US" sz="2000" dirty="0" smtClean="0"/>
              <a:t>as follows. Remove all intervals from </a:t>
            </a:r>
            <a:r>
              <a:rPr lang="en-US" sz="2000" b="1" dirty="0" smtClean="0"/>
              <a:t>A</a:t>
            </a:r>
            <a:r>
              <a:rPr lang="en-US" sz="2000" dirty="0" smtClean="0"/>
              <a:t> which overlap with </a:t>
            </a:r>
            <a:r>
              <a:rPr lang="en-US" sz="2000" b="1" dirty="0" smtClean="0">
                <a:solidFill>
                  <a:srgbClr val="0070C0"/>
                </a:solidFill>
              </a:rPr>
              <a:t>I’</a:t>
            </a:r>
            <a:r>
              <a:rPr lang="en-US" sz="2000" dirty="0"/>
              <a:t> </a:t>
            </a:r>
            <a:r>
              <a:rPr lang="en-US" sz="2000" dirty="0" smtClean="0"/>
              <a:t>(this was our usual way of defining </a:t>
            </a:r>
            <a:r>
              <a:rPr lang="en-US" sz="2000" b="1" dirty="0" smtClean="0"/>
              <a:t>A’ </a:t>
            </a:r>
            <a:r>
              <a:rPr lang="en-US" sz="2000" dirty="0" smtClean="0"/>
              <a:t>in our wrong solution). This set is the smaller instance </a:t>
            </a:r>
            <a:r>
              <a:rPr lang="en-US" sz="2000" b="1" dirty="0"/>
              <a:t>A’</a:t>
            </a:r>
            <a:r>
              <a:rPr lang="en-US" sz="2000" dirty="0" smtClean="0"/>
              <a:t>  for </a:t>
            </a:r>
            <a:r>
              <a:rPr lang="en-US" sz="2000" b="1" dirty="0" smtClean="0"/>
              <a:t>Case 2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36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Theorem1:  </a:t>
            </a:r>
            <a:r>
              <a:rPr lang="en-US" sz="3200" b="1" dirty="0"/>
              <a:t>|Opt(</a:t>
            </a:r>
            <a:r>
              <a:rPr lang="en-US" sz="3200" b="1" dirty="0">
                <a:solidFill>
                  <a:srgbClr val="00B0F0"/>
                </a:solidFill>
              </a:rPr>
              <a:t>A</a:t>
            </a:r>
            <a:r>
              <a:rPr lang="en-US" sz="3200" b="1" dirty="0"/>
              <a:t>)| </a:t>
            </a:r>
            <a:r>
              <a:rPr lang="en-US" sz="3200" dirty="0"/>
              <a:t>=</a:t>
            </a:r>
            <a:r>
              <a:rPr lang="en-US" sz="3200" b="1" dirty="0"/>
              <a:t>  |Opt(</a:t>
            </a:r>
            <a:r>
              <a:rPr lang="en-US" sz="3200" b="1" dirty="0">
                <a:solidFill>
                  <a:srgbClr val="00B0F0"/>
                </a:solidFill>
              </a:rPr>
              <a:t>A’</a:t>
            </a:r>
            <a:r>
              <a:rPr lang="en-US" sz="3200" b="1" dirty="0"/>
              <a:t>)| </a:t>
            </a:r>
            <a:r>
              <a:rPr lang="en-US" sz="3200" dirty="0"/>
              <a:t>+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We shall prove this theorem for case 1 as well as case 2.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Case1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/>
              <a:t>There is an interval </a:t>
            </a:r>
            <a:r>
              <a:rPr lang="en-US" sz="2400" b="1" dirty="0" smtClean="0">
                <a:solidFill>
                  <a:srgbClr val="0070C0"/>
                </a:solidFill>
              </a:rPr>
              <a:t>I</a:t>
            </a:r>
            <a:r>
              <a:rPr lang="en-US" sz="2400" dirty="0"/>
              <a:t> ϵ </a:t>
            </a:r>
            <a:r>
              <a:rPr lang="en-US" sz="2400" b="1" dirty="0"/>
              <a:t>D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/>
              <a:t>uniquely covered by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3900" y="1828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33400" y="57150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29000" y="518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48436" y="44958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3900" y="48006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77000" y="4876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0200" y="51816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43600" y="50292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39000" y="50292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43400" y="41148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" y="5117068"/>
            <a:ext cx="37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A’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19600" y="46482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18207" y="487719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9600" y="43550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 flipV="1">
            <a:off x="3886200" y="3352800"/>
            <a:ext cx="901379" cy="5334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990600"/>
            <a:ext cx="0" cy="5257800"/>
            <a:chOff x="5257800" y="990600"/>
            <a:chExt cx="0" cy="5257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257800" y="990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57800" y="4038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352800" y="685800"/>
            <a:ext cx="256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|Opt(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/>
              <a:t>)| </a:t>
            </a:r>
            <a:r>
              <a:rPr lang="en-US" dirty="0"/>
              <a:t>≤</a:t>
            </a:r>
            <a:r>
              <a:rPr lang="en-US" b="1" dirty="0"/>
              <a:t>  |Opt(</a:t>
            </a:r>
            <a:r>
              <a:rPr lang="en-US" b="1" dirty="0">
                <a:solidFill>
                  <a:srgbClr val="00B0F0"/>
                </a:solidFill>
              </a:rPr>
              <a:t>A’</a:t>
            </a:r>
            <a:r>
              <a:rPr lang="en-US" b="1" dirty="0"/>
              <a:t>)| </a:t>
            </a:r>
            <a:r>
              <a:rPr lang="en-US" dirty="0"/>
              <a:t>+ 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72" name="Down Ribbon 71"/>
          <p:cNvSpPr/>
          <p:nvPr/>
        </p:nvSpPr>
        <p:spPr>
          <a:xfrm>
            <a:off x="207818" y="2946277"/>
            <a:ext cx="32004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optimal solution of </a:t>
            </a:r>
            <a:r>
              <a:rPr lang="en-US" sz="1400" b="1" dirty="0" smtClean="0">
                <a:solidFill>
                  <a:schemeClr val="tx1"/>
                </a:solidFill>
              </a:rPr>
              <a:t>A’ </a:t>
            </a:r>
            <a:r>
              <a:rPr lang="en-US" sz="1400" dirty="0" smtClean="0">
                <a:solidFill>
                  <a:schemeClr val="tx1"/>
                </a:solidFill>
              </a:rPr>
              <a:t>takes care of all intervals to the right of red line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wn Ribbon 72"/>
          <p:cNvSpPr/>
          <p:nvPr/>
        </p:nvSpPr>
        <p:spPr>
          <a:xfrm>
            <a:off x="152400" y="3722132"/>
            <a:ext cx="32004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to add to this solution to take care of intervals  to the left of red line </a:t>
            </a:r>
            <a:r>
              <a:rPr lang="en-US" sz="1400" b="1" dirty="0" smtClean="0">
                <a:solidFill>
                  <a:schemeClr val="tx1"/>
                </a:solidFill>
              </a:rPr>
              <a:t> ?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Down Ribbon 73"/>
          <p:cNvSpPr/>
          <p:nvPr/>
        </p:nvSpPr>
        <p:spPr>
          <a:xfrm>
            <a:off x="152400" y="3810000"/>
            <a:ext cx="33528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add just  </a:t>
            </a:r>
            <a:r>
              <a:rPr lang="en-US" sz="1400" b="1" dirty="0" smtClean="0">
                <a:solidFill>
                  <a:srgbClr val="0070C0"/>
                </a:solidFill>
              </a:rPr>
              <a:t>I’</a:t>
            </a:r>
            <a:r>
              <a:rPr lang="en-US" sz="1400" dirty="0" smtClean="0">
                <a:solidFill>
                  <a:schemeClr val="tx1"/>
                </a:solidFill>
              </a:rPr>
              <a:t>  to get a solution for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b="1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we are done.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that we could do was to make </a:t>
            </a:r>
            <a:br>
              <a:rPr lang="en-US" sz="28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 local observation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Equation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(i) </a:t>
                </a:r>
                <a:r>
                  <a:rPr lang="en-US" sz="1800" dirty="0" smtClean="0"/>
                  <a:t>hints at recursive solution of the problem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593" t="-616" b="-415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814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 r="-2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505200" y="42672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5040" y="38709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576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2578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082799" y="44958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      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-- (i)</a:t>
                </a:r>
                <a:endParaRPr lang="en-IN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07468"/>
                <a:ext cx="2743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49" t="-6349" r="-15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2362200" y="23591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17" grpId="0" animBg="1"/>
      <p:bldP spid="18" grpId="0" animBg="1"/>
      <p:bldP spid="19" grpId="0"/>
      <p:bldP spid="20" grpId="0" animBg="1"/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Case1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 smtClean="0"/>
              <a:t>There is an interval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dirty="0"/>
              <a:t> ϵ </a:t>
            </a:r>
            <a:r>
              <a:rPr lang="en-US" sz="2400" b="1" dirty="0"/>
              <a:t>D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uniquely covered by </a:t>
            </a:r>
            <a:r>
              <a:rPr lang="en-US" sz="2400" b="1" dirty="0" smtClean="0">
                <a:solidFill>
                  <a:srgbClr val="0070C0"/>
                </a:solidFill>
              </a:rPr>
              <a:t>I”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3900" y="18288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33400" y="57150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29000" y="51816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48436" y="44958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533900" y="4800600"/>
            <a:ext cx="590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477000" y="48768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10200" y="51816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43600" y="50292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39000" y="50292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43400" y="41148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4800" y="5117068"/>
            <a:ext cx="37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A’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19600" y="46482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00518" y="4888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9600" y="43550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3945709" y="3505200"/>
            <a:ext cx="854891" cy="609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990600"/>
            <a:ext cx="0" cy="5257800"/>
            <a:chOff x="5257800" y="990600"/>
            <a:chExt cx="0" cy="5257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257800" y="990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257800" y="4038600"/>
              <a:ext cx="0" cy="22098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52800" y="685800"/>
            <a:ext cx="252646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A’</a:t>
            </a:r>
            <a:r>
              <a:rPr lang="en-US" b="1" dirty="0" smtClean="0"/>
              <a:t>)| </a:t>
            </a:r>
            <a:r>
              <a:rPr lang="en-US" dirty="0"/>
              <a:t>≤</a:t>
            </a:r>
            <a:r>
              <a:rPr lang="en-US" b="1" dirty="0"/>
              <a:t>  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</a:t>
            </a:r>
            <a:r>
              <a:rPr lang="en-US" b="1" dirty="0" smtClean="0"/>
              <a:t>)| </a:t>
            </a:r>
            <a:r>
              <a:rPr lang="en-US" dirty="0" smtClean="0"/>
              <a:t>-1 </a:t>
            </a:r>
            <a:endParaRPr lang="en-IN" dirty="0"/>
          </a:p>
        </p:txBody>
      </p:sp>
      <p:sp>
        <p:nvSpPr>
          <p:cNvPr id="60" name="Down Ribbon 59"/>
          <p:cNvSpPr/>
          <p:nvPr/>
        </p:nvSpPr>
        <p:spPr>
          <a:xfrm>
            <a:off x="381000" y="2819400"/>
            <a:ext cx="33528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rgbClr val="C00000"/>
                </a:solidFill>
              </a:rPr>
              <a:t>Lemma1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, it follows that there is an optimal solution for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 containing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I’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" name="Down Ribbon 64"/>
          <p:cNvSpPr/>
          <p:nvPr/>
        </p:nvSpPr>
        <p:spPr>
          <a:xfrm>
            <a:off x="228600" y="3810000"/>
            <a:ext cx="3505200" cy="10022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just remove </a:t>
            </a:r>
            <a:r>
              <a:rPr lang="en-US" sz="1400" b="1" dirty="0" smtClean="0">
                <a:solidFill>
                  <a:srgbClr val="0070C0"/>
                </a:solidFill>
              </a:rPr>
              <a:t>I’</a:t>
            </a:r>
            <a:r>
              <a:rPr lang="en-US" sz="1400" dirty="0" smtClean="0">
                <a:solidFill>
                  <a:schemeClr val="tx1"/>
                </a:solidFill>
              </a:rPr>
              <a:t>  from this optimal solution for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b="1" dirty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to get a solution for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b="1" dirty="0" smtClean="0">
                <a:solidFill>
                  <a:srgbClr val="00B0F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we are done.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3657600"/>
            <a:ext cx="4271964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But </a:t>
            </a:r>
            <a:r>
              <a:rPr lang="en-US" sz="1600" b="1" dirty="0">
                <a:solidFill>
                  <a:srgbClr val="0070C0"/>
                </a:solidFill>
              </a:rPr>
              <a:t>I’</a:t>
            </a:r>
            <a:r>
              <a:rPr lang="en-US" sz="1600" dirty="0">
                <a:solidFill>
                  <a:schemeClr val="tx1"/>
                </a:solidFill>
              </a:rPr>
              <a:t> takes care of only intervals to the left of red line and  </a:t>
            </a:r>
            <a:r>
              <a:rPr lang="en-US" sz="1600" b="1" dirty="0">
                <a:solidFill>
                  <a:srgbClr val="0070C0"/>
                </a:solidFill>
              </a:rPr>
              <a:t>I”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So there must be intervals in the optimal solution to take care of intervals to the right of 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</a:rPr>
              <a:t>’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 how to get a solution for </a:t>
            </a:r>
            <a:r>
              <a:rPr lang="en-US" b="1" dirty="0" smtClean="0">
                <a:solidFill>
                  <a:schemeClr val="tx1"/>
                </a:solidFill>
              </a:rPr>
              <a:t>A’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11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60" grpId="0" animBg="1"/>
      <p:bldP spid="60" grpId="1" animBg="1"/>
      <p:bldP spid="65" grpId="0" animBg="1"/>
      <p:bldP spid="65" grpId="1" animBg="1"/>
      <p:bldP spid="3" grpId="0" animBg="1"/>
      <p:bldP spid="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000" dirty="0" smtClean="0"/>
              <a:t>This finishes the proof of </a:t>
            </a:r>
            <a:r>
              <a:rPr lang="en-US" sz="2000" b="1" dirty="0" smtClean="0"/>
              <a:t>Theorem</a:t>
            </a:r>
            <a:r>
              <a:rPr lang="en-US" sz="2000" dirty="0" smtClean="0"/>
              <a:t> for </a:t>
            </a:r>
            <a:r>
              <a:rPr lang="en-US" sz="2000" b="1" dirty="0" smtClean="0"/>
              <a:t>Case 1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We shall now analyze </a:t>
            </a:r>
            <a:r>
              <a:rPr lang="en-US" sz="2000" b="1" dirty="0" smtClean="0"/>
              <a:t>Case2</a:t>
            </a:r>
            <a:r>
              <a:rPr lang="en-US" sz="2000" dirty="0" smtClean="0"/>
              <a:t> and prove </a:t>
            </a:r>
            <a:r>
              <a:rPr lang="en-US" sz="2000" b="1" dirty="0" smtClean="0"/>
              <a:t>Theorem</a:t>
            </a:r>
            <a:r>
              <a:rPr lang="en-US" sz="2000" dirty="0" smtClean="0"/>
              <a:t> for this case as well.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36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Case2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/>
              <a:t>There is </a:t>
            </a:r>
            <a:r>
              <a:rPr lang="en-US" sz="2400" b="1" dirty="0"/>
              <a:t>no</a:t>
            </a:r>
            <a:r>
              <a:rPr lang="en-US" sz="2400" dirty="0"/>
              <a:t> interval uniquely covered by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86300" y="1828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0403" y="4191000"/>
            <a:ext cx="8382000" cy="2209800"/>
            <a:chOff x="304800" y="4114800"/>
            <a:chExt cx="8382000" cy="2209800"/>
          </a:xfrm>
        </p:grpSpPr>
        <p:grpSp>
          <p:nvGrpSpPr>
            <p:cNvPr id="61" name="Group 60"/>
            <p:cNvGrpSpPr/>
            <p:nvPr/>
          </p:nvGrpSpPr>
          <p:grpSpPr>
            <a:xfrm>
              <a:off x="304800" y="4114800"/>
              <a:ext cx="8382000" cy="2209800"/>
              <a:chOff x="304800" y="3810000"/>
              <a:chExt cx="8382000" cy="22098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33400" y="5410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048250" y="4191000"/>
                <a:ext cx="12763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533900" y="4495800"/>
                <a:ext cx="1028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477000" y="4572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10200" y="4876800"/>
                <a:ext cx="2933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943600" y="4724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239000" y="4724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343400" y="3810000"/>
                <a:ext cx="0" cy="22098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04800" y="4812268"/>
                <a:ext cx="372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A’</a:t>
                </a:r>
                <a:endParaRPr lang="en-US" b="1" dirty="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4419600" y="4648200"/>
              <a:ext cx="361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Down Arrow 61"/>
          <p:cNvSpPr/>
          <p:nvPr/>
        </p:nvSpPr>
        <p:spPr>
          <a:xfrm flipV="1">
            <a:off x="3945709" y="3472934"/>
            <a:ext cx="854891" cy="48946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257800" y="9906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21403" y="25908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257800" y="41910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0" y="56388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52800" y="685800"/>
            <a:ext cx="256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|Opt(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/>
              <a:t>)| </a:t>
            </a:r>
            <a:r>
              <a:rPr lang="en-US" dirty="0"/>
              <a:t>≤</a:t>
            </a:r>
            <a:r>
              <a:rPr lang="en-US" b="1" dirty="0"/>
              <a:t>  |Opt(</a:t>
            </a:r>
            <a:r>
              <a:rPr lang="en-US" b="1" dirty="0">
                <a:solidFill>
                  <a:srgbClr val="00B0F0"/>
                </a:solidFill>
              </a:rPr>
              <a:t>A’</a:t>
            </a:r>
            <a:r>
              <a:rPr lang="en-US" b="1" dirty="0"/>
              <a:t>)| </a:t>
            </a:r>
            <a:r>
              <a:rPr lang="en-US" dirty="0"/>
              <a:t>+ 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6" name="Down Ribbon 45"/>
          <p:cNvSpPr/>
          <p:nvPr/>
        </p:nvSpPr>
        <p:spPr>
          <a:xfrm>
            <a:off x="152400" y="3188732"/>
            <a:ext cx="3200400" cy="10784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Consider any optimal solution for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. Note that this optimal solution takes care of </a:t>
            </a:r>
            <a:r>
              <a:rPr lang="en-US" sz="1400" b="1" dirty="0" smtClean="0">
                <a:solidFill>
                  <a:schemeClr val="tx1"/>
                </a:solidFill>
              </a:rPr>
              <a:t>D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Down Ribbon 59"/>
          <p:cNvSpPr/>
          <p:nvPr/>
        </p:nvSpPr>
        <p:spPr>
          <a:xfrm>
            <a:off x="-1" y="3549134"/>
            <a:ext cx="4114801" cy="125146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we just need to take care of intervals from </a:t>
            </a:r>
            <a:r>
              <a:rPr lang="en-US" sz="1400" b="1" dirty="0" smtClean="0">
                <a:solidFill>
                  <a:schemeClr val="tx1"/>
                </a:solidFill>
              </a:rPr>
              <a:t>A </a:t>
            </a:r>
            <a:r>
              <a:rPr lang="en-US" sz="1400" dirty="0" smtClean="0">
                <a:solidFill>
                  <a:schemeClr val="tx1"/>
                </a:solidFill>
              </a:rPr>
              <a:t>which are to the left of  the red line. These are taken care by adding </a:t>
            </a:r>
            <a:r>
              <a:rPr lang="en-US" sz="1400" b="1" dirty="0" smtClean="0">
                <a:solidFill>
                  <a:srgbClr val="0070C0"/>
                </a:solidFill>
              </a:rPr>
              <a:t>I’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to this solution. We are done.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9" grpId="0" animBg="1"/>
      <p:bldP spid="46" grpId="0" animBg="1"/>
      <p:bldP spid="46" grpId="1" animBg="1"/>
      <p:bldP spid="60" grpId="0" animBg="1"/>
      <p:bldP spid="6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Case2</a:t>
            </a:r>
            <a:r>
              <a:rPr lang="en-US" sz="3200" b="1" dirty="0" smtClean="0"/>
              <a:t>:</a:t>
            </a:r>
            <a:r>
              <a:rPr lang="en-US" sz="3200" dirty="0" smtClean="0"/>
              <a:t> </a:t>
            </a:r>
            <a:r>
              <a:rPr lang="en-US" sz="2400" dirty="0"/>
              <a:t>There is </a:t>
            </a:r>
            <a:r>
              <a:rPr lang="en-US" sz="2400" b="1" dirty="0"/>
              <a:t>no</a:t>
            </a:r>
            <a:r>
              <a:rPr lang="en-US" sz="2400" dirty="0"/>
              <a:t> interval uniquely covered by 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br>
              <a:rPr lang="en-US" sz="2400" b="1" dirty="0" smtClean="0">
                <a:solidFill>
                  <a:srgbClr val="0070C0"/>
                </a:solidFill>
              </a:rPr>
            </a:br>
            <a:r>
              <a:rPr lang="en-US" sz="2400" b="1" dirty="0" smtClean="0">
                <a:solidFill>
                  <a:srgbClr val="0070C0"/>
                </a:solidFill>
              </a:rPr>
              <a:t/>
            </a:r>
            <a:br>
              <a:rPr lang="en-US" sz="2400" b="1" dirty="0" smtClean="0">
                <a:solidFill>
                  <a:srgbClr val="0070C0"/>
                </a:solidFill>
              </a:rPr>
            </a:b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2743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574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2209800"/>
            <a:ext cx="121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5400" y="1524000"/>
            <a:ext cx="2819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48000" y="20574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48436" y="1524000"/>
            <a:ext cx="12761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86300" y="1828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343400" y="9906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48300" y="2209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1700" y="2057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2057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477000" y="1905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182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19518" y="1535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47800" y="17642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I*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38650" y="1676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77830" y="21223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2" name="Down Arrow 61"/>
          <p:cNvSpPr/>
          <p:nvPr/>
        </p:nvSpPr>
        <p:spPr>
          <a:xfrm>
            <a:off x="3945709" y="3505200"/>
            <a:ext cx="854891" cy="6096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257800" y="978932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21403" y="2590800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9003" y="5791200"/>
            <a:ext cx="8001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73853" y="4572000"/>
            <a:ext cx="1276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86300" y="4876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02603" y="49530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35803" y="5257800"/>
            <a:ext cx="293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69203" y="5105400"/>
            <a:ext cx="800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264603" y="5105400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69003" y="4191000"/>
            <a:ext cx="0" cy="2209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0403" y="5193268"/>
            <a:ext cx="37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A’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203" y="4724400"/>
            <a:ext cx="361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34086" y="5638800"/>
            <a:ext cx="102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41910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52800" y="2209800"/>
            <a:ext cx="1905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05072" y="2831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527460" y="281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724400" y="6096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67986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33900" y="5638800"/>
            <a:ext cx="10287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81200" y="1828800"/>
            <a:ext cx="2362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52800" y="685800"/>
            <a:ext cx="252069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A’</a:t>
            </a:r>
            <a:r>
              <a:rPr lang="en-US" b="1" dirty="0" smtClean="0"/>
              <a:t>)| </a:t>
            </a:r>
            <a:r>
              <a:rPr lang="en-US" dirty="0"/>
              <a:t>≤</a:t>
            </a:r>
            <a:r>
              <a:rPr lang="en-US" b="1" dirty="0"/>
              <a:t>  |</a:t>
            </a:r>
            <a:r>
              <a:rPr lang="en-US" b="1" dirty="0" smtClean="0"/>
              <a:t>Opt(</a:t>
            </a:r>
            <a:r>
              <a:rPr lang="en-US" b="1" dirty="0" smtClean="0">
                <a:solidFill>
                  <a:srgbClr val="00B0F0"/>
                </a:solidFill>
              </a:rPr>
              <a:t>A</a:t>
            </a:r>
            <a:r>
              <a:rPr lang="en-US" b="1" dirty="0" smtClean="0"/>
              <a:t>)| </a:t>
            </a:r>
            <a:r>
              <a:rPr lang="en-US" dirty="0" smtClean="0"/>
              <a:t>- 1</a:t>
            </a:r>
            <a:endParaRPr lang="en-IN" dirty="0"/>
          </a:p>
        </p:txBody>
      </p:sp>
      <p:sp>
        <p:nvSpPr>
          <p:cNvPr id="54" name="Down Ribbon 53"/>
          <p:cNvSpPr/>
          <p:nvPr/>
        </p:nvSpPr>
        <p:spPr>
          <a:xfrm>
            <a:off x="152400" y="2895600"/>
            <a:ext cx="3200400" cy="10784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b="1" dirty="0" smtClean="0">
                <a:solidFill>
                  <a:schemeClr val="tx1"/>
                </a:solidFill>
              </a:rPr>
              <a:t>Lemma1,</a:t>
            </a:r>
            <a:r>
              <a:rPr lang="en-US" sz="1400" dirty="0" smtClean="0">
                <a:solidFill>
                  <a:schemeClr val="tx1"/>
                </a:solidFill>
              </a:rPr>
              <a:t>  it follows that there is an optimal solution for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 containing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I’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Down Ribbon 59"/>
          <p:cNvSpPr/>
          <p:nvPr/>
        </p:nvSpPr>
        <p:spPr>
          <a:xfrm>
            <a:off x="152399" y="3188732"/>
            <a:ext cx="3793309" cy="10784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</a:t>
            </a:r>
            <a:r>
              <a:rPr lang="en-US" sz="1400" b="1" dirty="0">
                <a:solidFill>
                  <a:srgbClr val="0070C0"/>
                </a:solidFill>
              </a:rPr>
              <a:t>I</a:t>
            </a:r>
            <a:r>
              <a:rPr lang="en-US" sz="1400" b="1" dirty="0" smtClean="0">
                <a:solidFill>
                  <a:srgbClr val="0070C0"/>
                </a:solidFill>
              </a:rPr>
              <a:t>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</a:t>
            </a:r>
            <a:r>
              <a:rPr lang="en-US" sz="1400" b="1" dirty="0" smtClean="0">
                <a:solidFill>
                  <a:schemeClr val="tx1"/>
                </a:solidFill>
              </a:rPr>
              <a:t>not</a:t>
            </a:r>
            <a:r>
              <a:rPr lang="en-US" sz="1400" dirty="0" smtClean="0">
                <a:solidFill>
                  <a:schemeClr val="tx1"/>
                </a:solidFill>
              </a:rPr>
              <a:t> in this optimal solution, we can see that removing </a:t>
            </a:r>
            <a:r>
              <a:rPr lang="en-US" sz="1400" b="1" dirty="0" smtClean="0">
                <a:solidFill>
                  <a:srgbClr val="0070C0"/>
                </a:solidFill>
              </a:rPr>
              <a:t>I’ </a:t>
            </a:r>
            <a:r>
              <a:rPr lang="en-US" sz="1400" dirty="0" smtClean="0">
                <a:solidFill>
                  <a:schemeClr val="tx1"/>
                </a:solidFill>
              </a:rPr>
              <a:t>from this optimal solution gives a valid solution for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Down Ribbon 60"/>
          <p:cNvSpPr/>
          <p:nvPr/>
        </p:nvSpPr>
        <p:spPr>
          <a:xfrm>
            <a:off x="0" y="3645932"/>
            <a:ext cx="3945708" cy="7736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let us consider the case when </a:t>
            </a:r>
            <a:r>
              <a:rPr lang="en-US" sz="1400" b="1" dirty="0" smtClean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present in the optimal solution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Down Ribbon 70"/>
          <p:cNvSpPr/>
          <p:nvPr/>
        </p:nvSpPr>
        <p:spPr>
          <a:xfrm>
            <a:off x="0" y="3798332"/>
            <a:ext cx="3945708" cy="7736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problem is that </a:t>
            </a:r>
            <a:r>
              <a:rPr lang="en-US" sz="1400" b="1" dirty="0" smtClean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is not present in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, so we need a substitute of </a:t>
            </a:r>
            <a:r>
              <a:rPr lang="en-US" sz="1400" b="1" dirty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from </a:t>
            </a:r>
            <a:r>
              <a:rPr lang="en-US" sz="1400" b="1" dirty="0" smtClean="0">
                <a:solidFill>
                  <a:schemeClr val="tx1"/>
                </a:solidFill>
              </a:rPr>
              <a:t>A’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Down Ribbon 71"/>
          <p:cNvSpPr/>
          <p:nvPr/>
        </p:nvSpPr>
        <p:spPr>
          <a:xfrm>
            <a:off x="-1" y="3950732"/>
            <a:ext cx="3945709" cy="10022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Notice that </a:t>
            </a:r>
            <a:r>
              <a:rPr lang="en-US" sz="1400" b="1" dirty="0" smtClean="0">
                <a:solidFill>
                  <a:srgbClr val="0070C0"/>
                </a:solidFill>
              </a:rPr>
              <a:t>I’’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can serve the purpose of overlapping of intervals from </a:t>
            </a:r>
            <a:r>
              <a:rPr lang="en-US" sz="1400" b="1" dirty="0" smtClean="0">
                <a:solidFill>
                  <a:schemeClr val="tx1"/>
                </a:solidFill>
              </a:rPr>
              <a:t>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only. So we should search for substitute for </a:t>
            </a:r>
            <a:r>
              <a:rPr lang="en-US" sz="1400" b="1" dirty="0" smtClean="0">
                <a:solidFill>
                  <a:srgbClr val="0070C0"/>
                </a:solidFill>
              </a:rPr>
              <a:t>I</a:t>
            </a:r>
            <a:r>
              <a:rPr lang="en-US" sz="1400" b="1" dirty="0">
                <a:solidFill>
                  <a:srgbClr val="0070C0"/>
                </a:solidFill>
              </a:rPr>
              <a:t>’’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from </a:t>
            </a:r>
            <a:r>
              <a:rPr lang="en-US" sz="1400" b="1" dirty="0" smtClean="0">
                <a:solidFill>
                  <a:schemeClr val="tx1"/>
                </a:solidFill>
              </a:rPr>
              <a:t>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only.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Down Ribbon 72"/>
          <p:cNvSpPr/>
          <p:nvPr/>
        </p:nvSpPr>
        <p:spPr>
          <a:xfrm>
            <a:off x="-76200" y="4484132"/>
            <a:ext cx="4191000" cy="9260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replace  </a:t>
            </a:r>
            <a:r>
              <a:rPr lang="en-US" sz="1200" b="1" dirty="0" smtClean="0">
                <a:solidFill>
                  <a:srgbClr val="0070C0"/>
                </a:solidFill>
              </a:rPr>
              <a:t>I” </a:t>
            </a:r>
            <a:r>
              <a:rPr lang="en-US" sz="1200" dirty="0" smtClean="0">
                <a:solidFill>
                  <a:schemeClr val="tx1"/>
                </a:solidFill>
              </a:rPr>
              <a:t>by the interval from </a:t>
            </a:r>
            <a:r>
              <a:rPr lang="en-US" sz="1200" b="1" dirty="0" smtClean="0">
                <a:solidFill>
                  <a:schemeClr val="tx1"/>
                </a:solidFill>
              </a:rPr>
              <a:t>D </a:t>
            </a:r>
            <a:r>
              <a:rPr lang="en-US" sz="1200" dirty="0" smtClean="0">
                <a:solidFill>
                  <a:schemeClr val="tx1"/>
                </a:solidFill>
              </a:rPr>
              <a:t>which </a:t>
            </a:r>
            <a:r>
              <a:rPr lang="en-US" sz="1200" b="1" dirty="0" smtClean="0">
                <a:solidFill>
                  <a:schemeClr val="tx1"/>
                </a:solidFill>
              </a:rPr>
              <a:t>intersects</a:t>
            </a:r>
            <a:r>
              <a:rPr lang="en-US" sz="1200" dirty="0" smtClean="0">
                <a:solidFill>
                  <a:schemeClr val="tx1"/>
                </a:solidFill>
              </a:rPr>
              <a:t> the violet line and has </a:t>
            </a:r>
            <a:r>
              <a:rPr lang="en-US" sz="1200" b="1" dirty="0" smtClean="0">
                <a:solidFill>
                  <a:schemeClr val="tx1"/>
                </a:solidFill>
              </a:rPr>
              <a:t>earliest start time. </a:t>
            </a:r>
            <a:r>
              <a:rPr lang="en-US" sz="1200" dirty="0" smtClean="0">
                <a:solidFill>
                  <a:schemeClr val="tx1"/>
                </a:solidFill>
              </a:rPr>
              <a:t>See the following slide for its justification.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54" grpId="0" animBg="1"/>
      <p:bldP spid="54" grpId="1" animBg="1"/>
      <p:bldP spid="60" grpId="0" animBg="1"/>
      <p:bldP spid="60" grpId="1" animBg="1"/>
      <p:bldP spid="61" grpId="0" animBg="1"/>
      <p:bldP spid="61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l-GR" sz="1800" b="1" dirty="0" smtClean="0">
                <a:solidFill>
                  <a:srgbClr val="0070C0"/>
                </a:solidFill>
              </a:rPr>
              <a:t>Ϊ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be the interval in </a:t>
            </a:r>
            <a:r>
              <a:rPr lang="en-US" sz="1800" b="1" dirty="0" smtClean="0"/>
              <a:t>D </a:t>
            </a:r>
            <a:r>
              <a:rPr lang="en-US" sz="1800" dirty="0" smtClean="0"/>
              <a:t>which intersects the violet vertical line (has finish time greater than that of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) and has </a:t>
            </a:r>
            <a:r>
              <a:rPr lang="en-US" sz="1800" b="1" dirty="0" smtClean="0"/>
              <a:t>earliest</a:t>
            </a:r>
            <a:r>
              <a:rPr lang="en-US" sz="1800" dirty="0" smtClean="0"/>
              <a:t> start time. It suffices if we can show that every interval of </a:t>
            </a:r>
            <a:r>
              <a:rPr lang="en-US" sz="1800" b="1" dirty="0" smtClean="0"/>
              <a:t>D </a:t>
            </a:r>
            <a:r>
              <a:rPr lang="en-US" sz="1800" dirty="0" smtClean="0"/>
              <a:t>overlaps with </a:t>
            </a:r>
            <a:r>
              <a:rPr lang="el-GR" sz="1800" b="1" dirty="0" smtClean="0">
                <a:solidFill>
                  <a:srgbClr val="0070C0"/>
                </a:solidFill>
              </a:rPr>
              <a:t>Ϊ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. We proceed as follows. Consider any interval </a:t>
            </a:r>
            <a:r>
              <a:rPr lang="en-US" sz="1800" b="1" dirty="0">
                <a:solidFill>
                  <a:srgbClr val="0070C0"/>
                </a:solidFill>
              </a:rPr>
              <a:t>Ǐ</a:t>
            </a:r>
            <a:r>
              <a:rPr lang="en-US" sz="1800" b="1" dirty="0"/>
              <a:t> </a:t>
            </a:r>
            <a:r>
              <a:rPr lang="en-US" sz="1800" dirty="0" smtClean="0"/>
              <a:t>in </a:t>
            </a:r>
            <a:r>
              <a:rPr lang="en-US" sz="1800" b="1" dirty="0" smtClean="0"/>
              <a:t>D. </a:t>
            </a:r>
            <a:r>
              <a:rPr lang="en-US" sz="1800" dirty="0" smtClean="0"/>
              <a:t>There are two cases.</a:t>
            </a:r>
          </a:p>
          <a:p>
            <a:r>
              <a:rPr lang="en-US" sz="1800" dirty="0" smtClean="0"/>
              <a:t>Finish time of </a:t>
            </a:r>
            <a:r>
              <a:rPr lang="en-US" sz="1800" b="1" dirty="0" smtClean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is less than that of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.  In other words,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does not intersects the violet line. In this case, there must be some other interval in </a:t>
            </a:r>
            <a:r>
              <a:rPr lang="en-US" sz="1800" b="1" dirty="0"/>
              <a:t>D</a:t>
            </a:r>
            <a:r>
              <a:rPr lang="en-US" sz="1800" dirty="0" smtClean="0"/>
              <a:t> that overlaps </a:t>
            </a:r>
            <a:r>
              <a:rPr lang="en-US" sz="1800" b="1" dirty="0" smtClean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and intersects the violet line (otherwise,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would be uniquely covered by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); </a:t>
            </a:r>
            <a:r>
              <a:rPr lang="en-US" sz="1800" dirty="0"/>
              <a:t>s</a:t>
            </a:r>
            <a:r>
              <a:rPr lang="en-US" sz="1800" dirty="0" smtClean="0"/>
              <a:t>ince start time of </a:t>
            </a:r>
            <a:r>
              <a:rPr lang="el-GR" sz="1800" b="1" dirty="0">
                <a:solidFill>
                  <a:srgbClr val="0070C0"/>
                </a:solidFill>
              </a:rPr>
              <a:t>Ϊ </a:t>
            </a:r>
            <a:r>
              <a:rPr lang="en-US" sz="1800" dirty="0" smtClean="0"/>
              <a:t>is less than this interval, so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is overlapped by </a:t>
            </a:r>
            <a:r>
              <a:rPr lang="el-GR" sz="1800" b="1" dirty="0">
                <a:solidFill>
                  <a:srgbClr val="0070C0"/>
                </a:solidFill>
              </a:rPr>
              <a:t>Ϊ </a:t>
            </a:r>
            <a:r>
              <a:rPr lang="en-US" sz="1800" dirty="0" smtClean="0"/>
              <a:t>as well.</a:t>
            </a:r>
          </a:p>
          <a:p>
            <a:r>
              <a:rPr lang="en-US" sz="1800" dirty="0" smtClean="0"/>
              <a:t>Finish time of </a:t>
            </a:r>
            <a:r>
              <a:rPr lang="en-US" sz="1800" b="1" dirty="0" smtClean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is more than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</a:t>
            </a:r>
            <a:r>
              <a:rPr lang="en-US" sz="1800" dirty="0" smtClean="0"/>
              <a:t>. In other words,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does intersect </a:t>
            </a:r>
            <a:r>
              <a:rPr lang="en-US" sz="1800" dirty="0"/>
              <a:t>the violet line. </a:t>
            </a:r>
            <a:r>
              <a:rPr lang="en-US" sz="1800" dirty="0" smtClean="0"/>
              <a:t>Hence </a:t>
            </a:r>
            <a:r>
              <a:rPr lang="en-US" sz="1800" b="1" dirty="0">
                <a:solidFill>
                  <a:srgbClr val="0070C0"/>
                </a:solidFill>
              </a:rPr>
              <a:t>Ǐ </a:t>
            </a:r>
            <a:r>
              <a:rPr lang="en-US" sz="1800" dirty="0" smtClean="0"/>
              <a:t>overlaps with </a:t>
            </a:r>
            <a:r>
              <a:rPr lang="el-GR" sz="1800" b="1" dirty="0">
                <a:solidFill>
                  <a:srgbClr val="0070C0"/>
                </a:solidFill>
              </a:rPr>
              <a:t>Ϊ </a:t>
            </a:r>
            <a:r>
              <a:rPr lang="en-US" sz="1800" dirty="0" smtClean="0"/>
              <a:t>as well since the latter also intersects the violet line.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</a:t>
            </a:r>
            <a:r>
              <a:rPr lang="en-US" sz="1800" dirty="0" smtClean="0"/>
              <a:t>Hence if remove </a:t>
            </a:r>
            <a:r>
              <a:rPr lang="en-US" sz="1800" b="1" dirty="0" smtClean="0">
                <a:solidFill>
                  <a:srgbClr val="0070C0"/>
                </a:solidFill>
              </a:rPr>
              <a:t>I’ </a:t>
            </a:r>
            <a:r>
              <a:rPr lang="en-US" sz="1800" dirty="0" smtClean="0"/>
              <a:t>and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</a:rPr>
              <a:t>” </a:t>
            </a:r>
            <a:r>
              <a:rPr lang="en-US" sz="1800" dirty="0" smtClean="0"/>
              <a:t>from the given optimal solution of </a:t>
            </a:r>
            <a:r>
              <a:rPr lang="en-US" sz="1800" b="1" dirty="0" smtClean="0">
                <a:solidFill>
                  <a:srgbClr val="0070C0"/>
                </a:solidFill>
              </a:rPr>
              <a:t>A</a:t>
            </a:r>
            <a:r>
              <a:rPr lang="en-US" sz="1800" dirty="0" smtClean="0"/>
              <a:t>, and add </a:t>
            </a:r>
            <a:r>
              <a:rPr lang="el-GR" sz="1800" b="1" dirty="0" smtClean="0">
                <a:solidFill>
                  <a:srgbClr val="0070C0"/>
                </a:solidFill>
              </a:rPr>
              <a:t>Ϊ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to it, we get a solution for </a:t>
            </a:r>
            <a:r>
              <a:rPr lang="en-US" sz="1800" b="1" dirty="0" smtClean="0">
                <a:solidFill>
                  <a:srgbClr val="0070C0"/>
                </a:solidFill>
              </a:rPr>
              <a:t>A’</a:t>
            </a:r>
            <a:r>
              <a:rPr lang="en-US" sz="1800" dirty="0" smtClean="0"/>
              <a:t>. Since optimal solution for </a:t>
            </a:r>
            <a:r>
              <a:rPr lang="en-US" sz="1800" b="1" dirty="0" smtClean="0">
                <a:solidFill>
                  <a:srgbClr val="0070C0"/>
                </a:solidFill>
              </a:rPr>
              <a:t>A’</a:t>
            </a:r>
            <a:r>
              <a:rPr lang="el-GR" sz="1800" b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has to be smaller or equal in size related to this solution, we get </a:t>
            </a:r>
            <a:r>
              <a:rPr lang="en-US" sz="1800" b="1" dirty="0" smtClean="0"/>
              <a:t>|Opt(</a:t>
            </a:r>
            <a:r>
              <a:rPr lang="en-US" sz="1800" b="1" dirty="0" smtClean="0">
                <a:solidFill>
                  <a:srgbClr val="00B0F0"/>
                </a:solidFill>
              </a:rPr>
              <a:t>A</a:t>
            </a:r>
            <a:r>
              <a:rPr lang="en-US" sz="1800" b="1" dirty="0">
                <a:solidFill>
                  <a:srgbClr val="00B0F0"/>
                </a:solidFill>
              </a:rPr>
              <a:t>’</a:t>
            </a:r>
            <a:r>
              <a:rPr lang="en-US" sz="1800" b="1" dirty="0"/>
              <a:t>)| </a:t>
            </a:r>
            <a:r>
              <a:rPr lang="en-US" sz="1800" dirty="0"/>
              <a:t>≤</a:t>
            </a:r>
            <a:r>
              <a:rPr lang="en-US" sz="1800" b="1" dirty="0"/>
              <a:t>  |Opt(</a:t>
            </a:r>
            <a:r>
              <a:rPr lang="en-US" sz="1800" b="1" dirty="0">
                <a:solidFill>
                  <a:srgbClr val="00B0F0"/>
                </a:solidFill>
              </a:rPr>
              <a:t>A</a:t>
            </a:r>
            <a:r>
              <a:rPr lang="en-US" sz="1800" b="1" dirty="0"/>
              <a:t>)| </a:t>
            </a:r>
            <a:r>
              <a:rPr lang="en-US" sz="1800" dirty="0"/>
              <a:t>- </a:t>
            </a:r>
            <a:r>
              <a:rPr lang="en-US" sz="1800" dirty="0" smtClean="0"/>
              <a:t>1 for </a:t>
            </a:r>
            <a:r>
              <a:rPr lang="en-US" sz="1800" b="1" dirty="0" smtClean="0">
                <a:solidFill>
                  <a:srgbClr val="7030A0"/>
                </a:solidFill>
              </a:rPr>
              <a:t>Case </a:t>
            </a:r>
            <a:r>
              <a:rPr lang="en-US" sz="1800" b="1" dirty="0">
                <a:solidFill>
                  <a:srgbClr val="7030A0"/>
                </a:solidFill>
              </a:rPr>
              <a:t>2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Hence we have proved </a:t>
            </a:r>
            <a:r>
              <a:rPr lang="en-US" sz="1800" b="1" dirty="0"/>
              <a:t>Theorem1:  |Opt(</a:t>
            </a:r>
            <a:r>
              <a:rPr lang="en-US" sz="1800" b="1" dirty="0">
                <a:solidFill>
                  <a:srgbClr val="00B0F0"/>
                </a:solidFill>
              </a:rPr>
              <a:t>A</a:t>
            </a:r>
            <a:r>
              <a:rPr lang="en-US" sz="1800" b="1" dirty="0"/>
              <a:t>)| </a:t>
            </a:r>
            <a:r>
              <a:rPr lang="en-US" sz="1800" dirty="0"/>
              <a:t>=</a:t>
            </a:r>
            <a:r>
              <a:rPr lang="en-US" sz="1800" b="1" dirty="0"/>
              <a:t>  |Opt(</a:t>
            </a:r>
            <a:r>
              <a:rPr lang="en-US" sz="1800" b="1" dirty="0">
                <a:solidFill>
                  <a:srgbClr val="00B0F0"/>
                </a:solidFill>
              </a:rPr>
              <a:t>A’</a:t>
            </a:r>
            <a:r>
              <a:rPr lang="en-US" sz="1800" b="1" dirty="0"/>
              <a:t>)| </a:t>
            </a:r>
            <a:r>
              <a:rPr lang="en-US" sz="1800" dirty="0"/>
              <a:t>+ </a:t>
            </a:r>
            <a:r>
              <a:rPr lang="en-US" sz="1800" dirty="0" smtClean="0"/>
              <a:t>1</a:t>
            </a:r>
          </a:p>
          <a:p>
            <a:pPr marL="0" indent="0">
              <a:buNone/>
            </a:pPr>
            <a:r>
              <a:rPr lang="en-US" sz="1800" dirty="0" smtClean="0"/>
              <a:t>Now </a:t>
            </a:r>
            <a:r>
              <a:rPr lang="en-US" sz="1800" dirty="0" smtClean="0"/>
              <a:t>in order to design </a:t>
            </a:r>
            <a:r>
              <a:rPr lang="en-US" sz="1800" dirty="0" smtClean="0"/>
              <a:t>the algorithm for our problem based on the greedy </a:t>
            </a:r>
            <a:r>
              <a:rPr lang="en-US" sz="1800" dirty="0" smtClean="0"/>
              <a:t>strategy, we just need to determine whether  the smaller instance </a:t>
            </a:r>
            <a:r>
              <a:rPr lang="en-US" sz="1800" b="1" dirty="0" smtClean="0">
                <a:solidFill>
                  <a:srgbClr val="00B0F0"/>
                </a:solidFill>
              </a:rPr>
              <a:t>A’</a:t>
            </a:r>
            <a:r>
              <a:rPr lang="en-US" sz="1800" dirty="0" smtClean="0"/>
              <a:t> </a:t>
            </a:r>
            <a:r>
              <a:rPr lang="en-US" sz="1800" dirty="0" smtClean="0"/>
              <a:t>corresponds to  </a:t>
            </a:r>
            <a:r>
              <a:rPr lang="en-US" sz="1800" b="1" dirty="0">
                <a:solidFill>
                  <a:srgbClr val="7030A0"/>
                </a:solidFill>
              </a:rPr>
              <a:t>Case </a:t>
            </a:r>
            <a:r>
              <a:rPr lang="en-US" sz="1800" b="1" dirty="0" smtClean="0">
                <a:solidFill>
                  <a:srgbClr val="7030A0"/>
                </a:solidFill>
              </a:rPr>
              <a:t>1 </a:t>
            </a:r>
            <a:r>
              <a:rPr lang="en-US" sz="1800" dirty="0" smtClean="0"/>
              <a:t>or </a:t>
            </a:r>
            <a:r>
              <a:rPr lang="en-US" sz="1800" b="1" dirty="0">
                <a:solidFill>
                  <a:srgbClr val="7030A0"/>
                </a:solidFill>
              </a:rPr>
              <a:t>Case 2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246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distinguish between </a:t>
            </a:r>
            <a:r>
              <a:rPr lang="en-US" sz="3200" b="1" dirty="0">
                <a:solidFill>
                  <a:srgbClr val="7030A0"/>
                </a:solidFill>
              </a:rPr>
              <a:t>Case1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rgbClr val="7030A0"/>
                </a:solidFill>
              </a:rPr>
              <a:t>Case2 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990600"/>
            <a:ext cx="8458200" cy="2209800"/>
            <a:chOff x="304800" y="990600"/>
            <a:chExt cx="8458200" cy="2209800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990600"/>
              <a:ext cx="8458200" cy="2209800"/>
              <a:chOff x="304800" y="990600"/>
              <a:chExt cx="8458200" cy="22098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04800" y="990600"/>
                <a:ext cx="8458200" cy="2209800"/>
                <a:chOff x="304800" y="990600"/>
                <a:chExt cx="8458200" cy="220980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609600" y="2743200"/>
                  <a:ext cx="8001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66800" y="20574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600200" y="2209800"/>
                  <a:ext cx="1219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981200" y="1828800"/>
                  <a:ext cx="2362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95400" y="1524000"/>
                  <a:ext cx="281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048000" y="2057400"/>
                  <a:ext cx="6096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352800" y="2209800"/>
                  <a:ext cx="1905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048436" y="1524000"/>
                  <a:ext cx="12761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533900" y="1828800"/>
                  <a:ext cx="59055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343400" y="990600"/>
                  <a:ext cx="0" cy="22098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448300" y="2209800"/>
                  <a:ext cx="29337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981700" y="2057400"/>
                  <a:ext cx="8001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315200" y="20574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477000" y="1905000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304800" y="1828800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119518" y="153566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I’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447800" y="1764268"/>
                  <a:ext cx="357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I*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4438650" y="1676400"/>
                <a:ext cx="3619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2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distinguish between </a:t>
            </a:r>
            <a:r>
              <a:rPr lang="en-US" sz="3200" b="1" dirty="0">
                <a:solidFill>
                  <a:srgbClr val="7030A0"/>
                </a:solidFill>
              </a:rPr>
              <a:t>Case1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rgbClr val="7030A0"/>
                </a:solidFill>
              </a:rPr>
              <a:t>Case2 </a:t>
            </a:r>
            <a:r>
              <a:rPr lang="en-US" sz="3200" b="1" dirty="0"/>
              <a:t>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I </a:t>
            </a:r>
            <a:r>
              <a:rPr lang="en-US" sz="2000" dirty="0" smtClean="0"/>
              <a:t>: </a:t>
            </a:r>
            <a:r>
              <a:rPr lang="en-US" sz="2000" dirty="0" smtClean="0"/>
              <a:t>the interval in </a:t>
            </a:r>
            <a:r>
              <a:rPr lang="en-US" sz="2000" b="1" dirty="0" smtClean="0"/>
              <a:t>D </a:t>
            </a:r>
            <a:r>
              <a:rPr lang="en-US" sz="2000" dirty="0" smtClean="0"/>
              <a:t>with </a:t>
            </a:r>
            <a:r>
              <a:rPr lang="en-US" sz="2000" b="1" dirty="0" smtClean="0"/>
              <a:t>earliest start time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Mf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I,D</a:t>
            </a:r>
            <a:r>
              <a:rPr lang="en-US" sz="2000" dirty="0" smtClean="0"/>
              <a:t>) </a:t>
            </a:r>
            <a:r>
              <a:rPr lang="en-US" sz="2000" dirty="0" smtClean="0"/>
              <a:t>: </a:t>
            </a:r>
            <a:r>
              <a:rPr lang="en-US" sz="2000" dirty="0" smtClean="0"/>
              <a:t>the finish time of </a:t>
            </a:r>
            <a:r>
              <a:rPr lang="en-US" sz="2000" dirty="0" smtClean="0"/>
              <a:t>that interval in </a:t>
            </a:r>
            <a:r>
              <a:rPr lang="en-US" sz="2000" b="1" dirty="0"/>
              <a:t>D </a:t>
            </a:r>
            <a:r>
              <a:rPr lang="en-US" sz="2000" dirty="0" smtClean="0"/>
              <a:t>that </a:t>
            </a:r>
            <a:r>
              <a:rPr lang="en-US" sz="2000" u="sng" dirty="0" smtClean="0"/>
              <a:t>overlaps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I</a:t>
            </a:r>
            <a:r>
              <a:rPr lang="en-US" sz="2000" dirty="0"/>
              <a:t> and </a:t>
            </a:r>
            <a:r>
              <a:rPr lang="en-US" sz="2000" dirty="0" smtClean="0"/>
              <a:t>has </a:t>
            </a:r>
            <a:r>
              <a:rPr lang="en-US" sz="2000" u="sng" dirty="0"/>
              <a:t>max. finish </a:t>
            </a:r>
            <a:r>
              <a:rPr lang="en-US" sz="2000" u="sng" dirty="0" smtClean="0"/>
              <a:t>time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7030A0"/>
                </a:solidFill>
              </a:rPr>
              <a:t>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I”</a:t>
            </a:r>
            <a:r>
              <a:rPr lang="en-US" sz="2000" dirty="0" smtClean="0"/>
              <a:t>) &gt; </a:t>
            </a:r>
            <a:r>
              <a:rPr lang="en-US" sz="2000" b="1" dirty="0" smtClean="0">
                <a:solidFill>
                  <a:srgbClr val="7030A0"/>
                </a:solidFill>
              </a:rPr>
              <a:t>Mf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I,D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then  </a:t>
            </a:r>
            <a:r>
              <a:rPr lang="en-US" sz="2000" b="1" dirty="0" smtClean="0">
                <a:solidFill>
                  <a:srgbClr val="7030A0"/>
                </a:solidFill>
              </a:rPr>
              <a:t>Case </a:t>
            </a:r>
            <a:r>
              <a:rPr lang="en-US" sz="2000" b="1" dirty="0" smtClean="0">
                <a:solidFill>
                  <a:srgbClr val="7030A0"/>
                </a:solidFill>
              </a:rPr>
              <a:t>1  </a:t>
            </a:r>
            <a:r>
              <a:rPr lang="en-US" sz="2000" dirty="0" smtClean="0"/>
              <a:t>(keep </a:t>
            </a:r>
            <a:r>
              <a:rPr lang="en-US" sz="2000" b="1" dirty="0" smtClean="0">
                <a:solidFill>
                  <a:srgbClr val="0070C0"/>
                </a:solidFill>
              </a:rPr>
              <a:t>I” </a:t>
            </a:r>
            <a:r>
              <a:rPr lang="en-US" sz="2000" dirty="0" smtClean="0"/>
              <a:t>in </a:t>
            </a:r>
            <a:r>
              <a:rPr lang="en-US" sz="2000" b="1" dirty="0" smtClean="0"/>
              <a:t>A’</a:t>
            </a:r>
            <a:r>
              <a:rPr lang="en-US" sz="2000" dirty="0" smtClean="0"/>
              <a:t>)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else   </a:t>
            </a:r>
            <a:r>
              <a:rPr lang="en-US" sz="2000" b="1" dirty="0" smtClean="0">
                <a:solidFill>
                  <a:srgbClr val="7030A0"/>
                </a:solidFill>
              </a:rPr>
              <a:t>Case </a:t>
            </a:r>
            <a:r>
              <a:rPr lang="en-US" sz="2000" b="1" dirty="0" smtClean="0">
                <a:solidFill>
                  <a:srgbClr val="7030A0"/>
                </a:solidFill>
              </a:rPr>
              <a:t>2</a:t>
            </a:r>
            <a:r>
              <a:rPr lang="en-US" sz="2000" dirty="0"/>
              <a:t> </a:t>
            </a:r>
            <a:r>
              <a:rPr lang="en-US" sz="2000" dirty="0" smtClean="0"/>
              <a:t> (there is no need to keep </a:t>
            </a:r>
            <a:r>
              <a:rPr lang="en-US" sz="2000" b="1" dirty="0">
                <a:solidFill>
                  <a:srgbClr val="0070C0"/>
                </a:solidFill>
              </a:rPr>
              <a:t>I” </a:t>
            </a:r>
            <a:r>
              <a:rPr lang="en-US" sz="2000" dirty="0"/>
              <a:t>in </a:t>
            </a:r>
            <a:r>
              <a:rPr lang="en-US" sz="2000" b="1" dirty="0" smtClean="0"/>
              <a:t>A’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990600"/>
            <a:ext cx="8153400" cy="2209800"/>
            <a:chOff x="609600" y="990600"/>
            <a:chExt cx="8153400" cy="2209800"/>
          </a:xfrm>
        </p:grpSpPr>
        <p:grpSp>
          <p:nvGrpSpPr>
            <p:cNvPr id="60" name="Group 59"/>
            <p:cNvGrpSpPr/>
            <p:nvPr/>
          </p:nvGrpSpPr>
          <p:grpSpPr>
            <a:xfrm>
              <a:off x="609600" y="990600"/>
              <a:ext cx="8153400" cy="2209800"/>
              <a:chOff x="609600" y="990600"/>
              <a:chExt cx="8153400" cy="22098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09600" y="2743200"/>
                <a:ext cx="800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352800" y="2209800"/>
                <a:ext cx="1905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048436" y="1524000"/>
                <a:ext cx="12761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33900" y="1828800"/>
                <a:ext cx="5905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343400" y="990600"/>
                <a:ext cx="0" cy="22098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48300" y="2209800"/>
                <a:ext cx="2933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981700" y="2057400"/>
                <a:ext cx="800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15200" y="20574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477000" y="1905000"/>
                <a:ext cx="1447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>
              <a:off x="4438650" y="1676400"/>
              <a:ext cx="3619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348118" y="2133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I”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8820" y="1383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257800" y="990600"/>
            <a:ext cx="0" cy="2209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343400" y="2743200"/>
            <a:ext cx="914400" cy="609600"/>
            <a:chOff x="4343400" y="2743200"/>
            <a:chExt cx="914400" cy="609600"/>
          </a:xfrm>
        </p:grpSpPr>
        <p:sp>
          <p:nvSpPr>
            <p:cNvPr id="54" name="TextBox 53"/>
            <p:cNvSpPr txBox="1"/>
            <p:nvPr/>
          </p:nvSpPr>
          <p:spPr>
            <a:xfrm>
              <a:off x="4648200" y="2983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635758" y="2450842"/>
              <a:ext cx="329684" cy="9144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" y="1524000"/>
            <a:ext cx="4648200" cy="1066800"/>
            <a:chOff x="304800" y="1524000"/>
            <a:chExt cx="4648200" cy="1066800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524000"/>
              <a:ext cx="4119610" cy="685800"/>
              <a:chOff x="304800" y="1524000"/>
              <a:chExt cx="4119610" cy="6858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066800" y="20574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00200" y="2209800"/>
                <a:ext cx="121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981200" y="1828800"/>
                <a:ext cx="2362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295400" y="1524000"/>
                <a:ext cx="281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48000" y="2057400"/>
                <a:ext cx="609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4119518" y="153566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I’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7800" y="17642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I*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4800" y="18288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3886200" y="2590800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5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From the discussion till now,</a:t>
            </a:r>
          </a:p>
          <a:p>
            <a:r>
              <a:rPr lang="en-US" sz="2000" dirty="0" smtClean="0"/>
              <a:t>We have an algorithm for the problem.</a:t>
            </a:r>
          </a:p>
          <a:p>
            <a:r>
              <a:rPr lang="en-US" sz="2000" dirty="0" smtClean="0"/>
              <a:t>A polynomial bound on the time complexity is obvious.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 necessary (but not sufficient) condition to score  </a:t>
            </a:r>
            <a:r>
              <a:rPr lang="en-US" sz="2000" b="1" dirty="0" smtClean="0">
                <a:solidFill>
                  <a:srgbClr val="FF0000"/>
                </a:solidFill>
              </a:rPr>
              <a:t>A*</a:t>
            </a:r>
            <a:r>
              <a:rPr lang="en-US" sz="2000" dirty="0" smtClean="0"/>
              <a:t> in the course is the following exercise.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</a:t>
            </a:r>
            <a:r>
              <a:rPr lang="en-US" sz="2000" dirty="0" smtClean="0"/>
              <a:t>: Provide the </a:t>
            </a:r>
            <a:r>
              <a:rPr lang="en-US" sz="2000" u="sng" dirty="0" smtClean="0"/>
              <a:t>most efficient</a:t>
            </a:r>
            <a:r>
              <a:rPr lang="en-US" sz="2000" dirty="0" smtClean="0"/>
              <a:t> implementation of the algorithm discussed in the class along with its </a:t>
            </a:r>
            <a:r>
              <a:rPr lang="en-US" sz="2000" u="sng" dirty="0" err="1" smtClean="0"/>
              <a:t>pseudocode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Submit handwritten (</a:t>
            </a:r>
            <a:r>
              <a:rPr lang="en-US" sz="2000" u="sng" dirty="0" smtClean="0"/>
              <a:t>but very neat</a:t>
            </a:r>
            <a:r>
              <a:rPr lang="en-US" sz="2000" dirty="0" smtClean="0"/>
              <a:t>) report as a solution of this exercise.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Down Ribbon 4"/>
          <p:cNvSpPr/>
          <p:nvPr/>
        </p:nvSpPr>
        <p:spPr>
          <a:xfrm>
            <a:off x="1066800" y="5257800"/>
            <a:ext cx="70866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someone has an </a:t>
            </a:r>
            <a:r>
              <a:rPr lang="en-US" u="sng" dirty="0" smtClean="0">
                <a:solidFill>
                  <a:schemeClr val="tx1"/>
                </a:solidFill>
              </a:rPr>
              <a:t>alternate</a:t>
            </a:r>
            <a:r>
              <a:rPr lang="en-US" dirty="0" smtClean="0">
                <a:solidFill>
                  <a:schemeClr val="tx1"/>
                </a:solidFill>
              </a:rPr>
              <a:t> algorithm, he/she has to provide </a:t>
            </a:r>
            <a:r>
              <a:rPr lang="en-US" u="sng" dirty="0" smtClean="0">
                <a:solidFill>
                  <a:schemeClr val="tx1"/>
                </a:solidFill>
              </a:rPr>
              <a:t>proof of correctness</a:t>
            </a:r>
            <a:r>
              <a:rPr lang="en-US" dirty="0" smtClean="0">
                <a:solidFill>
                  <a:schemeClr val="tx1"/>
                </a:solidFill>
              </a:rPr>
              <a:t> along with the </a:t>
            </a:r>
            <a:r>
              <a:rPr lang="en-US" dirty="0" err="1" smtClean="0">
                <a:solidFill>
                  <a:schemeClr val="tx1"/>
                </a:solidFill>
              </a:rPr>
              <a:t>pseudocode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 smtClean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–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Problem </a:t>
            </a:r>
            <a:r>
              <a:rPr lang="en-US" sz="4000" b="1" dirty="0" smtClean="0">
                <a:solidFill>
                  <a:srgbClr val="7030A0"/>
                </a:solidFill>
              </a:rPr>
              <a:t>2</a:t>
            </a:r>
            <a:r>
              <a:rPr lang="en-US" sz="4000" b="1" dirty="0">
                <a:solidFill>
                  <a:srgbClr val="7030A0"/>
                </a:solidFill>
              </a:rPr>
              <a:t/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002060"/>
                </a:solidFill>
              </a:rPr>
              <a:t>Mobile Tower </a:t>
            </a:r>
            <a:r>
              <a:rPr lang="en-US" sz="3200" b="1" dirty="0">
                <a:solidFill>
                  <a:srgbClr val="002060"/>
                </a:solidFill>
              </a:rPr>
              <a:t>Problem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 smtClean="0"/>
                  <a:t>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want to place mobile towers such that</a:t>
                </a:r>
              </a:p>
              <a:p>
                <a:r>
                  <a:rPr lang="en-US" sz="2000" dirty="0" smtClean="0"/>
                  <a:t>Each house is </a:t>
                </a:r>
                <a:r>
                  <a:rPr lang="en-US" sz="2000" b="1" u="sng" dirty="0" smtClean="0"/>
                  <a:t>covered</a:t>
                </a:r>
                <a:r>
                  <a:rPr lang="en-US" sz="2000" dirty="0" smtClean="0"/>
                  <a:t> by at least one mobile tower.</a:t>
                </a:r>
              </a:p>
              <a:p>
                <a:r>
                  <a:rPr lang="en-US" sz="2000" dirty="0" smtClean="0"/>
                  <a:t>The number of mobile towers used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 smtClean="0"/>
                  <a:t> possible.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419600" y="15240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4311" y="13832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276600" y="13832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Down Ribbon 42"/>
          <p:cNvSpPr/>
          <p:nvPr/>
        </p:nvSpPr>
        <p:spPr>
          <a:xfrm>
            <a:off x="4876800" y="3581400"/>
            <a:ext cx="41148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could not say anything  about the  </a:t>
            </a:r>
            <a:r>
              <a:rPr lang="en-US" b="1" dirty="0" smtClean="0">
                <a:solidFill>
                  <a:schemeClr val="tx1"/>
                </a:solidFill>
              </a:rPr>
              <a:t>complete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solution</a:t>
            </a:r>
            <a:r>
              <a:rPr lang="en-US" dirty="0" smtClean="0">
                <a:solidFill>
                  <a:schemeClr val="tx1"/>
                </a:solidFill>
              </a:rPr>
              <a:t> of this problem.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All that we could do was to make </a:t>
            </a:r>
            <a:br>
              <a:rPr lang="en-US" sz="2800" b="1" dirty="0"/>
            </a:br>
            <a:r>
              <a:rPr lang="en-US" sz="3200" b="1" dirty="0">
                <a:solidFill>
                  <a:srgbClr val="7030A0"/>
                </a:solidFill>
              </a:rPr>
              <a:t>a local observation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leftmost</a:t>
                </a:r>
                <a:r>
                  <a:rPr lang="en-US" sz="2000" dirty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</a:t>
                </a:r>
                <a:r>
                  <a:rPr lang="en-US" sz="2000" dirty="0" smtClean="0"/>
                  <a:t>house.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be the </a:t>
                </a:r>
                <a:r>
                  <a:rPr lang="en-US" sz="2000" dirty="0" smtClean="0"/>
                  <a:t>tower located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2000" dirty="0" smtClean="0"/>
                  <a:t> {all houses within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Equation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(i) </a:t>
                </a:r>
                <a:r>
                  <a:rPr lang="en-US" sz="2000" dirty="0"/>
                  <a:t>hints at recursive solution of the problem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6576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34000"/>
                <a:ext cx="22860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819400" y="43434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9240" y="39471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1828800" cy="533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Opt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96999" y="4572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Lemma 2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7200"/>
                <a:ext cx="21112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11"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2362200" y="2587752"/>
            <a:ext cx="57150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Lemma 1</a:t>
            </a:r>
            <a:r>
              <a:rPr lang="en-US" dirty="0" smtClean="0">
                <a:solidFill>
                  <a:schemeClr val="tx1"/>
                </a:solidFill>
              </a:rPr>
              <a:t> gives very small information about the optimal solution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How to use it to compute this solution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 </a:t>
            </a:r>
            <a:r>
              <a:rPr lang="en-US" sz="3600" b="1" dirty="0" smtClean="0">
                <a:solidFill>
                  <a:srgbClr val="7030A0"/>
                </a:solidFill>
              </a:rPr>
              <a:t>greedy strategy </a:t>
            </a:r>
            <a:r>
              <a:rPr lang="en-US" sz="3600" b="1" dirty="0" smtClean="0"/>
              <a:t>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 strategy that 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Based on some </a:t>
            </a:r>
            <a:r>
              <a:rPr lang="en-US" sz="2400" b="1" dirty="0" smtClean="0">
                <a:solidFill>
                  <a:srgbClr val="7030A0"/>
                </a:solidFill>
              </a:rPr>
              <a:t>local</a:t>
            </a:r>
            <a:r>
              <a:rPr lang="en-US" sz="2400" dirty="0" smtClean="0"/>
              <a:t> approach</a:t>
            </a:r>
          </a:p>
          <a:p>
            <a:endParaRPr lang="en-US" sz="2400" dirty="0" smtClean="0"/>
          </a:p>
          <a:p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rgbClr val="7030A0"/>
                </a:solidFill>
              </a:rPr>
              <a:t>objective to optimize</a:t>
            </a:r>
            <a:r>
              <a:rPr lang="en-US" sz="2400" dirty="0" smtClean="0"/>
              <a:t> some function.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 smtClean="0"/>
              <a:t>Recall that the divide and conquer strategy takes a </a:t>
            </a:r>
            <a:r>
              <a:rPr lang="en-US" sz="2400" b="1" dirty="0" smtClean="0"/>
              <a:t>global approach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87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</a:t>
            </a:r>
            <a:r>
              <a:rPr lang="en-US" sz="3600" b="1" dirty="0" smtClean="0"/>
              <a:t> of a </a:t>
            </a:r>
            <a:r>
              <a:rPr lang="en-US" sz="3600" b="1" dirty="0"/>
              <a:t>g</a:t>
            </a:r>
            <a:r>
              <a:rPr lang="en-US" sz="3600" b="1" dirty="0" smtClean="0"/>
              <a:t>reedy algorithm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b="1" dirty="0" smtClean="0"/>
              <a:t>A</a:t>
            </a:r>
            <a:r>
              <a:rPr lang="en-US" sz="2000" dirty="0" smtClean="0"/>
              <a:t> be an instance of an optimization problem.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Make </a:t>
            </a:r>
            <a:r>
              <a:rPr lang="en-US" sz="2000" b="1" dirty="0" smtClean="0">
                <a:solidFill>
                  <a:srgbClr val="7030A0"/>
                </a:solidFill>
              </a:rPr>
              <a:t>a local observation</a:t>
            </a:r>
            <a:r>
              <a:rPr lang="en-US" sz="2000" dirty="0" smtClean="0"/>
              <a:t> about the solution.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this observation to express optimal solution of </a:t>
            </a:r>
            <a:r>
              <a:rPr lang="en-US" sz="2000" b="1" dirty="0" smtClean="0"/>
              <a:t>A 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dirty="0" smtClean="0"/>
              <a:t>in terms of</a:t>
            </a:r>
          </a:p>
          <a:p>
            <a:pPr lvl="1"/>
            <a:r>
              <a:rPr lang="en-US" sz="1600" dirty="0" smtClean="0"/>
              <a:t>Optimal solution of </a:t>
            </a:r>
            <a:r>
              <a:rPr lang="en-US" sz="1600" u="sng" dirty="0" smtClean="0"/>
              <a:t>a smaller instance</a:t>
            </a:r>
            <a:r>
              <a:rPr lang="en-US" sz="1600" dirty="0" smtClean="0"/>
              <a:t> </a:t>
            </a:r>
            <a:r>
              <a:rPr lang="en-US" sz="1600" b="1" dirty="0" smtClean="0"/>
              <a:t>A’</a:t>
            </a:r>
          </a:p>
          <a:p>
            <a:pPr lvl="1"/>
            <a:r>
              <a:rPr lang="en-US" sz="1600" u="sng" dirty="0" smtClean="0"/>
              <a:t>Local step</a:t>
            </a:r>
          </a:p>
          <a:p>
            <a:pPr lvl="1"/>
            <a:endParaRPr lang="en-IN" sz="16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dirty="0" smtClean="0"/>
              <a:t>This gives a recursive solution. </a:t>
            </a:r>
          </a:p>
          <a:p>
            <a:pPr marL="457200" indent="-457200">
              <a:buAutoNum type="arabicPeriod" startAt="3"/>
            </a:pPr>
            <a:r>
              <a:rPr lang="en-US" sz="2000" dirty="0" smtClean="0"/>
              <a:t>Transform it into iterative one.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(original solution)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124200"/>
                <a:ext cx="2209800" cy="6096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smaller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instance)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436" y="4800600"/>
                <a:ext cx="1874984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769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6996545" y="3810000"/>
            <a:ext cx="1607128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Greedy</a:t>
            </a:r>
          </a:p>
          <a:p>
            <a:pPr algn="ctr"/>
            <a:r>
              <a:rPr lang="en-US" sz="1600" dirty="0" smtClean="0"/>
              <a:t>step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53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3199</Words>
  <Application>Microsoft Office PowerPoint</Application>
  <PresentationFormat>On-screen Show (4:3)</PresentationFormat>
  <Paragraphs>692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Data Structures and Algorithms (CS210A) Semester I – 2014-15</vt:lpstr>
      <vt:lpstr>Problems solved till now </vt:lpstr>
      <vt:lpstr>Problem 1 Job scheduling Problem </vt:lpstr>
      <vt:lpstr>All that we could do was to make  a local observation</vt:lpstr>
      <vt:lpstr>Theorem:  Opt(J) = Opt(J′) + 1. </vt:lpstr>
      <vt:lpstr>Problem 2 Mobile Tower Problem </vt:lpstr>
      <vt:lpstr>All that we could do was to make  a local observation</vt:lpstr>
      <vt:lpstr>What is a greedy strategy ?</vt:lpstr>
      <vt:lpstr>Design of a greedy algorithm</vt:lpstr>
      <vt:lpstr>MST</vt:lpstr>
      <vt:lpstr>How to compute a MST ?</vt:lpstr>
      <vt:lpstr>How to compute a MST ?</vt:lpstr>
      <vt:lpstr>How to compute a MST ?</vt:lpstr>
      <vt:lpstr>How to compute a MST ?</vt:lpstr>
      <vt:lpstr>Problem 4 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Overlapping Intervals</vt:lpstr>
      <vt:lpstr>Overview of the approach</vt:lpstr>
      <vt:lpstr>Carefully constructing A’</vt:lpstr>
      <vt:lpstr>Carefully constructing A’</vt:lpstr>
      <vt:lpstr>Uniquely covered interval</vt:lpstr>
      <vt:lpstr>PowerPoint Presentation</vt:lpstr>
      <vt:lpstr>Constructing A’ from A </vt:lpstr>
      <vt:lpstr>Constructing A’ from A  </vt:lpstr>
      <vt:lpstr>Constructing A’ from A  </vt:lpstr>
      <vt:lpstr>Constructing A’ from A  </vt:lpstr>
      <vt:lpstr>Constructing A’ from A  </vt:lpstr>
      <vt:lpstr>Constructing A’ from A  </vt:lpstr>
      <vt:lpstr>Theorem1:  |Opt(A)| =  |Opt(A’)| + 1 </vt:lpstr>
      <vt:lpstr>Case1: There is an interval I ϵ D uniquely covered by I”  </vt:lpstr>
      <vt:lpstr>Case1: There is an interval I ϵ D uniquely covered by I”  </vt:lpstr>
      <vt:lpstr>PowerPoint Presentation</vt:lpstr>
      <vt:lpstr>Case2: There is no interval uniquely covered by I”  </vt:lpstr>
      <vt:lpstr>Case2: There is no interval uniquely covered by I”  </vt:lpstr>
      <vt:lpstr>PowerPoint Presentation</vt:lpstr>
      <vt:lpstr>How to distinguish between Case1 and Case2 ? </vt:lpstr>
      <vt:lpstr>How to distinguish between Case1 and Case2 ? </vt:lpstr>
      <vt:lpstr>Algorithm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151</cp:revision>
  <dcterms:created xsi:type="dcterms:W3CDTF">2012-11-11T08:58:57Z</dcterms:created>
  <dcterms:modified xsi:type="dcterms:W3CDTF">2014-11-05T14:30:46Z</dcterms:modified>
</cp:coreProperties>
</file>