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514" r:id="rId2"/>
    <p:sldId id="483" r:id="rId3"/>
    <p:sldId id="487" r:id="rId4"/>
    <p:sldId id="493" r:id="rId5"/>
    <p:sldId id="494" r:id="rId6"/>
    <p:sldId id="537" r:id="rId7"/>
    <p:sldId id="488" r:id="rId8"/>
    <p:sldId id="489" r:id="rId9"/>
    <p:sldId id="490" r:id="rId10"/>
    <p:sldId id="540" r:id="rId11"/>
    <p:sldId id="539" r:id="rId12"/>
    <p:sldId id="491" r:id="rId13"/>
    <p:sldId id="492" r:id="rId14"/>
    <p:sldId id="495" r:id="rId15"/>
    <p:sldId id="535" r:id="rId16"/>
    <p:sldId id="53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70" d="100"/>
          <a:sy n="70" d="100"/>
        </p:scale>
        <p:origin x="-15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8.png"/><Relationship Id="rId5" Type="http://schemas.openxmlformats.org/officeDocument/2006/relationships/image" Target="../media/image40.png"/><Relationship Id="rId10" Type="http://schemas.openxmlformats.org/officeDocument/2006/relationships/image" Target="../media/image110.png"/><Relationship Id="rId4" Type="http://schemas.openxmlformats.org/officeDocument/2006/relationships/image" Target="../media/image30.png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10" Type="http://schemas.openxmlformats.org/officeDocument/2006/relationships/image" Target="../media/image120.png"/><Relationship Id="rId4" Type="http://schemas.openxmlformats.org/officeDocument/2006/relationships/image" Target="../media/image40.png"/><Relationship Id="rId9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10" Type="http://schemas.openxmlformats.org/officeDocument/2006/relationships/image" Target="../media/image120.png"/><Relationship Id="rId4" Type="http://schemas.openxmlformats.org/officeDocument/2006/relationships/image" Target="../media/image40.png"/><Relationship Id="rId9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0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38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An interesting problem: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shortest path</a:t>
            </a:r>
            <a:r>
              <a:rPr lang="en-US" sz="2400" b="1" dirty="0" smtClean="0">
                <a:solidFill>
                  <a:srgbClr val="002060"/>
                </a:solidFill>
              </a:rPr>
              <a:t> from a </a:t>
            </a:r>
            <a:r>
              <a:rPr lang="en-US" sz="2400" b="1" dirty="0" smtClean="0">
                <a:solidFill>
                  <a:srgbClr val="C00000"/>
                </a:solidFill>
              </a:rPr>
              <a:t>source</a:t>
            </a:r>
            <a:r>
              <a:rPr lang="en-US" sz="2400" b="1" dirty="0" smtClean="0">
                <a:solidFill>
                  <a:srgbClr val="002060"/>
                </a:solidFill>
              </a:rPr>
              <a:t> to </a:t>
            </a:r>
            <a:r>
              <a:rPr lang="en-US" sz="2400" b="1" dirty="0" smtClean="0">
                <a:solidFill>
                  <a:srgbClr val="006C31"/>
                </a:solidFill>
              </a:rPr>
              <a:t>destination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Sorting </a:t>
            </a:r>
            <a:r>
              <a:rPr lang="en-US" sz="2400" b="1" dirty="0" smtClean="0">
                <a:solidFill>
                  <a:srgbClr val="7030A0"/>
                </a:solidFill>
              </a:rPr>
              <a:t>Integers</a:t>
            </a: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Pondering</a:t>
            </a:r>
            <a:r>
              <a:rPr lang="en-US" sz="3200" b="1" dirty="0" smtClean="0"/>
              <a:t> over the problem</a:t>
            </a:r>
            <a:br>
              <a:rPr lang="en-US" sz="3200" b="1" dirty="0" smtClean="0"/>
            </a:b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91440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Idea 1</a:t>
                </a:r>
                <a:r>
                  <a:rPr lang="en-US" sz="2400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Remove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400" dirty="0" smtClean="0"/>
                  <a:t> since we have computed distance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400" dirty="0" smtClean="0"/>
                  <a:t>. &amp; so its job is done.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So now there will be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 smtClean="0"/>
                  <a:t> vertices.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 new graph </a:t>
                </a:r>
                <a:r>
                  <a:rPr lang="en-US" sz="2400" b="1" dirty="0" smtClean="0"/>
                  <a:t>will preserve</a:t>
                </a:r>
                <a:r>
                  <a:rPr lang="en-US" sz="2400" dirty="0" smtClean="0"/>
                  <a:t> those shortest paths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400" dirty="0" smtClean="0"/>
                  <a:t> in which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not present.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But what about those shortest paths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400" dirty="0" smtClean="0"/>
                  <a:t> that pass through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4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We lost them with the removal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400" dirty="0" smtClean="0"/>
                  <a:t>. </a:t>
                </a:r>
                <a:r>
                  <a:rPr lang="en-US" sz="2400" dirty="0" smtClean="0">
                    <a:sym typeface="Wingdings" pitchFamily="2" charset="2"/>
                  </a:rPr>
                  <a:t>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itchFamily="2" charset="2"/>
                  </a:rPr>
                  <a:t>So we can’t afford to remove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How can then we get a smaller instance ? </a:t>
                </a: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9144000" cy="4830763"/>
              </a:xfrm>
              <a:blipFill rotWithShape="1">
                <a:blip r:embed="rId2"/>
                <a:stretch>
                  <a:fillRect l="-1000" t="-1010" b="-1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own Ribbon 4"/>
              <p:cNvSpPr/>
              <p:nvPr/>
            </p:nvSpPr>
            <p:spPr>
              <a:xfrm>
                <a:off x="3657600" y="5911334"/>
                <a:ext cx="2743200" cy="870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Merging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But how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911334"/>
                <a:ext cx="2743200" cy="870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45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Example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562600" y="3276600"/>
            <a:ext cx="609600" cy="348734"/>
            <a:chOff x="5562600" y="3276600"/>
            <a:chExt cx="609600" cy="34873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8" idx="0"/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21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loud Callout 69"/>
              <p:cNvSpPr/>
              <p:nvPr/>
            </p:nvSpPr>
            <p:spPr>
              <a:xfrm>
                <a:off x="2514600" y="5454134"/>
                <a:ext cx="5105400" cy="1022866"/>
              </a:xfrm>
              <a:prstGeom prst="cloudCallout">
                <a:avLst>
                  <a:gd name="adj1" fmla="val -25311"/>
                  <a:gd name="adj2" fmla="val 800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Let us look carefully around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loud Callout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454134"/>
                <a:ext cx="5105400" cy="1022866"/>
              </a:xfrm>
              <a:prstGeom prst="cloudCallout">
                <a:avLst>
                  <a:gd name="adj1" fmla="val -25311"/>
                  <a:gd name="adj2" fmla="val 80024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7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Example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241518" cy="1470118"/>
            <a:chOff x="4267200" y="2416082"/>
            <a:chExt cx="1241518" cy="147011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G’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21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34000" y="2797082"/>
            <a:ext cx="1295400" cy="1143000"/>
            <a:chOff x="5402615" y="2971800"/>
            <a:chExt cx="1295400" cy="1143000"/>
          </a:xfrm>
        </p:grpSpPr>
        <p:sp>
          <p:nvSpPr>
            <p:cNvPr id="114" name="TextBox 113"/>
            <p:cNvSpPr txBox="1"/>
            <p:nvPr/>
          </p:nvSpPr>
          <p:spPr>
            <a:xfrm>
              <a:off x="5402615" y="38070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67400" y="297180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64615" y="3753141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92135" y="31212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8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Example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00600" y="3200400"/>
            <a:ext cx="2286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5"/>
          </p:cNvCxnSpPr>
          <p:nvPr/>
        </p:nvCxnSpPr>
        <p:spPr>
          <a:xfrm flipH="1" flipV="1">
            <a:off x="4702082" y="2416082"/>
            <a:ext cx="327118" cy="631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769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0" y="2816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14192" y="2514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2568482"/>
            <a:ext cx="403318" cy="555718"/>
            <a:chOff x="5105400" y="2568482"/>
            <a:chExt cx="403318" cy="555718"/>
          </a:xfrm>
        </p:grpSpPr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G’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V="1">
            <a:off x="5867400" y="3080266"/>
            <a:ext cx="784318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67400" y="3429000"/>
            <a:ext cx="784318" cy="4911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2" idx="0"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914900" y="3505200"/>
            <a:ext cx="800101" cy="457200"/>
            <a:chOff x="4914900" y="3505200"/>
            <a:chExt cx="80010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4914900" y="3505200"/>
              <a:ext cx="8001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286562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150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8562" y="3581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96000" y="2968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7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𝑮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be the least weight edge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).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Transform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as follows.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1.  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l-GR" sz="2000" dirty="0" smtClean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add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2. In case of two edges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to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 keep only the </a:t>
                </a:r>
                <a:r>
                  <a:rPr lang="en-US" sz="2000" b="1" dirty="0" smtClean="0"/>
                  <a:t>lighter</a:t>
                </a:r>
                <a:r>
                  <a:rPr lang="en-US" sz="2000" dirty="0" smtClean="0"/>
                  <a:t> edge.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3. Remove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754868"/>
                <a:ext cx="17812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 smtClean="0"/>
                  <a:t>) +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754868"/>
                <a:ext cx="17812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Callout 4"/>
          <p:cNvSpPr/>
          <p:nvPr/>
        </p:nvSpPr>
        <p:spPr>
          <a:xfrm>
            <a:off x="2514600" y="5105400"/>
            <a:ext cx="5410200" cy="1251466"/>
          </a:xfrm>
          <a:prstGeom prst="cloudCallout">
            <a:avLst>
              <a:gd name="adj1" fmla="val -25311"/>
              <a:gd name="adj2" fmla="val 800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efficient an algorithm for shortest paths can you design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an </a:t>
                </a:r>
                <a:r>
                  <a:rPr lang="en-US" sz="2000" dirty="0"/>
                  <a:t>algorithm for </a:t>
                </a:r>
                <a:r>
                  <a:rPr lang="en-US" sz="2000" b="1" dirty="0"/>
                  <a:t>distances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complexity</a:t>
                </a:r>
                <a:r>
                  <a:rPr lang="en-US" sz="2000" dirty="0"/>
                  <a:t>.</a:t>
                </a: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3200400" y="16002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6002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3352800" y="34290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4290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Down Arrow 6"/>
              <p:cNvSpPr/>
              <p:nvPr/>
            </p:nvSpPr>
            <p:spPr>
              <a:xfrm>
                <a:off x="3505200" y="2362200"/>
                <a:ext cx="1981200" cy="914400"/>
              </a:xfrm>
              <a:prstGeom prst="down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Building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" name="Down Arrow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362200"/>
                <a:ext cx="1981200" cy="914400"/>
              </a:xfrm>
              <a:prstGeom prst="downArrow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1981200" y="25908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62000" y="2362200"/>
                <a:ext cx="1112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time</a:t>
                </a:r>
                <a:endParaRPr lang="en-IN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362200"/>
                <a:ext cx="111280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372" t="-8333" r="-8743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705600" y="16764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6764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781800" y="3516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516868"/>
                <a:ext cx="80021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172200" y="1143000"/>
            <a:ext cx="15417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No. of vertices</a:t>
            </a:r>
            <a:endParaRPr lang="en-IN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43400" y="4191000"/>
            <a:ext cx="228600" cy="990600"/>
            <a:chOff x="4343400" y="4191000"/>
            <a:chExt cx="228600" cy="990600"/>
          </a:xfrm>
        </p:grpSpPr>
        <p:grpSp>
          <p:nvGrpSpPr>
            <p:cNvPr id="18" name="Group 17"/>
            <p:cNvGrpSpPr/>
            <p:nvPr/>
          </p:nvGrpSpPr>
          <p:grpSpPr>
            <a:xfrm>
              <a:off x="4343400" y="4191000"/>
              <a:ext cx="228600" cy="609600"/>
              <a:chOff x="4343400" y="4191000"/>
              <a:chExt cx="228600" cy="6096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343400" y="4191000"/>
                <a:ext cx="228600" cy="2286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343400" y="4572000"/>
                <a:ext cx="228600" cy="2286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4343400" y="4953000"/>
              <a:ext cx="228600" cy="228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8679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3" grpId="0"/>
      <p:bldP spid="15" grpId="0"/>
      <p:bldP spid="16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Integer sorting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Algorithms for Sorting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 elements</a:t>
                </a:r>
                <a:endParaRPr lang="en-US" sz="32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Insertion</a:t>
                </a:r>
                <a:r>
                  <a:rPr lang="en-US" sz="2000" dirty="0" smtClean="0"/>
                  <a:t> sort</a:t>
                </a:r>
                <a:r>
                  <a:rPr lang="en-US" sz="2000" dirty="0" smtClean="0"/>
                  <a:t>:</a:t>
                </a:r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Selection</a:t>
                </a:r>
                <a:r>
                  <a:rPr lang="en-US" sz="2000" dirty="0" smtClean="0"/>
                  <a:t> sort: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Bubble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sort:               </a:t>
                </a:r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Merge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sort: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Quick</a:t>
                </a:r>
                <a:r>
                  <a:rPr lang="en-US" sz="2000" dirty="0" smtClean="0"/>
                  <a:t> sort:  worst case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, </a:t>
                </a:r>
                <a:r>
                  <a:rPr lang="en-US" sz="2000" u="sng" dirty="0" smtClean="0"/>
                  <a:t>average case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Heap </a:t>
                </a:r>
                <a:r>
                  <a:rPr lang="en-US" sz="2000" dirty="0" smtClean="0"/>
                  <a:t>sort: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What is common among these algorithms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  </a:t>
                </a:r>
                <a:r>
                  <a:rPr lang="en-US" sz="2000" dirty="0" smtClean="0"/>
                  <a:t>All of </a:t>
                </a:r>
                <a:r>
                  <a:rPr lang="en-US" sz="2000" dirty="0" smtClean="0"/>
                  <a:t>them </a:t>
                </a:r>
                <a:r>
                  <a:rPr lang="en-US" sz="2000" dirty="0" smtClean="0"/>
                  <a:t>use only </a:t>
                </a:r>
                <a:r>
                  <a:rPr lang="en-US" sz="2000" b="1" dirty="0" smtClean="0"/>
                  <a:t>comparison</a:t>
                </a:r>
                <a:r>
                  <a:rPr lang="en-US" sz="2000" dirty="0" smtClean="0"/>
                  <a:t> operation to perform sorting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b="1" dirty="0"/>
                  <a:t> (to be proved in CS345): </a:t>
                </a:r>
                <a:r>
                  <a:rPr lang="en-US" sz="2000" dirty="0"/>
                  <a:t>Every comparison based sorting algorithm must perform at least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comparisons in the worst case.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 b="-165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95600" y="1600200"/>
                <a:ext cx="74084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00200"/>
                <a:ext cx="740844" cy="375552"/>
              </a:xfrm>
              <a:prstGeom prst="rect">
                <a:avLst/>
              </a:prstGeom>
              <a:blipFill rotWithShape="1">
                <a:blip r:embed="rId4"/>
                <a:stretch>
                  <a:fillRect l="-6557" t="-6557" r="-1393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95600" y="1986648"/>
                <a:ext cx="74084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986648"/>
                <a:ext cx="740844" cy="375552"/>
              </a:xfrm>
              <a:prstGeom prst="rect">
                <a:avLst/>
              </a:prstGeom>
              <a:blipFill rotWithShape="1">
                <a:blip r:embed="rId5"/>
                <a:stretch>
                  <a:fillRect l="-6557" t="-6452" r="-13934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95600" y="2367648"/>
                <a:ext cx="74084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367648"/>
                <a:ext cx="740844" cy="375552"/>
              </a:xfrm>
              <a:prstGeom prst="rect">
                <a:avLst/>
              </a:prstGeom>
              <a:blipFill rotWithShape="1">
                <a:blip r:embed="rId6"/>
                <a:stretch>
                  <a:fillRect l="-6557" t="-6452" r="-13934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99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r>
                  <a:rPr lang="en-US" sz="36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3600" dirty="0"/>
                  <a:t> Can we sort in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 </a:t>
                </a:r>
                <a:r>
                  <a:rPr lang="en-US" sz="3600" dirty="0" smtClean="0"/>
                  <a:t>time ?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 smtClean="0"/>
              <a:t>answer</a:t>
            </a:r>
            <a:r>
              <a:rPr lang="en-US" sz="2000" dirty="0" smtClean="0"/>
              <a:t> depends upon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u="sng" dirty="0" smtClean="0"/>
              <a:t>model of computation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u="sng" dirty="0" smtClean="0">
                <a:solidFill>
                  <a:srgbClr val="7030A0"/>
                </a:solidFill>
              </a:rPr>
              <a:t>domain</a:t>
            </a:r>
            <a:r>
              <a:rPr lang="en-US" sz="2000" dirty="0" smtClean="0"/>
              <a:t> of input.</a:t>
            </a:r>
            <a:endParaRPr lang="en-US" sz="20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3393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word RAM </a:t>
            </a:r>
            <a:r>
              <a:rPr lang="en-US" sz="3600" b="1" dirty="0" smtClean="0"/>
              <a:t>model of </a:t>
            </a:r>
            <a:r>
              <a:rPr lang="en-US" sz="3600" b="1" dirty="0"/>
              <a:t>computation:</a:t>
            </a:r>
            <a:br>
              <a:rPr lang="en-US" sz="3600" b="1" dirty="0"/>
            </a:br>
            <a:r>
              <a:rPr lang="en-US" sz="3600" b="1" dirty="0" smtClean="0">
                <a:solidFill>
                  <a:srgbClr val="7030A0"/>
                </a:solidFill>
              </a:rPr>
              <a:t>Characteristics</a:t>
            </a:r>
            <a:endParaRPr lang="en-US" sz="3600" b="1" dirty="0" smtClean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Word is the </a:t>
            </a:r>
            <a:r>
              <a:rPr lang="en-US" sz="2000" b="1" u="sng" dirty="0">
                <a:solidFill>
                  <a:srgbClr val="C00000"/>
                </a:solidFill>
              </a:rPr>
              <a:t>basic storage</a:t>
            </a:r>
            <a:r>
              <a:rPr lang="en-US" sz="2000" dirty="0"/>
              <a:t> unit of </a:t>
            </a:r>
            <a:r>
              <a:rPr lang="en-US" sz="2000" dirty="0" smtClean="0"/>
              <a:t>RAM.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input item (number, name) is stored in </a:t>
            </a:r>
            <a:r>
              <a:rPr lang="en-US" sz="2000" b="1" u="sng" dirty="0" smtClean="0">
                <a:solidFill>
                  <a:srgbClr val="C00000"/>
                </a:solidFill>
              </a:rPr>
              <a:t>binary format</a:t>
            </a:r>
            <a:r>
              <a:rPr lang="en-US" sz="2000" dirty="0" smtClean="0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RAM can be viewed as a huge array of words. Any arbitrary location of RAM can be </a:t>
            </a:r>
            <a:r>
              <a:rPr lang="en-US" sz="2000" b="1" u="sng" dirty="0" smtClean="0">
                <a:solidFill>
                  <a:srgbClr val="C00000"/>
                </a:solidFill>
              </a:rPr>
              <a:t>accessed</a:t>
            </a:r>
            <a:r>
              <a:rPr lang="en-US" sz="2000" dirty="0" smtClean="0"/>
              <a:t> in the same time </a:t>
            </a:r>
            <a:r>
              <a:rPr lang="en-US" sz="2000" b="1" u="sng" dirty="0" smtClean="0">
                <a:solidFill>
                  <a:srgbClr val="C00000"/>
                </a:solidFill>
              </a:rPr>
              <a:t>irrespective</a:t>
            </a:r>
            <a:r>
              <a:rPr lang="en-US" sz="2000" dirty="0" smtClean="0"/>
              <a:t> of the location.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Data as well as Program </a:t>
            </a:r>
            <a:r>
              <a:rPr lang="en-US" sz="2000" b="1" u="sng" dirty="0">
                <a:solidFill>
                  <a:srgbClr val="C00000"/>
                </a:solidFill>
              </a:rPr>
              <a:t>reside </a:t>
            </a:r>
            <a:r>
              <a:rPr lang="en-US" sz="2000" b="1" u="sng" dirty="0" smtClean="0">
                <a:solidFill>
                  <a:srgbClr val="C00000"/>
                </a:solidFill>
              </a:rPr>
              <a:t>fully </a:t>
            </a:r>
            <a:r>
              <a:rPr lang="en-US" sz="2000" dirty="0" smtClean="0"/>
              <a:t> in </a:t>
            </a:r>
            <a:r>
              <a:rPr lang="en-US" sz="2000" dirty="0"/>
              <a:t>RAM.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arithmetic or logical operation </a:t>
            </a:r>
            <a:r>
              <a:rPr lang="en-US" sz="2000" dirty="0" smtClean="0">
                <a:solidFill>
                  <a:srgbClr val="002060"/>
                </a:solidFill>
              </a:rPr>
              <a:t>(+,-,*,/,or, </a:t>
            </a:r>
            <a:r>
              <a:rPr lang="en-US" sz="2000" dirty="0" err="1" smtClean="0">
                <a:solidFill>
                  <a:srgbClr val="002060"/>
                </a:solidFill>
              </a:rPr>
              <a:t>xor</a:t>
            </a:r>
            <a:r>
              <a:rPr lang="en-US" sz="2000" dirty="0" smtClean="0">
                <a:solidFill>
                  <a:srgbClr val="002060"/>
                </a:solidFill>
              </a:rPr>
              <a:t>,…</a:t>
            </a:r>
            <a:r>
              <a:rPr lang="en-US" sz="2000" dirty="0" smtClean="0"/>
              <a:t>) involving a </a:t>
            </a:r>
            <a:r>
              <a:rPr lang="en-US" sz="2000" u="sng" dirty="0" smtClean="0"/>
              <a:t>constant</a:t>
            </a:r>
            <a:r>
              <a:rPr lang="en-US" sz="2000" dirty="0" smtClean="0"/>
              <a:t> number of words takes </a:t>
            </a:r>
            <a:r>
              <a:rPr lang="en-US" sz="2000" b="1" u="sng" dirty="0" smtClean="0">
                <a:solidFill>
                  <a:srgbClr val="C00000"/>
                </a:solidFill>
              </a:rPr>
              <a:t>a constant number of steps </a:t>
            </a:r>
            <a:r>
              <a:rPr lang="en-US" sz="2000" dirty="0" smtClean="0"/>
              <a:t>by the CPU.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774D3-E1F5-4845-858D-3A2D05DE0E3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14400" y="4648200"/>
            <a:ext cx="7543800" cy="914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arithmetic or logical operation </a:t>
            </a:r>
            <a:r>
              <a:rPr lang="en-US" dirty="0">
                <a:solidFill>
                  <a:srgbClr val="002060"/>
                </a:solidFill>
              </a:rPr>
              <a:t>(+,-,*,/,or, </a:t>
            </a:r>
            <a:r>
              <a:rPr lang="en-US" dirty="0" err="1">
                <a:solidFill>
                  <a:srgbClr val="002060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,…) involving 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C00000"/>
                </a:solidFill>
              </a:rPr>
              <a:t>O</a:t>
            </a:r>
            <a:r>
              <a:rPr lang="en-US" b="1" u="sng" dirty="0" smtClean="0">
                <a:solidFill>
                  <a:schemeClr val="tx1"/>
                </a:solidFill>
              </a:rPr>
              <a:t>( </a:t>
            </a:r>
            <a:r>
              <a:rPr lang="en-US" b="1" u="sng" dirty="0" smtClean="0">
                <a:solidFill>
                  <a:srgbClr val="0070C0"/>
                </a:solidFill>
              </a:rPr>
              <a:t>log n</a:t>
            </a:r>
            <a:r>
              <a:rPr lang="en-US" b="1" u="sng" dirty="0" smtClean="0">
                <a:solidFill>
                  <a:schemeClr val="tx1"/>
                </a:solidFill>
              </a:rPr>
              <a:t>)</a:t>
            </a:r>
            <a:r>
              <a:rPr lang="en-US" b="1" u="sng" dirty="0" smtClean="0"/>
              <a:t>  </a:t>
            </a:r>
            <a:r>
              <a:rPr lang="en-US" b="1" u="sng" dirty="0" smtClean="0">
                <a:solidFill>
                  <a:schemeClr val="tx1"/>
                </a:solidFill>
              </a:rPr>
              <a:t>bits</a:t>
            </a:r>
            <a:r>
              <a:rPr lang="en-US" b="1" u="sng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take</a:t>
            </a:r>
            <a:r>
              <a:rPr lang="en-US" dirty="0" smtClean="0"/>
              <a:t>  </a:t>
            </a:r>
            <a:r>
              <a:rPr lang="en-US" b="1" u="sng" dirty="0">
                <a:solidFill>
                  <a:srgbClr val="C00000"/>
                </a:solidFill>
              </a:rPr>
              <a:t>a constant number of steps </a:t>
            </a:r>
            <a:r>
              <a:rPr lang="en-US" dirty="0">
                <a:solidFill>
                  <a:schemeClr val="tx1"/>
                </a:solidFill>
              </a:rPr>
              <a:t>by the </a:t>
            </a:r>
            <a:r>
              <a:rPr lang="en-US" dirty="0" smtClean="0">
                <a:solidFill>
                  <a:schemeClr val="tx1"/>
                </a:solidFill>
              </a:rPr>
              <a:t>CPU, where 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is the number of bits of input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9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Shortest </a:t>
            </a:r>
            <a:r>
              <a:rPr lang="en-US" sz="3200" dirty="0" err="1" smtClean="0">
                <a:solidFill>
                  <a:srgbClr val="7030A0"/>
                </a:solidFill>
              </a:rPr>
              <a:t>pathS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in a graph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A fundamental problem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Integer sorting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4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Counting sort: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dirty="0" smtClean="0"/>
              <a:t>algorithm for sorting integers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 smtClean="0"/>
                  <a:t>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integers in the range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Output:</a:t>
                </a:r>
                <a:r>
                  <a:rPr lang="en-US" sz="2000" dirty="0" smtClean="0"/>
                  <a:t> Sorted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Running time: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in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word RAM </a:t>
                </a:r>
                <a:r>
                  <a:rPr lang="en-US" sz="2000" dirty="0" smtClean="0"/>
                  <a:t>model of computation.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Extra space</a:t>
                </a:r>
                <a:r>
                  <a:rPr lang="en-US" sz="2000" b="1" dirty="0" smtClean="0"/>
                  <a:t>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Motivating example</a:t>
                </a:r>
                <a:r>
                  <a:rPr lang="en-US" sz="2000" b="1" dirty="0" smtClean="0"/>
                  <a:t>: Indian railways</a:t>
                </a:r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13 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lacs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employees.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b="1" dirty="0" smtClean="0"/>
                  <a:t> : </a:t>
                </a:r>
                <a:r>
                  <a:rPr lang="en-US" sz="2000" dirty="0" smtClean="0"/>
                  <a:t>To </a:t>
                </a:r>
                <a:r>
                  <a:rPr lang="en-US" sz="2000" b="1" dirty="0" smtClean="0"/>
                  <a:t>sort</a:t>
                </a:r>
                <a:r>
                  <a:rPr lang="en-US" sz="2000" dirty="0" smtClean="0"/>
                  <a:t> them list according to</a:t>
                </a:r>
                <a:r>
                  <a:rPr lang="en-US" sz="2000" b="1" dirty="0" smtClean="0"/>
                  <a:t> DOB </a:t>
                </a:r>
                <a:r>
                  <a:rPr lang="en-US" sz="2000" dirty="0" smtClean="0"/>
                  <a:t>(date of birth)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There are only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14600</a:t>
                </a:r>
                <a:r>
                  <a:rPr lang="en-US" sz="2000" dirty="0" smtClean="0"/>
                  <a:t> different date of births possible.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07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09600" y="1371600"/>
            <a:ext cx="4114800" cy="762000"/>
            <a:chOff x="609600" y="1371600"/>
            <a:chExt cx="4114800" cy="762000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609600" y="17526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800" y="2587823"/>
            <a:ext cx="3555582" cy="841177"/>
            <a:chOff x="304800" y="2587823"/>
            <a:chExt cx="3555582" cy="841177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2971800"/>
              <a:ext cx="2743200" cy="457200"/>
              <a:chOff x="2743200" y="1676400"/>
              <a:chExt cx="27432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43200" y="1676400"/>
                <a:ext cx="2743200" cy="4455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5720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148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292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04800" y="3048000"/>
              <a:ext cx="748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Count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3810" y="25878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3000" y="168806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2      5       3       0      2       3       0      3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3000" y="2971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24649" y="4191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2       2      4       7       7       8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600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0605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7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749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321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52400" y="3883223"/>
            <a:ext cx="3687172" cy="764977"/>
            <a:chOff x="152400" y="3883223"/>
            <a:chExt cx="3687172" cy="764977"/>
          </a:xfrm>
        </p:grpSpPr>
        <p:grpSp>
          <p:nvGrpSpPr>
            <p:cNvPr id="49" name="Group 48"/>
            <p:cNvGrpSpPr/>
            <p:nvPr/>
          </p:nvGrpSpPr>
          <p:grpSpPr>
            <a:xfrm>
              <a:off x="152400" y="4191000"/>
              <a:ext cx="3657600" cy="457200"/>
              <a:chOff x="152400" y="3733800"/>
              <a:chExt cx="3657600" cy="4572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066800" y="3733800"/>
                <a:ext cx="2743200" cy="457200"/>
                <a:chOff x="2743200" y="1676400"/>
                <a:chExt cx="2743200" cy="457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743200" y="1676400"/>
                  <a:ext cx="2743200" cy="4455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152400" y="37338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Place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143000" y="38832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52" name="Down Arrow 51"/>
          <p:cNvSpPr/>
          <p:nvPr/>
        </p:nvSpPr>
        <p:spPr>
          <a:xfrm>
            <a:off x="2133600" y="3505200"/>
            <a:ext cx="457200" cy="48920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09600" y="5257800"/>
            <a:ext cx="4114800" cy="762000"/>
            <a:chOff x="609600" y="1371600"/>
            <a:chExt cx="4114800" cy="762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609600" y="175260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sp>
        <p:nvSpPr>
          <p:cNvPr id="66" name="Down Arrow 65"/>
          <p:cNvSpPr/>
          <p:nvPr/>
        </p:nvSpPr>
        <p:spPr>
          <a:xfrm>
            <a:off x="44196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343400" y="17526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14600" y="38862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3889314" y="2057400"/>
            <a:ext cx="606486" cy="3886200"/>
            <a:chOff x="3889314" y="2057400"/>
            <a:chExt cx="606486" cy="3886200"/>
          </a:xfrm>
        </p:grpSpPr>
        <p:cxnSp>
          <p:nvCxnSpPr>
            <p:cNvPr id="71" name="Elbow Connector 70"/>
            <p:cNvCxnSpPr/>
            <p:nvPr/>
          </p:nvCxnSpPr>
          <p:spPr>
            <a:xfrm rot="5400000">
              <a:off x="2705100" y="3467100"/>
              <a:ext cx="3200400" cy="381000"/>
            </a:xfrm>
            <a:prstGeom prst="bentConnector3">
              <a:avLst>
                <a:gd name="adj1" fmla="val 8401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889314" y="557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loud Callout 4"/>
              <p:cNvSpPr/>
              <p:nvPr/>
            </p:nvSpPr>
            <p:spPr>
              <a:xfrm>
                <a:off x="5105400" y="1525488"/>
                <a:ext cx="4038600" cy="1370112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]=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where should A[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be placed in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525488"/>
                <a:ext cx="4038600" cy="1370112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11868" y="6031468"/>
            <a:ext cx="19791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Final sorted output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257800" y="3429000"/>
                <a:ext cx="381000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Certainly after all those elements in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which are </a:t>
                </a:r>
                <a:r>
                  <a:rPr lang="en-US" b="1" u="sng" dirty="0" smtClean="0"/>
                  <a:t>smaller</a:t>
                </a:r>
                <a:r>
                  <a:rPr lang="en-US" dirty="0" smtClean="0"/>
                  <a:t>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429000"/>
                <a:ext cx="3810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3704" r="-63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84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9" grpId="0"/>
      <p:bldP spid="44" grpId="0"/>
      <p:bldP spid="45" grpId="0"/>
      <p:bldP spid="46" grpId="0"/>
      <p:bldP spid="47" grpId="0"/>
      <p:bldP spid="48" grpId="0"/>
      <p:bldP spid="52" grpId="0" animBg="1"/>
      <p:bldP spid="66" grpId="0" animBg="1"/>
      <p:bldP spid="68" grpId="0" animBg="1"/>
      <p:bldP spid="69" grpId="0" animBg="1"/>
      <p:bldP spid="5" grpId="0" animBg="1"/>
      <p:bldP spid="5" grpId="1" animBg="1"/>
      <p:bldP spid="7" grpId="0" animBg="1"/>
      <p:bldP spid="19" grpId="0" animBg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09600" y="1371600"/>
            <a:ext cx="4114800" cy="762000"/>
            <a:chOff x="609600" y="1371600"/>
            <a:chExt cx="4114800" cy="762000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609600" y="17526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800" y="2587823"/>
            <a:ext cx="3555582" cy="841177"/>
            <a:chOff x="304800" y="2587823"/>
            <a:chExt cx="3555582" cy="841177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2971800"/>
              <a:ext cx="2743200" cy="457200"/>
              <a:chOff x="2743200" y="1676400"/>
              <a:chExt cx="27432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43200" y="1676400"/>
                <a:ext cx="2743200" cy="4455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5720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148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292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04800" y="3048000"/>
              <a:ext cx="748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Count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3810" y="25878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3000" y="168806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2      5       3       0      2       3       0      3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3000" y="2971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24649" y="4191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2       2      4       6       7       8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600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0605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7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749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321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52400" y="3883223"/>
            <a:ext cx="3687172" cy="764977"/>
            <a:chOff x="152400" y="3883223"/>
            <a:chExt cx="3687172" cy="764977"/>
          </a:xfrm>
        </p:grpSpPr>
        <p:grpSp>
          <p:nvGrpSpPr>
            <p:cNvPr id="49" name="Group 48"/>
            <p:cNvGrpSpPr/>
            <p:nvPr/>
          </p:nvGrpSpPr>
          <p:grpSpPr>
            <a:xfrm>
              <a:off x="152400" y="4191000"/>
              <a:ext cx="3657600" cy="457200"/>
              <a:chOff x="152400" y="3733800"/>
              <a:chExt cx="3657600" cy="4572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066800" y="3733800"/>
                <a:ext cx="2743200" cy="457200"/>
                <a:chOff x="2743200" y="1676400"/>
                <a:chExt cx="2743200" cy="457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743200" y="1676400"/>
                  <a:ext cx="2743200" cy="4455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152400" y="37338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Place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143000" y="38832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52" name="Down Arrow 51"/>
          <p:cNvSpPr/>
          <p:nvPr/>
        </p:nvSpPr>
        <p:spPr>
          <a:xfrm>
            <a:off x="2133600" y="3505200"/>
            <a:ext cx="457200" cy="48920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09600" y="5257800"/>
            <a:ext cx="4114800" cy="762000"/>
            <a:chOff x="609600" y="1371600"/>
            <a:chExt cx="4114800" cy="762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609600" y="175260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sp>
        <p:nvSpPr>
          <p:cNvPr id="66" name="Down Arrow 65"/>
          <p:cNvSpPr/>
          <p:nvPr/>
        </p:nvSpPr>
        <p:spPr>
          <a:xfrm>
            <a:off x="39624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962400" y="17526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3000" y="38862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600200" y="2057401"/>
            <a:ext cx="2511486" cy="3886199"/>
            <a:chOff x="1984314" y="2057401"/>
            <a:chExt cx="2511486" cy="3886199"/>
          </a:xfrm>
        </p:grpSpPr>
        <p:cxnSp>
          <p:nvCxnSpPr>
            <p:cNvPr id="71" name="Elbow Connector 70"/>
            <p:cNvCxnSpPr/>
            <p:nvPr/>
          </p:nvCxnSpPr>
          <p:spPr>
            <a:xfrm rot="5400000">
              <a:off x="1715279" y="2477279"/>
              <a:ext cx="3200400" cy="2360643"/>
            </a:xfrm>
            <a:prstGeom prst="bentConnector3">
              <a:avLst>
                <a:gd name="adj1" fmla="val 88775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984314" y="557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889314" y="557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0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09600" y="1371600"/>
            <a:ext cx="4114800" cy="762000"/>
            <a:chOff x="609600" y="1371600"/>
            <a:chExt cx="4114800" cy="762000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609600" y="17526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800" y="2587823"/>
            <a:ext cx="3555582" cy="841177"/>
            <a:chOff x="304800" y="2587823"/>
            <a:chExt cx="3555582" cy="841177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2971800"/>
              <a:ext cx="2743200" cy="457200"/>
              <a:chOff x="2743200" y="1676400"/>
              <a:chExt cx="27432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43200" y="1676400"/>
                <a:ext cx="2743200" cy="4455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5720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148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292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04800" y="3048000"/>
              <a:ext cx="748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Count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3810" y="25878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3000" y="168806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2      5       3       0      2       3       0      3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3000" y="2971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24649" y="4191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1       2      4       6       7       8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600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0605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7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749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321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52400" y="3883223"/>
            <a:ext cx="3687172" cy="764977"/>
            <a:chOff x="152400" y="3883223"/>
            <a:chExt cx="3687172" cy="764977"/>
          </a:xfrm>
        </p:grpSpPr>
        <p:grpSp>
          <p:nvGrpSpPr>
            <p:cNvPr id="49" name="Group 48"/>
            <p:cNvGrpSpPr/>
            <p:nvPr/>
          </p:nvGrpSpPr>
          <p:grpSpPr>
            <a:xfrm>
              <a:off x="152400" y="4191000"/>
              <a:ext cx="3657600" cy="457200"/>
              <a:chOff x="152400" y="3733800"/>
              <a:chExt cx="3657600" cy="4572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066800" y="3733800"/>
                <a:ext cx="2743200" cy="457200"/>
                <a:chOff x="2743200" y="1676400"/>
                <a:chExt cx="2743200" cy="457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743200" y="1676400"/>
                  <a:ext cx="2743200" cy="4455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152400" y="37338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Place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143000" y="38832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52" name="Down Arrow 51"/>
          <p:cNvSpPr/>
          <p:nvPr/>
        </p:nvSpPr>
        <p:spPr>
          <a:xfrm>
            <a:off x="2133600" y="3505200"/>
            <a:ext cx="457200" cy="48920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09600" y="5257800"/>
            <a:ext cx="4114800" cy="762000"/>
            <a:chOff x="609600" y="1371600"/>
            <a:chExt cx="4114800" cy="762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609600" y="175260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sp>
        <p:nvSpPr>
          <p:cNvPr id="66" name="Down Arrow 65"/>
          <p:cNvSpPr/>
          <p:nvPr/>
        </p:nvSpPr>
        <p:spPr>
          <a:xfrm>
            <a:off x="35052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429000" y="17526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14600" y="38862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89314" y="557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00200" y="557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432114" y="2139951"/>
            <a:ext cx="301686" cy="3791981"/>
            <a:chOff x="3432114" y="2139951"/>
            <a:chExt cx="301686" cy="3791981"/>
          </a:xfrm>
        </p:grpSpPr>
        <p:sp>
          <p:nvSpPr>
            <p:cNvPr id="70" name="TextBox 69"/>
            <p:cNvSpPr txBox="1"/>
            <p:nvPr/>
          </p:nvSpPr>
          <p:spPr>
            <a:xfrm>
              <a:off x="3432114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73" name="Elbow Connector 72"/>
            <p:cNvCxnSpPr/>
            <p:nvPr/>
          </p:nvCxnSpPr>
          <p:spPr>
            <a:xfrm rot="5400000">
              <a:off x="2019301" y="3733801"/>
              <a:ext cx="3200400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96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/>
                  <a:t>(A[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 smtClean="0"/>
                  <a:t>...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],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to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do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 0;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do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 smtClean="0"/>
                  <a:t>[  A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  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Count</a:t>
                </a:r>
                <a:r>
                  <a:rPr lang="en-US" sz="2000" b="1" dirty="0" smtClean="0"/>
                  <a:t>[  A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 ]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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      ;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         B[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  </a:t>
                </a:r>
                <a:r>
                  <a:rPr lang="en-US" sz="2000" b="1" dirty="0" smtClean="0"/>
                  <a:t>            </a:t>
                </a:r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b="1" dirty="0" smtClean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                                     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  <a:r>
                  <a:rPr lang="en-US" sz="2000" b="1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</a:t>
                </a:r>
                <a:r>
                  <a:rPr lang="en-US" sz="2000" b="1" dirty="0" smtClean="0"/>
                  <a:t>eturn B;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32596" y="4552890"/>
                <a:ext cx="1539204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]]-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96" y="4552890"/>
                <a:ext cx="153920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953" t="-7576" r="-7905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20429" y="4876800"/>
                <a:ext cx="312297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]]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]]-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;</a:t>
                </a:r>
                <a:endParaRPr lang="en-IN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29" y="4876800"/>
                <a:ext cx="3122971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49" t="-9091" r="-3314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10000" y="3429000"/>
                <a:ext cx="237545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] + </a:t>
                </a:r>
                <a:r>
                  <a:rPr lang="en-US" b="1" dirty="0">
                    <a:solidFill>
                      <a:srgbClr val="00B050"/>
                    </a:solidFill>
                  </a:rPr>
                  <a:t>Count</a:t>
                </a:r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b="1" dirty="0"/>
                  <a:t>]</a:t>
                </a:r>
                <a:endParaRPr lang="en-IN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429000"/>
                <a:ext cx="237545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051" t="-8333" r="-3333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Ribbon 7"/>
          <p:cNvSpPr/>
          <p:nvPr/>
        </p:nvSpPr>
        <p:spPr>
          <a:xfrm>
            <a:off x="4191000" y="4949952"/>
            <a:ext cx="49530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arithmetic </a:t>
            </a:r>
            <a:r>
              <a:rPr lang="en-US" dirty="0" smtClean="0">
                <a:solidFill>
                  <a:schemeClr val="tx1"/>
                </a:solidFill>
              </a:rPr>
              <a:t>operations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involves </a:t>
            </a:r>
            <a:r>
              <a:rPr lang="en-US" dirty="0" smtClean="0">
                <a:solidFill>
                  <a:schemeClr val="tx1"/>
                </a:solidFill>
              </a:rPr>
              <a:t>                 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  <a:r>
              <a:rPr lang="en-US" dirty="0" smtClean="0">
                <a:solidFill>
                  <a:schemeClr val="tx1"/>
                </a:solidFill>
              </a:rPr>
              <a:t>             bits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19800" y="5802868"/>
                <a:ext cx="167545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:r>
                  <a:rPr lang="en-US" b="1" dirty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+ 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802868"/>
                <a:ext cx="167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285" t="-8197" r="-583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51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 animBg="1"/>
      <p:bldP spid="6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Note:</a:t>
                </a:r>
                <a:r>
                  <a:rPr lang="en-US" sz="2000" dirty="0" smtClean="0"/>
                  <a:t> The algorithm performs arithmetic operations involving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+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bits.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</a:t>
                </a:r>
                <a:r>
                  <a:rPr lang="en-US" sz="2000" b="1" dirty="0" smtClean="0"/>
                  <a:t>word RAM </a:t>
                </a:r>
                <a:r>
                  <a:rPr lang="en-US" sz="2000" dirty="0" smtClean="0"/>
                  <a:t>model, it takes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2000" dirty="0" smtClean="0"/>
                  <a:t>time for such an operation.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An array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integers in the range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..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]can be sorted in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time and using total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space in </a:t>
                </a:r>
                <a:r>
                  <a:rPr lang="en-US" sz="2000" b="1" dirty="0" smtClean="0"/>
                  <a:t>word RAM </a:t>
                </a:r>
                <a:r>
                  <a:rPr lang="en-US" sz="2000" dirty="0" smtClean="0"/>
                  <a:t>model.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>
                    <a:sym typeface="Wingdings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we get an optimal algorithm for sorting. But what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is large ?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2000" dirty="0"/>
                  <a:t>, time and space complexity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</a:t>
                </a:r>
                <a:r>
                  <a:rPr lang="en-US" sz="2000" u="sng" dirty="0"/>
                  <a:t>(too bad for </a:t>
                </a:r>
                <a14:m>
                  <m:oMath xmlns:m="http://schemas.openxmlformats.org/officeDocument/2006/math">
                    <m:r>
                      <a:rPr lang="en-US" sz="2000" b="1" i="1" u="sng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u="sng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u="sng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>
                    <a:sym typeface="Wingdings" pitchFamily="2" charset="2"/>
                  </a:rPr>
                  <a:t>. ) </a:t>
                </a:r>
                <a:endParaRPr lang="en-US" sz="2000" u="sng" dirty="0"/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sort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integers in the range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𝒕𝒏</m:t>
                    </m:r>
                  </m:oMath>
                </a14:m>
                <a:r>
                  <a:rPr lang="en-US" sz="2000" dirty="0"/>
                  <a:t>) time and using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space</a:t>
                </a:r>
                <a:r>
                  <a:rPr lang="en-US" sz="2000" dirty="0" smtClean="0"/>
                  <a:t>?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/>
                <a:stretch>
                  <a:fillRect l="-912"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19600" y="6019800"/>
            <a:ext cx="111645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Next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39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Represented as </a:t>
                </a:r>
                <a:r>
                  <a:rPr lang="en-US" sz="2000" b="1" dirty="0" smtClean="0"/>
                  <a:t>Adjacency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lists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or </a:t>
                </a:r>
                <a:r>
                  <a:rPr lang="en-US" sz="2000" b="1" dirty="0" smtClean="0"/>
                  <a:t>Adjacency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  </a:t>
                </a:r>
                <a:r>
                  <a:rPr lang="en-US" sz="2000" i="1" dirty="0" smtClean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a path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Length of a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  <a:blipFill rotWithShape="1">
                <a:blip r:embed="rId2"/>
                <a:stretch>
                  <a:fillRect l="-71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3974068"/>
            <a:ext cx="5873182" cy="750332"/>
            <a:chOff x="1828800" y="3886200"/>
            <a:chExt cx="5873182" cy="750332"/>
          </a:xfrm>
        </p:grpSpPr>
        <p:sp>
          <p:nvSpPr>
            <p:cNvPr id="7" name="Oval 6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7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6000" y="4047291"/>
            <a:ext cx="4968170" cy="310754"/>
            <a:chOff x="2286000" y="3959423"/>
            <a:chExt cx="4968170" cy="310754"/>
          </a:xfrm>
        </p:grpSpPr>
        <p:sp>
          <p:nvSpPr>
            <p:cNvPr id="24" name="TextBox 23"/>
            <p:cNvSpPr txBox="1"/>
            <p:nvPr/>
          </p:nvSpPr>
          <p:spPr>
            <a:xfrm>
              <a:off x="2286000" y="3959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24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86762" y="3962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29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87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path </a:t>
                </a:r>
                <a:r>
                  <a:rPr lang="en-US" sz="2000" dirty="0" smtClean="0"/>
                  <a:t>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 smtClean="0"/>
                  <a:t>                               is </a:t>
                </a:r>
                <a:r>
                  <a:rPr lang="en-US" sz="2000" dirty="0"/>
                  <a:t>called </a:t>
                </a:r>
                <a:r>
                  <a:rPr lang="en-US" sz="2000" dirty="0" smtClean="0"/>
                  <a:t>the </a:t>
                </a:r>
                <a:r>
                  <a:rPr lang="en-US" sz="2000" b="1" dirty="0" smtClean="0"/>
                  <a:t>shortest </a:t>
                </a:r>
                <a:r>
                  <a:rPr lang="en-US" sz="2000" b="1" dirty="0"/>
                  <a:t>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:r>
                  <a:rPr lang="en-US" sz="2000" b="1" dirty="0"/>
                  <a:t>Distance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</a:t>
                </a:r>
                <a:r>
                  <a:rPr lang="en-US" sz="2000" b="1" u="sng" dirty="0"/>
                  <a:t>length</a:t>
                </a:r>
                <a:r>
                  <a:rPr lang="en-US" sz="2000" dirty="0"/>
                  <a:t> of the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765" t="-674" r="-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76918" y="2724090"/>
                <a:ext cx="344748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minimum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length</a:t>
                </a:r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18" y="2724090"/>
                <a:ext cx="344748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767" t="-7576" r="-282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62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Definition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loud Callout 1"/>
              <p:cNvSpPr/>
              <p:nvPr/>
            </p:nvSpPr>
            <p:spPr>
              <a:xfrm>
                <a:off x="2133600" y="4267200"/>
                <a:ext cx="2971800" cy="838200"/>
              </a:xfrm>
              <a:prstGeom prst="cloudCallout">
                <a:avLst>
                  <a:gd name="adj1" fmla="val -25311"/>
                  <a:gd name="adj2" fmla="val 8036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IN" dirty="0"/>
              </a:p>
            </p:txBody>
          </p:sp>
        </mc:Choice>
        <mc:Fallback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267200"/>
                <a:ext cx="2971800" cy="838200"/>
              </a:xfrm>
              <a:prstGeom prst="cloudCallout">
                <a:avLst>
                  <a:gd name="adj1" fmla="val -25311"/>
                  <a:gd name="adj2" fmla="val 80363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Down Ribbon 2"/>
              <p:cNvSpPr/>
              <p:nvPr/>
            </p:nvSpPr>
            <p:spPr>
              <a:xfrm>
                <a:off x="5867400" y="4264152"/>
                <a:ext cx="2819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BFS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Down Ribbo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264152"/>
                <a:ext cx="2819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9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Definition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First algorithm </a:t>
                </a:r>
                <a:r>
                  <a:rPr lang="en-US" sz="2000" dirty="0" smtClean="0"/>
                  <a:t>: by </a:t>
                </a:r>
                <a:r>
                  <a:rPr lang="en-US" sz="2000" b="1" dirty="0" err="1" smtClean="0"/>
                  <a:t>Edsger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Dijkstra</a:t>
                </a:r>
                <a:r>
                  <a:rPr lang="en-US" sz="2000" b="1" dirty="0" smtClean="0"/>
                  <a:t>  </a:t>
                </a:r>
                <a:r>
                  <a:rPr lang="en-US" sz="2000" dirty="0" smtClean="0"/>
                  <a:t>in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1956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 smtClean="0"/>
                  <a:t>And still the best …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1600200" y="5102352"/>
            <a:ext cx="4953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sure you will be able to re-invent it yourself if you are asked right questions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dirty="0" smtClean="0">
                <a:solidFill>
                  <a:schemeClr val="tx1"/>
                </a:solidFill>
              </a:rPr>
              <a:t>  So get ready !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14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An Example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27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own Ribbon 13"/>
          <p:cNvSpPr/>
          <p:nvPr/>
        </p:nvSpPr>
        <p:spPr>
          <a:xfrm>
            <a:off x="7300030" y="5562600"/>
            <a:ext cx="184397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Give reasons.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loud Callout 15"/>
              <p:cNvSpPr/>
              <p:nvPr/>
            </p:nvSpPr>
            <p:spPr>
              <a:xfrm>
                <a:off x="2667000" y="5029200"/>
                <a:ext cx="4572000" cy="1417800"/>
              </a:xfrm>
              <a:prstGeom prst="cloudCallout">
                <a:avLst>
                  <a:gd name="adj1" fmla="val -31442"/>
                  <a:gd name="adj2" fmla="val 77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spot </a:t>
                </a:r>
                <a:r>
                  <a:rPr lang="en-US" dirty="0">
                    <a:solidFill>
                      <a:schemeClr val="tx1"/>
                    </a:solidFill>
                  </a:rPr>
                  <a:t>any vertex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which you are certain about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its </a:t>
                </a:r>
                <a:r>
                  <a:rPr lang="en-US" dirty="0">
                    <a:solidFill>
                      <a:schemeClr val="tx1"/>
                    </a:solidFill>
                  </a:rPr>
                  <a:t>distance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loud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029200"/>
                <a:ext cx="4572000" cy="1417800"/>
              </a:xfrm>
              <a:prstGeom prst="cloudCallout">
                <a:avLst>
                  <a:gd name="adj1" fmla="val -31442"/>
                  <a:gd name="adj2" fmla="val 77667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86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90" grpId="0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Example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&quot;No&quot; Symbol 13"/>
          <p:cNvSpPr/>
          <p:nvPr/>
        </p:nvSpPr>
        <p:spPr>
          <a:xfrm>
            <a:off x="3429000" y="4120516"/>
            <a:ext cx="381000" cy="37528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12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Example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8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Yes</a:t>
                </a:r>
                <a:r>
                  <a:rPr lang="en-US" sz="2000" dirty="0" smtClean="0">
                    <a:sym typeface="Wingdings" pitchFamily="2" charset="2"/>
                  </a:rPr>
                  <a:t>, the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is indeed the shortest path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 rotWithShape="1">
                <a:blip r:embed="rId2"/>
                <a:stretch>
                  <a:fillRect l="-741" t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562600" y="3276600"/>
            <a:ext cx="609600" cy="348734"/>
            <a:chOff x="5562600" y="3276600"/>
            <a:chExt cx="609600" cy="34873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Cloud Callout 69"/>
          <p:cNvSpPr/>
          <p:nvPr/>
        </p:nvSpPr>
        <p:spPr>
          <a:xfrm>
            <a:off x="3657600" y="5454134"/>
            <a:ext cx="5410200" cy="1022866"/>
          </a:xfrm>
          <a:prstGeom prst="cloudCallout">
            <a:avLst>
              <a:gd name="adj1" fmla="val -25311"/>
              <a:gd name="adj2" fmla="val 800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use it to design an algorithm for shortest paths 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Down Ribbon 12"/>
          <p:cNvSpPr/>
          <p:nvPr/>
        </p:nvSpPr>
        <p:spPr>
          <a:xfrm>
            <a:off x="0" y="5454134"/>
            <a:ext cx="3352800" cy="1022866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it remind you something from recent past ?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5486400"/>
            <a:ext cx="1981200" cy="1143000"/>
          </a:xfrm>
          <a:prstGeom prst="round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Greedy Strategy. 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Right, so what should be your next step ?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28600" y="5410200"/>
            <a:ext cx="28194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form a </a:t>
            </a:r>
            <a:r>
              <a:rPr lang="en-US" b="1" dirty="0" smtClean="0">
                <a:solidFill>
                  <a:srgbClr val="C00000"/>
                </a:solidFill>
              </a:rPr>
              <a:t>smaller instance</a:t>
            </a:r>
            <a:r>
              <a:rPr lang="en-US" dirty="0" smtClean="0">
                <a:solidFill>
                  <a:schemeClr val="tx1"/>
                </a:solidFill>
              </a:rPr>
              <a:t> of the problem.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But how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0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0" grpId="0" animBg="1"/>
      <p:bldP spid="70" grpId="1" animBg="1"/>
      <p:bldP spid="13" grpId="0" animBg="1"/>
      <p:bldP spid="13" grpId="1" animBg="1"/>
      <p:bldP spid="14" grpId="0" animBg="1"/>
      <p:bldP spid="14" grpId="1" animBg="1"/>
      <p:bldP spid="76" grpId="0" animBg="1"/>
      <p:bldP spid="7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13034</TotalTime>
  <Words>1757</Words>
  <Application>Microsoft Office PowerPoint</Application>
  <PresentationFormat>On-screen Show (4:3)</PresentationFormat>
  <Paragraphs>402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 Structures and Algorithms (CS210A) Semester I – 2014-15</vt:lpstr>
      <vt:lpstr>Shortest pathS in a graph</vt:lpstr>
      <vt:lpstr>Notations and Terminologies </vt:lpstr>
      <vt:lpstr>Notations and Terminologies </vt:lpstr>
      <vt:lpstr>Problem Definition</vt:lpstr>
      <vt:lpstr>Problem Definition</vt:lpstr>
      <vt:lpstr>An Example </vt:lpstr>
      <vt:lpstr>An Example </vt:lpstr>
      <vt:lpstr>An Example </vt:lpstr>
      <vt:lpstr>Pondering over the problem </vt:lpstr>
      <vt:lpstr>An Example </vt:lpstr>
      <vt:lpstr>An Example </vt:lpstr>
      <vt:lpstr>An Example </vt:lpstr>
      <vt:lpstr>How to compute instance G′ </vt:lpstr>
      <vt:lpstr>PowerPoint Presentation</vt:lpstr>
      <vt:lpstr>Integer sorting</vt:lpstr>
      <vt:lpstr>Algorithms for Sorting n elements</vt:lpstr>
      <vt:lpstr>Question: Can we sort in O(n) time ?</vt:lpstr>
      <vt:lpstr>word RAM model of computation: Characteristics</vt:lpstr>
      <vt:lpstr>Integer sorting</vt:lpstr>
      <vt:lpstr>Counting sort: algorithm for sorting integers</vt:lpstr>
      <vt:lpstr>Counting sort: algorithm for sorting integers</vt:lpstr>
      <vt:lpstr>Counting sort: algorithm for sorting integers</vt:lpstr>
      <vt:lpstr>Counting sort: algorithm for sorting integers</vt:lpstr>
      <vt:lpstr>Counting sort: algorithm for sorting integers</vt:lpstr>
      <vt:lpstr>Counting sort: algorithm for sorting integers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1291</cp:revision>
  <dcterms:created xsi:type="dcterms:W3CDTF">2011-12-03T04:13:03Z</dcterms:created>
  <dcterms:modified xsi:type="dcterms:W3CDTF">2014-11-07T09:34:45Z</dcterms:modified>
</cp:coreProperties>
</file>