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65" r:id="rId3"/>
    <p:sldId id="266" r:id="rId4"/>
    <p:sldId id="272" r:id="rId5"/>
    <p:sldId id="273" r:id="rId6"/>
    <p:sldId id="276" r:id="rId7"/>
    <p:sldId id="277" r:id="rId8"/>
    <p:sldId id="278" r:id="rId9"/>
    <p:sldId id="304" r:id="rId10"/>
    <p:sldId id="285" r:id="rId11"/>
    <p:sldId id="280" r:id="rId12"/>
    <p:sldId id="281" r:id="rId13"/>
    <p:sldId id="283" r:id="rId14"/>
    <p:sldId id="284" r:id="rId15"/>
    <p:sldId id="286" r:id="rId16"/>
    <p:sldId id="287" r:id="rId17"/>
    <p:sldId id="288" r:id="rId18"/>
    <p:sldId id="290" r:id="rId19"/>
    <p:sldId id="302" r:id="rId20"/>
    <p:sldId id="289" r:id="rId21"/>
    <p:sldId id="291" r:id="rId22"/>
    <p:sldId id="296" r:id="rId23"/>
    <p:sldId id="29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7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6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7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2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8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0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6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28882-7727-4378-B313-01A6B35CE2F5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0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39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Integer sorting :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Search data structure for integers :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01505" y="495300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Radix Sort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534566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Hashing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64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Radix Sort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Input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</a:t>
                </a:r>
                <a:r>
                  <a:rPr lang="en-US" sz="2000" dirty="0"/>
                  <a:t>An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 storing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integers, where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(i)  each </a:t>
                </a:r>
                <a:r>
                  <a:rPr lang="en-US" sz="1800" dirty="0"/>
                  <a:t>integer </a:t>
                </a:r>
                <a:r>
                  <a:rPr lang="en-US" sz="1800" dirty="0" smtClean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digits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(ii)  each </a:t>
                </a:r>
                <a:r>
                  <a:rPr lang="en-US" sz="1800" b="1" dirty="0" smtClean="0"/>
                  <a:t>digit</a:t>
                </a:r>
                <a:r>
                  <a:rPr lang="en-US" sz="1800" dirty="0" smtClean="0"/>
                  <a:t> has </a:t>
                </a:r>
                <a:r>
                  <a:rPr lang="en-US" sz="1800" b="1" dirty="0" smtClean="0"/>
                  <a:t>value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                 (iii)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Output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</a:t>
                </a:r>
                <a:r>
                  <a:rPr lang="en-US" sz="2000" dirty="0"/>
                  <a:t> Sorted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Running time: 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                    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</m:oMath>
                </a14:m>
                <a:r>
                  <a:rPr lang="en-US" sz="2000" dirty="0"/>
                  <a:t>)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word RAM </a:t>
                </a:r>
                <a:r>
                  <a:rPr lang="en-US" sz="2000" dirty="0"/>
                  <a:t>model of computation.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Extra space</a:t>
                </a:r>
                <a:r>
                  <a:rPr lang="en-US" sz="2000" b="1" dirty="0" smtClean="0"/>
                  <a:t>: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                   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Important points: </a:t>
                </a:r>
              </a:p>
              <a:p>
                <a:r>
                  <a:rPr lang="en-US" sz="2000" dirty="0" smtClean="0"/>
                  <a:t>makes use of a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count sort</a:t>
                </a:r>
                <a:r>
                  <a:rPr lang="en-US" sz="2000" b="1" dirty="0" smtClean="0"/>
                  <a:t>.</a:t>
                </a:r>
              </a:p>
              <a:p>
                <a:r>
                  <a:rPr lang="en-US" sz="2000" dirty="0" smtClean="0"/>
                  <a:t>Heavily relies on the fact that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count sort </a:t>
                </a:r>
                <a:r>
                  <a:rPr lang="en-US" sz="2000" dirty="0" smtClean="0"/>
                  <a:t>is a</a:t>
                </a:r>
                <a:r>
                  <a:rPr lang="en-US" sz="2000" b="1" dirty="0" smtClean="0"/>
                  <a:t> stable sort </a:t>
                </a:r>
                <a:r>
                  <a:rPr lang="en-US" sz="2000" dirty="0" smtClean="0"/>
                  <a:t>algorithm.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5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1571686"/>
            <a:ext cx="304800" cy="437191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219200" y="11871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524000" y="3020568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28600" y="1524000"/>
            <a:ext cx="1295400" cy="4524315"/>
            <a:chOff x="228600" y="1524000"/>
            <a:chExt cx="1295400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1524000"/>
              <a:ext cx="12954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2 0 1 2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1 3 8 5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4 9 6 1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5 8 1 0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2 3 7 3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6 2 3 9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9 6 2 4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8 2 9 9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3 4 6 5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7 0 9 8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5 5 0 1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9 2 5 8</a:t>
              </a:r>
              <a:endPara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28600" y="1571686"/>
              <a:ext cx="1219200" cy="4371914"/>
              <a:chOff x="304800" y="1600201"/>
              <a:chExt cx="1219200" cy="437191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04800" y="1600201"/>
                <a:ext cx="1219200" cy="437191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04800" y="1981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04800" y="2362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04800" y="2743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04800" y="3052142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04800" y="3429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04800" y="3810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04800" y="4191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04800" y="4572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04800" y="4889226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04800" y="52578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04800" y="56388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4"/>
          <p:cNvSpPr txBox="1"/>
          <p:nvPr/>
        </p:nvSpPr>
        <p:spPr>
          <a:xfrm>
            <a:off x="2133600" y="1495485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4 9 6 1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8 2 9 9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133600" y="1571686"/>
            <a:ext cx="1219200" cy="4371914"/>
            <a:chOff x="304800" y="1600201"/>
            <a:chExt cx="1219200" cy="4371914"/>
          </a:xfrm>
        </p:grpSpPr>
        <p:sp>
          <p:nvSpPr>
            <p:cNvPr id="48" name="Rectangle 47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Demonstration </a:t>
            </a:r>
            <a:r>
              <a:rPr lang="en-US" sz="3200" b="1" dirty="0" smtClean="0"/>
              <a:t>of Radix Sort</a:t>
            </a:r>
            <a:r>
              <a:rPr lang="en-US" sz="3200" b="1" dirty="0" smtClean="0">
                <a:solidFill>
                  <a:srgbClr val="7030A0"/>
                </a:solidFill>
              </a:rPr>
              <a:t> through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7468" y="10668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own Ribbon 8"/>
              <p:cNvSpPr/>
              <p:nvPr/>
            </p:nvSpPr>
            <p:spPr>
              <a:xfrm>
                <a:off x="5791200" y="2438400"/>
                <a:ext cx="2286000" cy="1193733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=4 </a:t>
                </a:r>
              </a:p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=12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=10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Down Ribbo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438400"/>
                <a:ext cx="2286000" cy="1193733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 b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88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45" grpId="0"/>
      <p:bldP spid="8" grpId="0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3048000" y="1571686"/>
            <a:ext cx="304800" cy="43719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743200" y="1571686"/>
            <a:ext cx="288471" cy="437191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2803071" y="11871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524000" y="3023627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28600" y="1524000"/>
            <a:ext cx="1295400" cy="4524315"/>
            <a:chOff x="228600" y="1524000"/>
            <a:chExt cx="1295400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1524000"/>
              <a:ext cx="12954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2 0 1 2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1 3 8 5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4 9 6 1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5 8 1 0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2 3 7 3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6 2 3 9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9 6 2 4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8 2 9 9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3 4 6 5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7 0 9 8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5 5 0 1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9 2 5 8</a:t>
              </a:r>
              <a:endPara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28600" y="1571686"/>
              <a:ext cx="1219200" cy="4371914"/>
              <a:chOff x="304800" y="1600201"/>
              <a:chExt cx="1219200" cy="437191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04800" y="1600201"/>
                <a:ext cx="1219200" cy="437191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04800" y="1981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04800" y="2362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04800" y="2743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04800" y="3052142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04800" y="3429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04800" y="3810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04800" y="4191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04800" y="4572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04800" y="4889226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04800" y="52578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04800" y="56388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4"/>
          <p:cNvSpPr txBox="1"/>
          <p:nvPr/>
        </p:nvSpPr>
        <p:spPr>
          <a:xfrm>
            <a:off x="2133600" y="1495485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4 9 6 1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8 2 9 9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133600" y="1571686"/>
            <a:ext cx="1219200" cy="4371914"/>
            <a:chOff x="304800" y="1600201"/>
            <a:chExt cx="1219200" cy="4371914"/>
          </a:xfrm>
        </p:grpSpPr>
        <p:sp>
          <p:nvSpPr>
            <p:cNvPr id="48" name="Rectangle 47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962400" y="1571686"/>
            <a:ext cx="1219200" cy="4371914"/>
            <a:chOff x="304800" y="1600201"/>
            <a:chExt cx="1219200" cy="4371914"/>
          </a:xfrm>
        </p:grpSpPr>
        <p:sp>
          <p:nvSpPr>
            <p:cNvPr id="36" name="Rectangle 35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3962400" y="1510513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3 7 3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0 9 8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8 2 9 9</a:t>
            </a:r>
          </a:p>
        </p:txBody>
      </p:sp>
      <p:sp>
        <p:nvSpPr>
          <p:cNvPr id="64" name="Right Arrow 63"/>
          <p:cNvSpPr/>
          <p:nvPr/>
        </p:nvSpPr>
        <p:spPr>
          <a:xfrm>
            <a:off x="3429000" y="2971800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Demonstration </a:t>
            </a:r>
            <a:r>
              <a:rPr lang="en-US" sz="3200" b="1" dirty="0"/>
              <a:t>of Radix Sort</a:t>
            </a:r>
            <a:r>
              <a:rPr lang="en-US" sz="3200" b="1" dirty="0">
                <a:solidFill>
                  <a:srgbClr val="7030A0"/>
                </a:solidFill>
              </a:rPr>
              <a:t> through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57468" y="10668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899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34" grpId="0" animBg="1"/>
      <p:bldP spid="6" grpId="0" animBg="1"/>
      <p:bldP spid="63" grpId="0"/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572000" y="1571686"/>
            <a:ext cx="304800" cy="43719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419600" y="11871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524000" y="3023627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28600" y="1524000"/>
            <a:ext cx="1295400" cy="4524315"/>
            <a:chOff x="228600" y="1524000"/>
            <a:chExt cx="1295400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1524000"/>
              <a:ext cx="12954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2 0 1 2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1 3 8 5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4 9 6 1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5 8 1 0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2 3 7 3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6 2 3 9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9 6 2 4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8 2 9 9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3 4 6 5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7 0 9 8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5 5 0 1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9 2 5 8</a:t>
              </a:r>
              <a:endPara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28600" y="1571686"/>
              <a:ext cx="1219200" cy="4371914"/>
              <a:chOff x="304800" y="1600201"/>
              <a:chExt cx="1219200" cy="437191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04800" y="1600201"/>
                <a:ext cx="1219200" cy="437191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04800" y="1981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04800" y="2362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04800" y="2743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04800" y="3052142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04800" y="3429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04800" y="3810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04800" y="4191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04800" y="4572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04800" y="4889226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04800" y="52578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04800" y="56388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4"/>
          <p:cNvSpPr txBox="1"/>
          <p:nvPr/>
        </p:nvSpPr>
        <p:spPr>
          <a:xfrm>
            <a:off x="2133600" y="1495485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4 9 6 1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8 2 9 9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133600" y="1571686"/>
            <a:ext cx="1219200" cy="4371914"/>
            <a:chOff x="304800" y="1600201"/>
            <a:chExt cx="1219200" cy="4371914"/>
          </a:xfrm>
        </p:grpSpPr>
        <p:sp>
          <p:nvSpPr>
            <p:cNvPr id="48" name="Rectangle 47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4267200" y="1564943"/>
            <a:ext cx="304800" cy="437865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962400" y="1571686"/>
            <a:ext cx="1219200" cy="4371914"/>
            <a:chOff x="304800" y="1600201"/>
            <a:chExt cx="1219200" cy="4371914"/>
          </a:xfrm>
        </p:grpSpPr>
        <p:sp>
          <p:nvSpPr>
            <p:cNvPr id="36" name="Rectangle 35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3962400" y="1510513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3 7 3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0 9 8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8 2 9 9</a:t>
            </a:r>
          </a:p>
        </p:txBody>
      </p:sp>
      <p:sp>
        <p:nvSpPr>
          <p:cNvPr id="64" name="Right Arrow 63"/>
          <p:cNvSpPr/>
          <p:nvPr/>
        </p:nvSpPr>
        <p:spPr>
          <a:xfrm>
            <a:off x="3429000" y="2971800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>
            <a:off x="5257800" y="2944368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791200" y="1447800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9 2 5 8 8 2 9 9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5 0 1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8 1 0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</a:t>
            </a:r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</a:t>
            </a:r>
            <a:endParaRPr lang="en-US" sz="2400" b="1" dirty="0">
              <a:solidFill>
                <a:srgbClr val="0070C0"/>
              </a:solidFill>
              <a:latin typeface="Batang" pitchFamily="18" charset="-127"/>
              <a:ea typeface="Batang" pitchFamily="18" charset="-127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5791200" y="1524000"/>
            <a:ext cx="1219200" cy="4371914"/>
            <a:chOff x="304800" y="1600201"/>
            <a:chExt cx="1219200" cy="4371914"/>
          </a:xfrm>
        </p:grpSpPr>
        <p:sp>
          <p:nvSpPr>
            <p:cNvPr id="70" name="Rectangle 69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Demonstration </a:t>
            </a:r>
            <a:r>
              <a:rPr lang="en-US" sz="3200" b="1" dirty="0"/>
              <a:t>of Radix Sort</a:t>
            </a:r>
            <a:r>
              <a:rPr lang="en-US" sz="3200" b="1" dirty="0">
                <a:solidFill>
                  <a:srgbClr val="7030A0"/>
                </a:solidFill>
              </a:rPr>
              <a:t> through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57468" y="10668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971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6" grpId="0" animBg="1"/>
      <p:bldP spid="65" grpId="0" animBg="1"/>
      <p:bldP spid="66" grpId="0" animBg="1"/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6096000" y="1524000"/>
            <a:ext cx="304800" cy="43719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867400" y="1143000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524000" y="3023627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28600" y="1524000"/>
            <a:ext cx="1295400" cy="4524315"/>
            <a:chOff x="228600" y="1524000"/>
            <a:chExt cx="1295400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1524000"/>
              <a:ext cx="12954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2 0 1 2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1 3 8 5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4 9 6 1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5 8 1 0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2 3 7 3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6 2 3 9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9 6 2 4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8 2 9 9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3 4 6 5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7 0 9 8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5 5 0 1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9 2 5 8</a:t>
              </a:r>
              <a:endPara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28600" y="1571686"/>
              <a:ext cx="1219200" cy="4371914"/>
              <a:chOff x="304800" y="1600201"/>
              <a:chExt cx="1219200" cy="437191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04800" y="1600201"/>
                <a:ext cx="1219200" cy="437191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04800" y="1981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04800" y="2362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04800" y="2743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04800" y="3052142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04800" y="3429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04800" y="3810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04800" y="4191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04800" y="4572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04800" y="4889226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04800" y="52578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04800" y="56388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4"/>
          <p:cNvSpPr txBox="1"/>
          <p:nvPr/>
        </p:nvSpPr>
        <p:spPr>
          <a:xfrm>
            <a:off x="2133600" y="1495485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4 9 6 1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8 2 9 9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133600" y="1571686"/>
            <a:ext cx="1219200" cy="4371914"/>
            <a:chOff x="304800" y="1600201"/>
            <a:chExt cx="1219200" cy="4371914"/>
          </a:xfrm>
        </p:grpSpPr>
        <p:sp>
          <p:nvSpPr>
            <p:cNvPr id="48" name="Rectangle 47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5791200" y="1564943"/>
            <a:ext cx="304800" cy="433097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962400" y="1571686"/>
            <a:ext cx="1219200" cy="4371914"/>
            <a:chOff x="304800" y="1600201"/>
            <a:chExt cx="1219200" cy="4371914"/>
          </a:xfrm>
        </p:grpSpPr>
        <p:sp>
          <p:nvSpPr>
            <p:cNvPr id="36" name="Rectangle 35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3962400" y="1510513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3 7 3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0 9 8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8 2 9 9</a:t>
            </a:r>
          </a:p>
        </p:txBody>
      </p:sp>
      <p:sp>
        <p:nvSpPr>
          <p:cNvPr id="64" name="Right Arrow 63"/>
          <p:cNvSpPr/>
          <p:nvPr/>
        </p:nvSpPr>
        <p:spPr>
          <a:xfrm>
            <a:off x="3429000" y="2971800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>
            <a:off x="5257800" y="2944368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791200" y="1447800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9 2 5 8 8 2 9 9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5 0 1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8 1 0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</a:t>
            </a:r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</a:t>
            </a:r>
            <a:endParaRPr lang="en-US" sz="2400" b="1" dirty="0">
              <a:solidFill>
                <a:srgbClr val="0070C0"/>
              </a:solidFill>
              <a:latin typeface="Batang" pitchFamily="18" charset="-127"/>
              <a:ea typeface="Batang" pitchFamily="18" charset="-127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5791200" y="1524000"/>
            <a:ext cx="1219200" cy="4371914"/>
            <a:chOff x="304800" y="1600201"/>
            <a:chExt cx="1219200" cy="4371914"/>
          </a:xfrm>
        </p:grpSpPr>
        <p:sp>
          <p:nvSpPr>
            <p:cNvPr id="70" name="Rectangle 69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696200" y="1524000"/>
            <a:ext cx="1219200" cy="4371914"/>
            <a:chOff x="304800" y="1600201"/>
            <a:chExt cx="1219200" cy="4371914"/>
          </a:xfrm>
        </p:grpSpPr>
        <p:sp>
          <p:nvSpPr>
            <p:cNvPr id="83" name="Rectangle 82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7696200" y="1495485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4 9 6 1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5 8 1 0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8 2 9 9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2 5 8 </a:t>
            </a:r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</a:t>
            </a:r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</a:t>
            </a:r>
            <a:endParaRPr lang="en-US" sz="2400" b="1" dirty="0">
              <a:solidFill>
                <a:srgbClr val="0070C0"/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96" name="Right Arrow 95"/>
          <p:cNvSpPr/>
          <p:nvPr/>
        </p:nvSpPr>
        <p:spPr>
          <a:xfrm>
            <a:off x="7086600" y="2895600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Demonstration </a:t>
            </a:r>
            <a:r>
              <a:rPr lang="en-US" sz="3200" b="1" dirty="0"/>
              <a:t>of Radix Sort</a:t>
            </a:r>
            <a:r>
              <a:rPr lang="en-US" sz="3200" b="1" dirty="0">
                <a:solidFill>
                  <a:srgbClr val="7030A0"/>
                </a:solidFill>
              </a:rPr>
              <a:t> through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557468" y="10668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98" name="Down Ribbon 97"/>
          <p:cNvSpPr/>
          <p:nvPr/>
        </p:nvSpPr>
        <p:spPr>
          <a:xfrm>
            <a:off x="1219200" y="5940552"/>
            <a:ext cx="68580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you see where we are exploiting the fact that </a:t>
            </a:r>
            <a:r>
              <a:rPr lang="en-US" b="1" dirty="0" err="1" smtClean="0">
                <a:solidFill>
                  <a:srgbClr val="7030A0"/>
                </a:solidFill>
              </a:rPr>
              <a:t>Countsort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a </a:t>
            </a:r>
            <a:r>
              <a:rPr lang="en-US" b="1" dirty="0" smtClean="0">
                <a:solidFill>
                  <a:schemeClr val="tx1"/>
                </a:solidFill>
              </a:rPr>
              <a:t>stable</a:t>
            </a:r>
            <a:r>
              <a:rPr lang="en-US" dirty="0">
                <a:solidFill>
                  <a:schemeClr val="tx1"/>
                </a:solidFill>
              </a:rPr>
              <a:t> s</a:t>
            </a:r>
            <a:r>
              <a:rPr lang="en-US" dirty="0" smtClean="0">
                <a:solidFill>
                  <a:schemeClr val="tx1"/>
                </a:solidFill>
              </a:rPr>
              <a:t>orting algorithm ?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268556" y="2590800"/>
            <a:ext cx="1856144" cy="2590800"/>
            <a:chOff x="5268556" y="2590800"/>
            <a:chExt cx="1856144" cy="2590800"/>
          </a:xfrm>
        </p:grpSpPr>
        <p:sp>
          <p:nvSpPr>
            <p:cNvPr id="5" name="Oval 4"/>
            <p:cNvSpPr/>
            <p:nvPr/>
          </p:nvSpPr>
          <p:spPr>
            <a:xfrm>
              <a:off x="5600700" y="2590800"/>
              <a:ext cx="1485900" cy="3810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5638800" y="4800599"/>
              <a:ext cx="1485900" cy="3810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268556" y="2797629"/>
              <a:ext cx="359358" cy="2198914"/>
            </a:xfrm>
            <a:custGeom>
              <a:avLst/>
              <a:gdLst>
                <a:gd name="connsiteX0" fmla="*/ 326701 w 359358"/>
                <a:gd name="connsiteY0" fmla="*/ 0 h 2198914"/>
                <a:gd name="connsiteX1" fmla="*/ 130 w 359358"/>
                <a:gd name="connsiteY1" fmla="*/ 1110342 h 2198914"/>
                <a:gd name="connsiteX2" fmla="*/ 359358 w 359358"/>
                <a:gd name="connsiteY2" fmla="*/ 2198914 h 2198914"/>
                <a:gd name="connsiteX3" fmla="*/ 359358 w 359358"/>
                <a:gd name="connsiteY3" fmla="*/ 2198914 h 219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358" h="2198914">
                  <a:moveTo>
                    <a:pt x="326701" y="0"/>
                  </a:moveTo>
                  <a:cubicBezTo>
                    <a:pt x="160694" y="371928"/>
                    <a:pt x="-5313" y="743856"/>
                    <a:pt x="130" y="1110342"/>
                  </a:cubicBezTo>
                  <a:cubicBezTo>
                    <a:pt x="5573" y="1476828"/>
                    <a:pt x="359358" y="2198914"/>
                    <a:pt x="359358" y="2198914"/>
                  </a:cubicBezTo>
                  <a:lnTo>
                    <a:pt x="359358" y="2198914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756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6" grpId="0" animBg="1"/>
      <p:bldP spid="65" grpId="0" animBg="1"/>
      <p:bldP spid="95" grpId="0"/>
      <p:bldP spid="96" grpId="0" animBg="1"/>
      <p:bldP spid="98" grpId="0" animBg="1"/>
      <p:bldP spid="9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Radix Sort</a:t>
            </a:r>
            <a:endParaRPr lang="en-US" sz="4000" b="1" dirty="0">
              <a:solidFill>
                <a:srgbClr val="7030A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572000" y="4038600"/>
            <a:ext cx="1600200" cy="750332"/>
            <a:chOff x="3886200" y="4964668"/>
            <a:chExt cx="1600200" cy="750332"/>
          </a:xfrm>
        </p:grpSpPr>
        <p:sp>
          <p:nvSpPr>
            <p:cNvPr id="16" name="Rectangle 15"/>
            <p:cNvSpPr/>
            <p:nvPr/>
          </p:nvSpPr>
          <p:spPr>
            <a:xfrm flipH="1">
              <a:off x="3886200" y="5334000"/>
              <a:ext cx="1600200" cy="381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886200" y="4964668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4964668"/>
                  <a:ext cx="32733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222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5344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err="1" smtClean="0">
                    <a:solidFill>
                      <a:srgbClr val="7030A0"/>
                    </a:solidFill>
                  </a:rPr>
                  <a:t>RadixSort</a:t>
                </a:r>
                <a:r>
                  <a:rPr lang="en-US" sz="1800" b="1" dirty="0" smtClean="0"/>
                  <a:t>(A</a:t>
                </a:r>
                <a:r>
                  <a:rPr lang="en-US" sz="1800" b="1" dirty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b="1" dirty="0"/>
                  <a:t>...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b="1" dirty="0"/>
                  <a:t>],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1800" b="1" dirty="0"/>
                      <m:t>,</m:t>
                    </m:r>
                    <m:r>
                      <a:rPr lang="en-US" sz="1800" b="1" i="1" dirty="0" smtClean="0">
                        <a:latin typeface="Cambria Math"/>
                      </a:rPr>
                      <m:t>  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{   For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=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 </a:t>
                </a:r>
                <a:r>
                  <a:rPr lang="en-US" sz="1800" b="1" dirty="0"/>
                  <a:t>to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do  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</a:rPr>
                  <a:t>             </a:t>
                </a:r>
                <a:r>
                  <a:rPr lang="en-US" sz="1800" b="1" dirty="0" smtClean="0"/>
                  <a:t>Execute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CountSort</a:t>
                </a:r>
                <a:r>
                  <a:rPr lang="en-US" sz="1800" dirty="0" smtClean="0"/>
                  <a:t>(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)</a:t>
                </a:r>
                <a:r>
                  <a:rPr lang="en-US" sz="1800" b="1" dirty="0" smtClean="0"/>
                  <a:t>     …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smtClean="0">
                    <a:sym typeface="Wingdings" pitchFamily="2" charset="2"/>
                  </a:rPr>
                  <a:t>    </a:t>
                </a:r>
                <a:r>
                  <a:rPr lang="en-US" sz="1800" dirty="0" smtClean="0">
                    <a:sym typeface="Wingdings" pitchFamily="2" charset="2"/>
                  </a:rPr>
                  <a:t>return </a:t>
                </a:r>
                <a:r>
                  <a:rPr lang="en-US" sz="1800" b="1" dirty="0" smtClean="0">
                    <a:sym typeface="Wingdings" pitchFamily="2" charset="2"/>
                  </a:rPr>
                  <a:t>A;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}</a:t>
                </a:r>
                <a:endParaRPr lang="en-US" sz="18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  <a:sym typeface="Wingdings" pitchFamily="2" charset="2"/>
                  </a:rPr>
                  <a:t>Correctness:</a:t>
                </a:r>
              </a:p>
              <a:p>
                <a:pPr marL="0" indent="0">
                  <a:buNone/>
                </a:pP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Inductive assertion: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At the end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b="1" dirty="0" err="1"/>
                  <a:t>th</a:t>
                </a:r>
                <a:r>
                  <a:rPr lang="en-US" sz="1800" b="1" dirty="0"/>
                  <a:t> </a:t>
                </a:r>
                <a:r>
                  <a:rPr lang="en-US" sz="1800" dirty="0" smtClean="0"/>
                  <a:t>iteration,                 …</a:t>
                </a:r>
                <a:endParaRPr lang="en-US" sz="18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534400" cy="4953000"/>
              </a:xfrm>
              <a:blipFill rotWithShape="1">
                <a:blip r:embed="rId3"/>
                <a:stretch>
                  <a:fillRect l="-714" t="-6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4560332" y="4876800"/>
            <a:ext cx="1611868" cy="609600"/>
            <a:chOff x="3874532" y="5791200"/>
            <a:chExt cx="1611868" cy="609600"/>
          </a:xfrm>
        </p:grpSpPr>
        <p:sp>
          <p:nvSpPr>
            <p:cNvPr id="18" name="Right Brace 17"/>
            <p:cNvSpPr/>
            <p:nvPr/>
          </p:nvSpPr>
          <p:spPr>
            <a:xfrm rot="5400000">
              <a:off x="4526542" y="5139190"/>
              <a:ext cx="307848" cy="1611868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495800" y="6031468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6031468"/>
                  <a:ext cx="3273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1066800" y="4038600"/>
            <a:ext cx="5105400" cy="750332"/>
            <a:chOff x="381000" y="4964668"/>
            <a:chExt cx="5105400" cy="750332"/>
          </a:xfrm>
        </p:grpSpPr>
        <p:grpSp>
          <p:nvGrpSpPr>
            <p:cNvPr id="17" name="Group 16"/>
            <p:cNvGrpSpPr/>
            <p:nvPr/>
          </p:nvGrpSpPr>
          <p:grpSpPr>
            <a:xfrm>
              <a:off x="3048000" y="4964668"/>
              <a:ext cx="2438400" cy="750332"/>
              <a:chOff x="3048000" y="4964668"/>
              <a:chExt cx="2438400" cy="75033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048000" y="5334000"/>
                <a:ext cx="2438400" cy="381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3352800" y="53340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181600" y="53340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876800" y="53340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91000" y="53340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886200" y="53340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048000" y="4964668"/>
                    <a:ext cx="23984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a14:m>
                    <a:r>
                      <a:rPr lang="en-US" dirty="0" smtClean="0"/>
                      <a:t>                  …      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0" y="4964668"/>
                    <a:ext cx="2398413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3562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TextBox 21"/>
            <p:cNvSpPr txBox="1"/>
            <p:nvPr/>
          </p:nvSpPr>
          <p:spPr>
            <a:xfrm>
              <a:off x="381000" y="5334000"/>
              <a:ext cx="2539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 number stored in </a:t>
              </a:r>
              <a:r>
                <a:rPr lang="en-US" b="1" dirty="0" smtClean="0"/>
                <a:t>A  </a:t>
              </a:r>
              <a:r>
                <a:rPr lang="en-US" dirty="0" smtClean="0">
                  <a:sym typeface="Wingdings" pitchFamily="2" charset="2"/>
                </a:rPr>
                <a:t></a:t>
              </a:r>
              <a:endParaRPr lang="en-US" dirty="0"/>
            </a:p>
          </p:txBody>
        </p:sp>
      </p:grpSp>
      <p:sp>
        <p:nvSpPr>
          <p:cNvPr id="25" name="Down Ribbon 24"/>
          <p:cNvSpPr/>
          <p:nvPr/>
        </p:nvSpPr>
        <p:spPr>
          <a:xfrm>
            <a:off x="685800" y="6019800"/>
            <a:ext cx="7391400" cy="685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During the induction step, you will have to use the fact that </a:t>
            </a:r>
            <a:r>
              <a:rPr lang="en-US" b="1" dirty="0" err="1" smtClean="0">
                <a:solidFill>
                  <a:srgbClr val="7030A0"/>
                </a:solidFill>
              </a:rPr>
              <a:t>Countsort</a:t>
            </a:r>
            <a:r>
              <a:rPr lang="en-US" dirty="0" smtClean="0">
                <a:solidFill>
                  <a:schemeClr val="tx1"/>
                </a:solidFill>
              </a:rPr>
              <a:t> is a </a:t>
            </a:r>
            <a:r>
              <a:rPr lang="en-US" b="1" dirty="0" smtClean="0">
                <a:solidFill>
                  <a:schemeClr val="tx1"/>
                </a:solidFill>
              </a:rPr>
              <a:t>stable</a:t>
            </a:r>
            <a:r>
              <a:rPr lang="en-US" dirty="0">
                <a:solidFill>
                  <a:schemeClr val="tx1"/>
                </a:solidFill>
              </a:rPr>
              <a:t> s</a:t>
            </a:r>
            <a:r>
              <a:rPr lang="en-US" dirty="0" smtClean="0">
                <a:solidFill>
                  <a:schemeClr val="tx1"/>
                </a:solidFill>
              </a:rPr>
              <a:t>orting algorithm.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048000" y="5486400"/>
                <a:ext cx="442082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array </a:t>
                </a:r>
                <a:r>
                  <a:rPr lang="en-US" b="1" dirty="0"/>
                  <a:t>A </a:t>
                </a:r>
                <a:r>
                  <a:rPr lang="en-US" dirty="0"/>
                  <a:t>is sorted according to the last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digits</a:t>
                </a:r>
                <a:r>
                  <a:rPr lang="en-US" dirty="0" smtClean="0">
                    <a:sym typeface="Wingdings" pitchFamily="2" charset="2"/>
                  </a:rPr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486400"/>
                <a:ext cx="442082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103" t="-8197" r="-19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05200" y="2057400"/>
                <a:ext cx="24893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with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b="1" dirty="0"/>
                  <a:t>th digit </a:t>
                </a:r>
                <a:r>
                  <a:rPr lang="en-US" dirty="0"/>
                  <a:t>as the </a:t>
                </a:r>
                <a:r>
                  <a:rPr lang="en-US" b="1" dirty="0">
                    <a:solidFill>
                      <a:srgbClr val="C00000"/>
                    </a:solidFill>
                  </a:rPr>
                  <a:t>key</a:t>
                </a:r>
                <a:r>
                  <a:rPr lang="en-US" b="1" dirty="0" smtClean="0">
                    <a:sym typeface="Wingdings" pitchFamily="2" charset="2"/>
                  </a:rPr>
                  <a:t>;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057400"/>
                <a:ext cx="248939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961" t="-8333" r="-343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8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 animBg="1"/>
      <p:bldP spid="25" grpId="1" animBg="1"/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Radix Sort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868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RadixSort</a:t>
                </a:r>
                <a:r>
                  <a:rPr lang="en-US" sz="1800" b="1" dirty="0" smtClean="0"/>
                  <a:t>(A</a:t>
                </a:r>
                <a:r>
                  <a:rPr lang="en-US" sz="1800" b="1" dirty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b="1" dirty="0"/>
                  <a:t>...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b="1" dirty="0"/>
                  <a:t>],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1800" b="1" dirty="0"/>
                      <m:t>,</m:t>
                    </m:r>
                    <m:r>
                      <a:rPr lang="en-US" sz="1800" b="1" i="1" dirty="0">
                        <a:latin typeface="Cambria Math"/>
                      </a:rPr>
                      <m:t>  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{   For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 </a:t>
                </a:r>
                <a:r>
                  <a:rPr lang="en-US" sz="1800" b="1" dirty="0"/>
                  <a:t>to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do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             </a:t>
                </a:r>
                <a:r>
                  <a:rPr lang="en-US" sz="1800" b="1" dirty="0"/>
                  <a:t>Execute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CountSort</a:t>
                </a:r>
                <a:r>
                  <a:rPr lang="en-US" sz="1800" dirty="0"/>
                  <a:t>(</a:t>
                </a:r>
                <a:r>
                  <a:rPr lang="en-US" sz="1800" b="1" dirty="0"/>
                  <a:t>A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b="1" dirty="0"/>
                  <a:t> </a:t>
                </a:r>
                <a:r>
                  <a:rPr lang="en-US" sz="1800" dirty="0"/>
                  <a:t>with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b="1" dirty="0"/>
                  <a:t>th digit </a:t>
                </a:r>
                <a:r>
                  <a:rPr lang="en-US" sz="1800" dirty="0"/>
                  <a:t>as the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key</a:t>
                </a:r>
                <a:r>
                  <a:rPr lang="en-US" sz="18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return </a:t>
                </a:r>
                <a:r>
                  <a:rPr lang="en-US" sz="1800" b="1" dirty="0">
                    <a:sym typeface="Wingdings" pitchFamily="2" charset="2"/>
                  </a:rPr>
                  <a:t>A;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}</a:t>
                </a:r>
                <a:endParaRPr lang="en-US" sz="18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  <a:sym typeface="Wingdings" pitchFamily="2" charset="2"/>
                  </a:rPr>
                  <a:t>Time complexity:</a:t>
                </a:r>
              </a:p>
              <a:p>
                <a:r>
                  <a:rPr lang="en-US" sz="1800" dirty="0" smtClean="0"/>
                  <a:t>A single execution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CountSort</a:t>
                </a:r>
                <a:r>
                  <a:rPr lang="en-US" sz="1800" dirty="0"/>
                  <a:t>(</a:t>
                </a:r>
                <a:r>
                  <a:rPr lang="en-US" sz="1800" b="1" dirty="0"/>
                  <a:t>A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) runs in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) </a:t>
                </a:r>
                <a:r>
                  <a:rPr lang="en-US" sz="1800" b="1" dirty="0" smtClean="0"/>
                  <a:t>time </a:t>
                </a:r>
                <a:r>
                  <a:rPr lang="en-US" sz="1800" dirty="0" smtClean="0"/>
                  <a:t>and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b="1" dirty="0" smtClean="0"/>
                  <a:t>space</a:t>
                </a:r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>
                    <a:sym typeface="Wingdings" pitchFamily="2" charset="2"/>
                  </a:rPr>
                  <a:t>Note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  a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single execution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CountSort</a:t>
                </a:r>
                <a:r>
                  <a:rPr lang="en-US" sz="1800" dirty="0"/>
                  <a:t>(</a:t>
                </a:r>
                <a:r>
                  <a:rPr lang="en-US" sz="1800" b="1" dirty="0"/>
                  <a:t>A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) runs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time.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 Time complexity of radix sort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</m:oMath>
                </a14:m>
                <a:r>
                  <a:rPr lang="en-US" sz="1800" dirty="0" smtClean="0"/>
                  <a:t>).</a:t>
                </a:r>
              </a:p>
              <a:p>
                <a:r>
                  <a:rPr lang="en-US" sz="1800" dirty="0" smtClean="0">
                    <a:sym typeface="Wingdings" pitchFamily="2" charset="2"/>
                  </a:rPr>
                  <a:t>Extra space used =   </a:t>
                </a:r>
                <a:r>
                  <a:rPr lang="en-US" sz="1800" dirty="0" smtClean="0">
                    <a:solidFill>
                      <a:srgbClr val="FF0000"/>
                    </a:solidFill>
                    <a:sym typeface="Wingdings" pitchFamily="2" charset="2"/>
                  </a:rPr>
                  <a:t>?</a:t>
                </a:r>
                <a:r>
                  <a:rPr lang="en-US" sz="1800" dirty="0" smtClean="0">
                    <a:sym typeface="Wingdings" pitchFamily="2" charset="2"/>
                  </a:rPr>
                  <a:t>      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Question: </a:t>
                </a:r>
                <a:r>
                  <a:rPr lang="en-US" sz="1800" dirty="0" smtClean="0">
                    <a:sym typeface="Wingdings" pitchFamily="2" charset="2"/>
                  </a:rPr>
                  <a:t>How to use Radix sort to sort 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 integers in range 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..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sz="1800" dirty="0"/>
                  <a:t>]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</a:t>
                </a:r>
                <a:r>
                  <a:rPr lang="en-US" sz="1800" dirty="0" smtClean="0">
                    <a:sym typeface="Wingdings" pitchFamily="2" charset="2"/>
                  </a:rPr>
                  <a:t>time and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space</a:t>
                </a:r>
                <a:r>
                  <a:rPr lang="en-US" sz="1800" dirty="0" smtClean="0">
                    <a:sym typeface="Wingdings" pitchFamily="2" charset="2"/>
                  </a:rPr>
                  <a:t> ?</a:t>
                </a:r>
                <a:endParaRPr lang="en-US" sz="18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Answer: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86800" cy="4953000"/>
              </a:xfrm>
              <a:blipFill rotWithShape="1">
                <a:blip r:embed="rId2"/>
                <a:stretch>
                  <a:fillRect l="-561" t="-6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16859" y="5879068"/>
                <a:ext cx="2893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RadixSort</a:t>
                </a:r>
                <a:r>
                  <a:rPr lang="en-US" b="1" dirty="0"/>
                  <a:t>(A[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b="1" dirty="0"/>
                  <a:t>...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],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m:rPr>
                        <m:nor/>
                      </m:rPr>
                      <a:rPr lang="en-US" b="1" dirty="0"/>
                      <m:t>,</m:t>
                    </m:r>
                    <m:r>
                      <a:rPr lang="en-US" b="1" i="1" dirty="0">
                        <a:latin typeface="Cambria Math"/>
                      </a:rPr>
                      <m:t>  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859" y="5879068"/>
                <a:ext cx="289374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95" t="-8197" r="-252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95600" y="4659868"/>
                <a:ext cx="6303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659868"/>
                <a:ext cx="63030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767" t="-8197" r="-1747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4898795"/>
                  </p:ext>
                </p:extLst>
              </p:nvPr>
            </p:nvGraphicFramePr>
            <p:xfrm>
              <a:off x="1752600" y="5684520"/>
              <a:ext cx="3886200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600"/>
                    <a:gridCol w="1066800"/>
                    <a:gridCol w="1828800"/>
                  </a:tblGrid>
                  <a:tr h="330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 complexity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30200"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  <a:tr h="33020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4898795"/>
                  </p:ext>
                </p:extLst>
              </p:nvPr>
            </p:nvGraphicFramePr>
            <p:xfrm>
              <a:off x="1752600" y="5684520"/>
              <a:ext cx="3886200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600"/>
                    <a:gridCol w="1066800"/>
                    <a:gridCol w="18288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617" t="-8333" r="-29321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93143" t="-8333" r="-1714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 complexity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0" y="6019800"/>
                <a:ext cx="819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IN" dirty="0" smtClean="0"/>
                  <a:t> log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6019800"/>
                <a:ext cx="81945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1940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53577" y="60314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577" y="6031468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62400" y="6031468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𝒕𝒏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lo</m:t>
                    </m:r>
                    <m:r>
                      <m:rPr>
                        <m:nor/>
                      </m:rPr>
                      <a:rPr lang="en-IN" dirty="0"/>
                      <m:t>g</m:t>
                    </m:r>
                    <m:r>
                      <a:rPr lang="en-US" b="1" i="1" dirty="0" smtClean="0"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6031468"/>
                <a:ext cx="126188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65" t="-8197" r="-821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miley Face 9"/>
          <p:cNvSpPr/>
          <p:nvPr/>
        </p:nvSpPr>
        <p:spPr>
          <a:xfrm>
            <a:off x="5257800" y="6096000"/>
            <a:ext cx="228600" cy="228600"/>
          </a:xfrm>
          <a:prstGeom prst="smileyFace">
            <a:avLst>
              <a:gd name="adj" fmla="val -4653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78919" y="6400800"/>
                <a:ext cx="726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𝒕𝒏</m:t>
                    </m:r>
                  </m:oMath>
                </a14:m>
                <a:r>
                  <a:rPr lang="en-US" dirty="0" smtClean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919" y="6400800"/>
                <a:ext cx="726481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6667" t="-8197" r="-150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48000" y="64124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412468"/>
                <a:ext cx="38664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04654" y="6412468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654" y="6412468"/>
                <a:ext cx="33374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545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miley Face 13"/>
          <p:cNvSpPr/>
          <p:nvPr/>
        </p:nvSpPr>
        <p:spPr>
          <a:xfrm>
            <a:off x="5257799" y="6412468"/>
            <a:ext cx="228601" cy="293132"/>
          </a:xfrm>
          <a:prstGeom prst="smileyFace">
            <a:avLst>
              <a:gd name="adj" fmla="val 4653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loud Callout 15"/>
          <p:cNvSpPr/>
          <p:nvPr/>
        </p:nvSpPr>
        <p:spPr>
          <a:xfrm>
            <a:off x="5716859" y="5703332"/>
            <a:ext cx="3122341" cy="849868"/>
          </a:xfrm>
          <a:prstGeom prst="cloudCallout">
            <a:avLst>
              <a:gd name="adj1" fmla="val -29569"/>
              <a:gd name="adj2" fmla="val 773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digit to use ?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own Ribbon 16"/>
              <p:cNvSpPr/>
              <p:nvPr/>
            </p:nvSpPr>
            <p:spPr>
              <a:xfrm>
                <a:off x="0" y="6019800"/>
                <a:ext cx="1295400" cy="381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bit</a:t>
                </a:r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Down Ribbon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19800"/>
                <a:ext cx="1295400" cy="381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1295400" y="5992368"/>
            <a:ext cx="457200" cy="4084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own Ribbon 18"/>
              <p:cNvSpPr/>
              <p:nvPr/>
            </p:nvSpPr>
            <p:spPr>
              <a:xfrm>
                <a:off x="0" y="6400800"/>
                <a:ext cx="1320800" cy="37592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>
                        <a:solidFill>
                          <a:schemeClr val="tx1"/>
                        </a:solidFill>
                      </a:rPr>
                      <m:t>lo</m:t>
                    </m:r>
                    <m:r>
                      <m:rPr>
                        <m:nor/>
                      </m:rPr>
                      <a:rPr lang="en-IN" sz="1600" dirty="0" smtClean="0">
                        <a:solidFill>
                          <a:schemeClr val="tx1"/>
                        </a:solidFill>
                      </a:rPr>
                      <m:t>g</m:t>
                    </m:r>
                    <m:r>
                      <a:rPr lang="en-US" sz="1600" b="1" i="1" dirty="0">
                        <a:latin typeface="Cambria Math"/>
                      </a:rPr>
                      <m:t> 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bits</a:t>
                </a:r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Down Ribbon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00800"/>
                <a:ext cx="1320800" cy="37592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/>
          <p:cNvSpPr/>
          <p:nvPr/>
        </p:nvSpPr>
        <p:spPr>
          <a:xfrm>
            <a:off x="1295400" y="6373368"/>
            <a:ext cx="457200" cy="4084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20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 animBg="1"/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Power of the </a:t>
            </a:r>
            <a:r>
              <a:rPr lang="en-US" sz="3200" b="1" dirty="0" smtClean="0"/>
              <a:t>word RAM model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000" b="1" dirty="0" smtClean="0"/>
              </a:p>
              <a:p>
                <a:endParaRPr lang="en-US" sz="2000" b="1" dirty="0" smtClean="0"/>
              </a:p>
              <a:p>
                <a:r>
                  <a:rPr lang="en-US" sz="2000" b="1" dirty="0" smtClean="0"/>
                  <a:t>Very fast </a:t>
                </a:r>
                <a:r>
                  <a:rPr lang="en-US" sz="2000" dirty="0" smtClean="0"/>
                  <a:t>algorithms for </a:t>
                </a:r>
                <a:r>
                  <a:rPr lang="en-US" sz="2000" b="1" dirty="0" smtClean="0"/>
                  <a:t>sorting integers: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Example: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integers in range 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sup>
                    </m:sSup>
                  </m:oMath>
                </a14:m>
                <a:r>
                  <a:rPr lang="en-US" sz="2000" dirty="0"/>
                  <a:t>]</a:t>
                </a:r>
                <a:r>
                  <a:rPr lang="en-US" sz="2000" dirty="0">
                    <a:sym typeface="Wingdings" pitchFamily="2" charset="2"/>
                  </a:rPr>
                  <a:t>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time </a:t>
                </a:r>
                <a:r>
                  <a:rPr lang="en-US" sz="2000" dirty="0" smtClean="0">
                    <a:sym typeface="Wingdings" pitchFamily="2" charset="2"/>
                  </a:rPr>
                  <a:t>and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space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Lesson</a:t>
                </a:r>
                <a:r>
                  <a:rPr lang="en-US" sz="2000" b="1" dirty="0" smtClean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Do not </a:t>
                </a:r>
                <a:r>
                  <a:rPr lang="en-US" sz="2000" dirty="0" smtClean="0">
                    <a:sym typeface="Wingdings" pitchFamily="2" charset="2"/>
                  </a:rPr>
                  <a:t>always go after </a:t>
                </a:r>
                <a:r>
                  <a:rPr lang="en-US" sz="2000" b="1" dirty="0" smtClean="0">
                    <a:sym typeface="Wingdings" pitchFamily="2" charset="2"/>
                  </a:rPr>
                  <a:t>Merge sort </a:t>
                </a:r>
                <a:r>
                  <a:rPr lang="en-US" sz="2000" dirty="0" smtClean="0">
                    <a:sym typeface="Wingdings" pitchFamily="2" charset="2"/>
                  </a:rPr>
                  <a:t>and</a:t>
                </a:r>
                <a:r>
                  <a:rPr lang="en-US" sz="2000" b="1" dirty="0" smtClean="0">
                    <a:sym typeface="Wingdings" pitchFamily="2" charset="2"/>
                  </a:rPr>
                  <a:t> Quick sort </a:t>
                </a:r>
                <a:r>
                  <a:rPr lang="en-US" sz="2000" dirty="0" smtClean="0">
                    <a:sym typeface="Wingdings" pitchFamily="2" charset="2"/>
                  </a:rPr>
                  <a:t>when input is integers.</a:t>
                </a:r>
              </a:p>
              <a:p>
                <a:endParaRPr lang="en-US" sz="2000" b="1" dirty="0">
                  <a:sym typeface="Wingdings" pitchFamily="2" charset="2"/>
                </a:endParaRPr>
              </a:p>
              <a:p>
                <a:r>
                  <a:rPr lang="en-US" sz="2000" b="1" dirty="0" smtClean="0">
                    <a:sym typeface="Wingdings" pitchFamily="2" charset="2"/>
                  </a:rPr>
                  <a:t>Interesting programming exercise </a:t>
                </a:r>
                <a:r>
                  <a:rPr lang="en-US" sz="2000" dirty="0" smtClean="0">
                    <a:sym typeface="Wingdings" pitchFamily="2" charset="2"/>
                  </a:rPr>
                  <a:t>(for winter vacation)</a:t>
                </a:r>
                <a:r>
                  <a:rPr lang="en-US" sz="2000" b="1" dirty="0" smtClean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               Compare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Quick sort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with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Radix sort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for sorting long integers.</a:t>
                </a:r>
                <a:endParaRPr lang="en-US" sz="2000" dirty="0">
                  <a:sym typeface="Wingdings" pitchFamily="2" charset="2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27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Data structures for searching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in </a:t>
            </a:r>
            <a:r>
              <a:rPr lang="en-US" sz="2800" b="1" dirty="0" smtClean="0">
                <a:solidFill>
                  <a:srgbClr val="C00000"/>
                </a:solidFill>
              </a:rPr>
              <a:t>O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n-US" sz="2800" b="1" dirty="0" smtClean="0">
                <a:solidFill>
                  <a:srgbClr val="0070C0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) </a:t>
            </a:r>
            <a:r>
              <a:rPr lang="en-US" sz="2800" b="1" dirty="0" smtClean="0">
                <a:solidFill>
                  <a:schemeClr val="tx1"/>
                </a:solidFill>
              </a:rPr>
              <a:t>time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4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Motivating Example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/>
                  <a:t>Input: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/>
                  <a:t> a given set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/>
                  <a:t>of     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1009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     </a:t>
                </a:r>
                <a:r>
                  <a:rPr lang="en-US" sz="1800" b="1" dirty="0" smtClean="0"/>
                  <a:t>positive integers</a:t>
                </a:r>
                <a:endParaRPr lang="en-US" sz="1800" b="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1800" dirty="0" smtClean="0"/>
                  <a:t>:    Data structure for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searching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</a:rPr>
                  <a:t>Example</a:t>
                </a:r>
                <a:r>
                  <a:rPr lang="en-US" sz="1800" b="1" dirty="0" smtClean="0"/>
                  <a:t>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0" dirty="0" smtClean="0"/>
                  <a:t>{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123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579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23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6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07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664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770832456778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6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7845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23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000045032100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23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9</m:t>
                    </m:r>
                  </m:oMath>
                </a14:m>
                <a:r>
                  <a:rPr lang="en-US" sz="1800" dirty="0" smtClean="0"/>
                  <a:t> 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762354723763099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579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72664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9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77083245677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00123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84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100004503210023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endParaRPr lang="en-US" sz="18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…</a:t>
                </a: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Data structure </a:t>
                </a:r>
                <a:r>
                  <a:rPr lang="en-US" sz="1800" dirty="0" smtClean="0"/>
                  <a:t>: 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Searching</a:t>
                </a:r>
                <a:r>
                  <a:rPr lang="en-US" sz="1800" dirty="0" smtClean="0"/>
                  <a:t>         : 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r="-1111" b="-1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3810000" y="3581400"/>
            <a:ext cx="2286000" cy="3048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96200" y="3276600"/>
            <a:ext cx="304800" cy="3048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083675" y="4876800"/>
                <a:ext cx="302172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Array storing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in sorted </a:t>
                </a:r>
                <a:r>
                  <a:rPr lang="en-US" dirty="0" smtClean="0"/>
                  <a:t>order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675" y="4876800"/>
                <a:ext cx="302172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15" t="-8197" r="-24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135811" y="5193268"/>
            <a:ext cx="14455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Binary </a:t>
            </a:r>
            <a:r>
              <a:rPr lang="en-US" dirty="0" smtClean="0">
                <a:solidFill>
                  <a:srgbClr val="7030A0"/>
                </a:solidFill>
              </a:rPr>
              <a:t>search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79764" y="5562600"/>
                <a:ext cx="157927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/>
                  <a:t>(log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|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𝑺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) time</a:t>
                </a:r>
                <a:endParaRPr 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764" y="5562600"/>
                <a:ext cx="157927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089" t="-8333" r="-617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loud Callout 5"/>
              <p:cNvSpPr/>
              <p:nvPr/>
            </p:nvSpPr>
            <p:spPr>
              <a:xfrm>
                <a:off x="5562600" y="5254752"/>
                <a:ext cx="3352800" cy="99364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Can we perform search in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time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loud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254752"/>
                <a:ext cx="3352800" cy="993648"/>
              </a:xfrm>
              <a:prstGeom prst="cloudCallou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22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 animBg="1"/>
      <p:bldP spid="7" grpId="0" animBg="1"/>
      <p:bldP spid="8" grpId="0" animBg="1"/>
      <p:bldP spid="9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Types of sorting algorithms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In Place </a:t>
            </a:r>
            <a:r>
              <a:rPr lang="en-US" sz="1800" dirty="0" smtClean="0"/>
              <a:t>Sorting algorithm: </a:t>
            </a:r>
          </a:p>
          <a:p>
            <a:pPr marL="0" indent="0">
              <a:buNone/>
            </a:pPr>
            <a:r>
              <a:rPr lang="en-US" sz="1800" dirty="0" smtClean="0"/>
              <a:t>A sorting algorithm which uses only </a:t>
            </a:r>
            <a:r>
              <a:rPr lang="en-US" sz="1800" b="1" dirty="0" smtClean="0">
                <a:solidFill>
                  <a:srgbClr val="C00000"/>
                </a:solidFill>
              </a:rPr>
              <a:t>O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1</a:t>
            </a:r>
            <a:r>
              <a:rPr lang="en-US" sz="1800" dirty="0" smtClean="0"/>
              <a:t>) </a:t>
            </a:r>
            <a:r>
              <a:rPr lang="en-US" sz="1800" u="sng" dirty="0" smtClean="0"/>
              <a:t>extra space</a:t>
            </a:r>
            <a:r>
              <a:rPr lang="en-US" sz="1800" dirty="0" smtClean="0"/>
              <a:t> to sort.</a:t>
            </a:r>
          </a:p>
          <a:p>
            <a:pPr marL="0" indent="0">
              <a:buNone/>
            </a:pPr>
            <a:r>
              <a:rPr lang="en-US" sz="1800" b="1" dirty="0" smtClean="0"/>
              <a:t>Example: </a:t>
            </a:r>
            <a:r>
              <a:rPr lang="en-US" sz="1800" dirty="0" smtClean="0"/>
              <a:t>Heap sort, Quick sort.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Stable </a:t>
            </a:r>
            <a:r>
              <a:rPr lang="en-US" sz="1800" dirty="0"/>
              <a:t>Sorting algorithm: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A </a:t>
            </a:r>
            <a:r>
              <a:rPr lang="en-US" sz="1800" dirty="0"/>
              <a:t>sorting algorithm which </a:t>
            </a:r>
            <a:r>
              <a:rPr lang="en-US" sz="1800" dirty="0" smtClean="0"/>
              <a:t>preserves the order of </a:t>
            </a:r>
            <a:r>
              <a:rPr lang="en-US" sz="1800" b="1" dirty="0" smtClean="0"/>
              <a:t>equal keys</a:t>
            </a:r>
            <a:r>
              <a:rPr lang="en-US" sz="1800" dirty="0" smtClean="0"/>
              <a:t> while sorting.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Example</a:t>
            </a:r>
            <a:r>
              <a:rPr lang="en-US" sz="1800" b="1" dirty="0"/>
              <a:t>: </a:t>
            </a:r>
            <a:r>
              <a:rPr lang="en-US" sz="1800" dirty="0" smtClean="0"/>
              <a:t>Merge</a:t>
            </a:r>
            <a:r>
              <a:rPr lang="en-US" sz="1800" b="1" dirty="0" smtClean="0"/>
              <a:t> </a:t>
            </a:r>
            <a:r>
              <a:rPr lang="en-US" sz="1800" dirty="0" smtClean="0"/>
              <a:t>sort.</a:t>
            </a:r>
            <a:endParaRPr lang="en-US" sz="2000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905000" y="3505200"/>
            <a:ext cx="4114800" cy="762000"/>
            <a:chOff x="1905000" y="3886200"/>
            <a:chExt cx="4114800" cy="762000"/>
          </a:xfrm>
        </p:grpSpPr>
        <p:grpSp>
          <p:nvGrpSpPr>
            <p:cNvPr id="6" name="Group 5"/>
            <p:cNvGrpSpPr/>
            <p:nvPr/>
          </p:nvGrpSpPr>
          <p:grpSpPr>
            <a:xfrm>
              <a:off x="1905000" y="3886200"/>
              <a:ext cx="4114800" cy="762000"/>
              <a:chOff x="609600" y="1371600"/>
              <a:chExt cx="4114800" cy="762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09600" y="1676400"/>
                <a:ext cx="4114800" cy="457200"/>
                <a:chOff x="609600" y="1676400"/>
                <a:chExt cx="4114800" cy="457200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1066800" y="1676400"/>
                  <a:ext cx="3657600" cy="457200"/>
                  <a:chOff x="2743200" y="1676400"/>
                  <a:chExt cx="3657600" cy="457200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2743200" y="1676400"/>
                    <a:ext cx="3657600" cy="4572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45720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36576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54864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32004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41148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50292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59436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TextBox 9"/>
                <p:cNvSpPr txBox="1"/>
                <p:nvPr/>
              </p:nvSpPr>
              <p:spPr>
                <a:xfrm>
                  <a:off x="609600" y="1752600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</a:t>
                  </a:r>
                  <a:endParaRPr lang="en-US" b="1" dirty="0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1143000" y="1371600"/>
                <a:ext cx="35605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0         1           2         3         4          5         6         7</a:t>
                </a:r>
                <a:endParaRPr lang="en-US" sz="1400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465622" y="4202668"/>
              <a:ext cx="3539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2      5       </a:t>
              </a:r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r>
                <a:rPr lang="en-US" b="1" dirty="0" smtClean="0">
                  <a:solidFill>
                    <a:srgbClr val="0070C0"/>
                  </a:solidFill>
                </a:rPr>
                <a:t>       0    6.1    </a:t>
              </a:r>
              <a:r>
                <a:rPr lang="en-US" b="1" dirty="0" smtClean="0"/>
                <a:t>3</a:t>
              </a:r>
              <a:r>
                <a:rPr lang="en-US" b="1" dirty="0" smtClean="0">
                  <a:solidFill>
                    <a:srgbClr val="0070C0"/>
                  </a:solidFill>
                </a:rPr>
                <a:t>     7.9      4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05000" y="4648200"/>
            <a:ext cx="4206172" cy="762000"/>
            <a:chOff x="1905000" y="3886200"/>
            <a:chExt cx="4206172" cy="762000"/>
          </a:xfrm>
        </p:grpSpPr>
        <p:grpSp>
          <p:nvGrpSpPr>
            <p:cNvPr id="21" name="Group 20"/>
            <p:cNvGrpSpPr/>
            <p:nvPr/>
          </p:nvGrpSpPr>
          <p:grpSpPr>
            <a:xfrm>
              <a:off x="1905000" y="3886200"/>
              <a:ext cx="4114800" cy="762000"/>
              <a:chOff x="609600" y="1371600"/>
              <a:chExt cx="4114800" cy="7620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609600" y="1676400"/>
                <a:ext cx="4114800" cy="457200"/>
                <a:chOff x="609600" y="1676400"/>
                <a:chExt cx="4114800" cy="457200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1066800" y="1676400"/>
                  <a:ext cx="3657600" cy="457200"/>
                  <a:chOff x="2743200" y="1676400"/>
                  <a:chExt cx="3657600" cy="457200"/>
                </a:xfrm>
              </p:grpSpPr>
              <p:sp>
                <p:nvSpPr>
                  <p:cNvPr id="27" name="Rectangle 26"/>
                  <p:cNvSpPr/>
                  <p:nvPr/>
                </p:nvSpPr>
                <p:spPr>
                  <a:xfrm>
                    <a:off x="2743200" y="1676400"/>
                    <a:ext cx="3657600" cy="4572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45720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36576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54864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32004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41148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50292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59436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TextBox 25"/>
                <p:cNvSpPr txBox="1"/>
                <p:nvPr/>
              </p:nvSpPr>
              <p:spPr>
                <a:xfrm>
                  <a:off x="609600" y="1752600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</a:t>
                  </a:r>
                  <a:endParaRPr lang="en-US" b="1" dirty="0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143000" y="1371600"/>
                <a:ext cx="35605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0         1           2         3         4          5         6         7</a:t>
                </a:r>
                <a:endParaRPr lang="en-US" sz="14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65622" y="4202668"/>
              <a:ext cx="3645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0      2      </a:t>
              </a:r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r>
                <a:rPr lang="en-US" b="1" dirty="0" smtClean="0">
                  <a:solidFill>
                    <a:srgbClr val="0070C0"/>
                  </a:solidFill>
                </a:rPr>
                <a:t>        </a:t>
              </a:r>
              <a:r>
                <a:rPr lang="en-US" b="1" dirty="0" smtClean="0"/>
                <a:t>3     </a:t>
              </a:r>
              <a:r>
                <a:rPr lang="en-US" b="1" dirty="0" smtClean="0">
                  <a:solidFill>
                    <a:srgbClr val="0070C0"/>
                  </a:solidFill>
                </a:rPr>
                <a:t>4        </a:t>
              </a:r>
              <a:r>
                <a:rPr lang="en-US" b="1" dirty="0">
                  <a:solidFill>
                    <a:srgbClr val="0070C0"/>
                  </a:solidFill>
                </a:rPr>
                <a:t>5 </a:t>
              </a:r>
              <a:r>
                <a:rPr lang="en-US" b="1" dirty="0" smtClean="0">
                  <a:solidFill>
                    <a:srgbClr val="0070C0"/>
                  </a:solidFill>
                </a:rPr>
                <a:t>   6.1   7.9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5" name="Down Arrow 34"/>
          <p:cNvSpPr/>
          <p:nvPr/>
        </p:nvSpPr>
        <p:spPr>
          <a:xfrm>
            <a:off x="3810000" y="4341912"/>
            <a:ext cx="727979" cy="382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2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Problem Description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: {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0,1,…,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}  called </a:t>
                </a:r>
                <a:r>
                  <a:rPr lang="en-US" sz="2000" b="1" dirty="0" smtClean="0"/>
                  <a:t>universe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</m:d>
                  </m:oMath>
                </a14:m>
                <a:r>
                  <a:rPr lang="en-US" sz="1800" i="1" dirty="0" smtClean="0">
                    <a:latin typeface="Cambria Math"/>
                  </a:rPr>
                  <a:t>, </a:t>
                </a:r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Aim:</a:t>
                </a:r>
                <a:r>
                  <a:rPr lang="en-US" sz="2400" dirty="0" smtClean="0"/>
                  <a:t> </a:t>
                </a:r>
                <a:r>
                  <a:rPr lang="en-US" sz="2000" dirty="0"/>
                  <a:t>A</a:t>
                </a:r>
                <a:r>
                  <a:rPr lang="en-US" sz="2000" dirty="0" smtClean="0"/>
                  <a:t> data structure for a </a:t>
                </a:r>
                <a:r>
                  <a:rPr lang="en-US" sz="2000" u="sng" dirty="0" smtClean="0"/>
                  <a:t>given</a:t>
                </a:r>
                <a:r>
                  <a:rPr lang="en-US" sz="2000" dirty="0" smtClean="0"/>
                  <a:t>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that can facilitate </a:t>
                </a:r>
                <a:r>
                  <a:rPr lang="en-US" sz="2000" dirty="0" smtClean="0"/>
                  <a:t>searching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 smtClean="0"/>
                  <a:t>) </a:t>
                </a:r>
                <a:r>
                  <a:rPr lang="en-US" sz="2000" dirty="0" smtClean="0"/>
                  <a:t>time</a:t>
                </a:r>
                <a:r>
                  <a:rPr lang="en-US" sz="2000" dirty="0" smtClean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 search query: </a:t>
                </a:r>
                <a:r>
                  <a:rPr lang="en-US" sz="2000" dirty="0" smtClean="0"/>
                  <a:t>Does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𝒋</m:t>
                    </m:r>
                  </m:oMath>
                </a14:m>
                <a:r>
                  <a:rPr lang="en-US" sz="2000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Note: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 can be any element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1071" t="-674" r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5800" y="3505200"/>
                <a:ext cx="92204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≪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05200"/>
                <a:ext cx="92204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05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88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 </a:t>
            </a:r>
            <a:r>
              <a:rPr lang="en-US" sz="3200" b="1" dirty="0" smtClean="0">
                <a:solidFill>
                  <a:srgbClr val="7030A0"/>
                </a:solidFill>
              </a:rPr>
              <a:t>trivial data structure </a:t>
            </a:r>
            <a:r>
              <a:rPr lang="en-US" sz="3200" b="1" dirty="0" smtClean="0"/>
              <a:t>for </a:t>
            </a:r>
            <a:r>
              <a:rPr lang="en-US" sz="3200" b="1" dirty="0" smtClean="0">
                <a:solidFill>
                  <a:srgbClr val="C00000"/>
                </a:solidFill>
              </a:rPr>
              <a:t>O</a:t>
            </a:r>
            <a:r>
              <a:rPr lang="en-US" sz="3200" b="1" dirty="0" smtClean="0"/>
              <a:t>(</a:t>
            </a:r>
            <a:r>
              <a:rPr lang="en-US" sz="3200" b="1" dirty="0" smtClean="0">
                <a:solidFill>
                  <a:srgbClr val="0070C0"/>
                </a:solidFill>
              </a:rPr>
              <a:t>1</a:t>
            </a:r>
            <a:r>
              <a:rPr lang="en-US" sz="3200" b="1" dirty="0" smtClean="0"/>
              <a:t>) search time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Build a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-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 array </a:t>
                </a:r>
                <a:r>
                  <a:rPr lang="en-US" sz="1800" b="1" dirty="0" smtClean="0"/>
                  <a:t>A </a:t>
                </a:r>
                <a:r>
                  <a:rPr lang="en-US" sz="1800" dirty="0" smtClean="0"/>
                  <a:t>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 such that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]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=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]</a:t>
                </a:r>
                <a:r>
                  <a:rPr lang="en-US" sz="1800" b="1" dirty="0"/>
                  <a:t> </a:t>
                </a:r>
                <a:r>
                  <a:rPr lang="en-US" sz="1800" dirty="0"/>
                  <a:t>=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b="1" dirty="0" smtClean="0"/>
                  <a:t> </a:t>
                </a:r>
                <a:r>
                  <a:rPr lang="en-US" sz="1800" b="1" dirty="0"/>
                  <a:t>if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Time complexity </a:t>
                </a:r>
                <a:r>
                  <a:rPr lang="en-US" sz="1800" dirty="0" smtClean="0"/>
                  <a:t>for searching an element in set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/>
                  <a:t>: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b="1" dirty="0" smtClean="0"/>
                  <a:t>).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         This is a totally Impractical data structure because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≪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/>
                  <a:t>!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                   Example: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1800" b="1" dirty="0" smtClean="0"/>
                  <a:t> = few thousands,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b="1" dirty="0" smtClean="0"/>
                  <a:t> = few trillions.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Can we have a data structure of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size that can answer a search query in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) time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Hashing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714" t="-674" b="-5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990600" y="3352800"/>
            <a:ext cx="7079329" cy="685800"/>
            <a:chOff x="990600" y="3352800"/>
            <a:chExt cx="7079329" cy="685800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940" y="3352800"/>
              <a:ext cx="6655989" cy="609600"/>
              <a:chOff x="1413940" y="3352800"/>
              <a:chExt cx="6655989" cy="6096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447800" y="3657600"/>
                <a:ext cx="6477000" cy="228600"/>
                <a:chOff x="1447800" y="3657600"/>
                <a:chExt cx="6477000" cy="2286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447800" y="3657600"/>
                  <a:ext cx="64770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6764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9050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21336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23622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5908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44196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46482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48768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1054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76962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74676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72390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1435458" y="3623846"/>
                <a:ext cx="65870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0  0  1   0   0               …                         0   1  0                …                              0   0   1</a:t>
                </a:r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413940" y="3352800"/>
                    <a:ext cx="66559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 smtClean="0"/>
                      <a:t>0  1  </a:t>
                    </a:r>
                    <a:r>
                      <a:rPr lang="en-US" sz="1400" b="1" dirty="0"/>
                      <a:t>2</a:t>
                    </a:r>
                    <a:r>
                      <a:rPr lang="en-US" sz="1400" b="1" dirty="0" smtClean="0"/>
                      <a:t>   </a:t>
                    </a:r>
                    <a:r>
                      <a:rPr lang="en-US" sz="1400" b="1" dirty="0"/>
                      <a:t>3</a:t>
                    </a:r>
                    <a:r>
                      <a:rPr lang="en-US" sz="1400" b="1" dirty="0" smtClean="0"/>
                      <a:t>   </a:t>
                    </a:r>
                    <a:r>
                      <a:rPr lang="en-US" sz="1400" b="1" dirty="0"/>
                      <a:t>4</a:t>
                    </a:r>
                    <a:r>
                      <a:rPr lang="en-US" sz="1400" b="1" dirty="0" smtClean="0"/>
                      <a:t>               …                                                        …                                                        </a:t>
                    </a:r>
                    <a14:m>
                      <m:oMath xmlns:m="http://schemas.openxmlformats.org/officeDocument/2006/math"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a14:m>
                    <a:r>
                      <a:rPr lang="en-US" sz="1200" b="1" dirty="0" smtClean="0"/>
                      <a:t>-1</a:t>
                    </a:r>
                    <a:endParaRPr lang="en-US" sz="1400" b="1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3940" y="3352800"/>
                    <a:ext cx="6655989" cy="307777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275" t="-2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TextBox 22"/>
            <p:cNvSpPr txBox="1"/>
            <p:nvPr/>
          </p:nvSpPr>
          <p:spPr>
            <a:xfrm>
              <a:off x="990600" y="35769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48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Hash function, hash value</a:t>
            </a:r>
            <a:r>
              <a:rPr lang="en-US" sz="3200" b="1" dirty="0" smtClean="0">
                <a:solidFill>
                  <a:schemeClr val="bg1"/>
                </a:solidFill>
              </a:rPr>
              <a:t>, hash table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b="1" dirty="0" smtClean="0"/>
                  <a:t>Hash function: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is a mapping from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600" dirty="0" smtClean="0"/>
                  <a:t> to </a:t>
                </a:r>
                <a:r>
                  <a:rPr lang="en-US" sz="1600" dirty="0"/>
                  <a:t>{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0,1,…,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 smtClean="0"/>
                  <a:t>} </a:t>
                </a:r>
              </a:p>
              <a:p>
                <a:pPr marL="0" indent="0">
                  <a:buNone/>
                </a:pPr>
                <a:r>
                  <a:rPr lang="en-US" sz="1600" dirty="0"/>
                  <a:t>with the following characteristics.</a:t>
                </a:r>
              </a:p>
              <a:p>
                <a:r>
                  <a:rPr lang="en-US" sz="1600" b="1" dirty="0"/>
                  <a:t>Space </a:t>
                </a:r>
                <a:r>
                  <a:rPr lang="en-US" sz="1600" dirty="0"/>
                  <a:t>required for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: a few </a:t>
                </a:r>
                <a:r>
                  <a:rPr lang="en-US" sz="1600" b="1" dirty="0"/>
                  <a:t>words</a:t>
                </a:r>
                <a:r>
                  <a:rPr lang="en-US" sz="1600" dirty="0"/>
                  <a:t>.</a:t>
                </a:r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) computable in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600" b="1" dirty="0"/>
                  <a:t>) time</a:t>
                </a:r>
                <a:r>
                  <a:rPr lang="en-US" sz="1600" dirty="0"/>
                  <a:t> in </a:t>
                </a:r>
                <a:r>
                  <a:rPr lang="en-US" sz="1600" b="1" dirty="0"/>
                  <a:t>word RAM. </a:t>
                </a:r>
              </a:p>
              <a:p>
                <a:pPr marL="0" indent="0">
                  <a:buNone/>
                </a:pPr>
                <a:endParaRPr lang="en-US" sz="1600" b="1" dirty="0" smtClean="0"/>
              </a:p>
              <a:p>
                <a:pPr marL="0" indent="0">
                  <a:buNone/>
                </a:pPr>
                <a:r>
                  <a:rPr lang="en-US" sz="1600" b="1" dirty="0" smtClean="0"/>
                  <a:t>Example: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600" dirty="0" smtClean="0"/>
                  <a:t>= 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1" dirty="0" smtClean="0"/>
                  <a:t>mod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600" b="1" dirty="0" smtClean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002060"/>
                    </a:solidFill>
                  </a:rPr>
                  <a:t>Hash value</a:t>
                </a:r>
                <a:r>
                  <a:rPr lang="en-US" sz="1600" b="1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smtClean="0"/>
                  <a:t>) is called hash value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smtClean="0"/>
                  <a:t> for a given hash </a:t>
                </a:r>
                <a:r>
                  <a:rPr lang="en-US" sz="1600" dirty="0"/>
                  <a:t>function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600" dirty="0" smtClean="0"/>
                  <a:t>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/>
                  <a:t>Hash Table: </a:t>
                </a:r>
              </a:p>
              <a:p>
                <a:pPr marL="0" indent="0">
                  <a:buNone/>
                </a:pPr>
                <a:r>
                  <a:rPr lang="en-US" sz="1600" dirty="0"/>
                  <a:t>An array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0…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] </m:t>
                    </m:r>
                  </m:oMath>
                </a14:m>
                <a:r>
                  <a:rPr lang="en-US" sz="1600" dirty="0" smtClean="0"/>
                  <a:t>of     </a:t>
                </a:r>
                <a:r>
                  <a:rPr lang="en-US" sz="1600" dirty="0" smtClean="0">
                    <a:solidFill>
                      <a:srgbClr val="FF0000"/>
                    </a:solidFill>
                  </a:rPr>
                  <a:t>…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 rotWithShape="1">
                <a:blip r:embed="rId2"/>
                <a:stretch>
                  <a:fillRect l="-843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685800" y="2057400"/>
                <a:ext cx="914400" cy="381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0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2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57400"/>
                <a:ext cx="914400" cy="38100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2743200" y="3048000"/>
                <a:ext cx="838200" cy="1447800"/>
              </a:xfrm>
              <a:prstGeom prst="ellipse">
                <a:avLst/>
              </a:prstGeom>
              <a:solidFill>
                <a:srgbClr val="B2DE8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0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100" b="1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100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dirty="0"/>
              </a:p>
              <a:p>
                <a:pPr algn="ctr"/>
                <a:endParaRPr lang="en-US" sz="1400" b="1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048000"/>
                <a:ext cx="838200" cy="14478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752600" y="3276600"/>
            <a:ext cx="762000" cy="713232"/>
            <a:chOff x="3962400" y="3276600"/>
            <a:chExt cx="762000" cy="713232"/>
          </a:xfrm>
        </p:grpSpPr>
        <p:sp>
          <p:nvSpPr>
            <p:cNvPr id="10" name="Right Arrow 9"/>
            <p:cNvSpPr/>
            <p:nvPr/>
          </p:nvSpPr>
          <p:spPr>
            <a:xfrm>
              <a:off x="3962400" y="3505200"/>
              <a:ext cx="76200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12362" y="3276600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62" y="3276600"/>
                  <a:ext cx="38343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22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3603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Hash function, hash value, hash table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b="1" dirty="0" smtClean="0"/>
                  <a:t>Hash function: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is a mapping from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600" dirty="0" smtClean="0"/>
                  <a:t> to </a:t>
                </a:r>
                <a:r>
                  <a:rPr lang="en-US" sz="1600" dirty="0"/>
                  <a:t>{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0,1,…,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 smtClean="0"/>
                  <a:t>}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with the following characteristics.</a:t>
                </a:r>
              </a:p>
              <a:p>
                <a:r>
                  <a:rPr lang="en-US" sz="1600" b="1" dirty="0" smtClean="0"/>
                  <a:t>Space </a:t>
                </a:r>
                <a:r>
                  <a:rPr lang="en-US" sz="1600" dirty="0" smtClean="0"/>
                  <a:t>required for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: a few </a:t>
                </a:r>
                <a:r>
                  <a:rPr lang="en-US" sz="1600" b="1" dirty="0" smtClean="0"/>
                  <a:t>words</a:t>
                </a:r>
                <a:r>
                  <a:rPr lang="en-US" sz="1600" dirty="0" smtClean="0"/>
                  <a:t>.</a:t>
                </a:r>
                <a:endParaRPr lang="en-US" sz="1600" b="1" dirty="0" smtClean="0"/>
              </a:p>
              <a:p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600" dirty="0" smtClean="0"/>
                  <a:t>computable in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600" b="1" dirty="0" smtClean="0"/>
                  <a:t>) time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in </a:t>
                </a:r>
                <a:r>
                  <a:rPr lang="en-US" sz="1600" b="1" dirty="0" smtClean="0"/>
                  <a:t>word RAM. </a:t>
                </a:r>
              </a:p>
              <a:p>
                <a:pPr marL="0" indent="0">
                  <a:buNone/>
                </a:pPr>
                <a:endParaRPr lang="en-US" sz="1600" b="1" dirty="0" smtClean="0"/>
              </a:p>
              <a:p>
                <a:pPr marL="0" indent="0">
                  <a:buNone/>
                </a:pPr>
                <a:r>
                  <a:rPr lang="en-US" sz="1600" b="1" dirty="0" smtClean="0"/>
                  <a:t>Example</a:t>
                </a:r>
                <a:r>
                  <a:rPr lang="en-US" sz="1600" b="1" dirty="0"/>
                  <a:t>: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) = 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1" dirty="0"/>
                  <a:t>mod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6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002060"/>
                    </a:solidFill>
                  </a:rPr>
                  <a:t>Hash value</a:t>
                </a:r>
                <a:r>
                  <a:rPr lang="en-US" sz="1600" b="1" dirty="0" smtClean="0"/>
                  <a:t>: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smtClean="0"/>
                  <a:t>) is called hash value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smtClean="0"/>
                  <a:t> for a given hash </a:t>
                </a:r>
                <a:r>
                  <a:rPr lang="en-US" sz="1600" dirty="0"/>
                  <a:t>function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600" dirty="0" smtClean="0"/>
                  <a:t>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Hash 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Table</a:t>
                </a:r>
                <a:r>
                  <a:rPr lang="en-US" sz="1600" b="1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An array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0…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/>
                  <a:t> of     </a:t>
                </a:r>
                <a:r>
                  <a:rPr lang="en-US" sz="1600" dirty="0">
                    <a:solidFill>
                      <a:srgbClr val="FF0000"/>
                    </a:solidFill>
                  </a:rPr>
                  <a:t>…</a:t>
                </a:r>
                <a:endParaRPr lang="en-US" sz="1600" dirty="0"/>
              </a:p>
            </p:txBody>
          </p:sp>
        </mc:Choice>
        <mc:Fallback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 rotWithShape="1">
                <a:blip r:embed="rId2"/>
                <a:stretch>
                  <a:fillRect l="-843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685800" y="2057400"/>
                <a:ext cx="914400" cy="381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0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2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57400"/>
                <a:ext cx="914400" cy="38100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2209800" y="2895600"/>
                <a:ext cx="838200" cy="18288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0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endParaRPr lang="en-US" sz="1400" b="1" dirty="0" smtClean="0">
                  <a:solidFill>
                    <a:srgbClr val="0070C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100" b="1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100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dirty="0"/>
              </a:p>
              <a:p>
                <a:pPr algn="ctr"/>
                <a:endParaRPr lang="en-US" sz="1400" b="1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895600"/>
                <a:ext cx="838200" cy="1828800"/>
              </a:xfrm>
              <a:prstGeom prst="ellipse">
                <a:avLst/>
              </a:prstGeom>
              <a:blipFill rotWithShape="1">
                <a:blip r:embed="rId4"/>
                <a:stretch>
                  <a:fillRect t="-10000" b="-13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752600" y="3276600"/>
            <a:ext cx="762000" cy="713232"/>
            <a:chOff x="3962400" y="3276600"/>
            <a:chExt cx="762000" cy="713232"/>
          </a:xfrm>
        </p:grpSpPr>
        <p:sp>
          <p:nvSpPr>
            <p:cNvPr id="10" name="Right Arrow 9"/>
            <p:cNvSpPr/>
            <p:nvPr/>
          </p:nvSpPr>
          <p:spPr>
            <a:xfrm>
              <a:off x="3962400" y="3505200"/>
              <a:ext cx="76200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12362" y="3276600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62" y="3276600"/>
                  <a:ext cx="38343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22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ctangle 1"/>
          <p:cNvSpPr/>
          <p:nvPr/>
        </p:nvSpPr>
        <p:spPr>
          <a:xfrm>
            <a:off x="2819400" y="2819400"/>
            <a:ext cx="457200" cy="1828800"/>
          </a:xfrm>
          <a:prstGeom prst="rect">
            <a:avLst/>
          </a:prstGeom>
          <a:solidFill>
            <a:srgbClr val="B0D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819400" y="3048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19400" y="3276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19400" y="3505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19400" y="4419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19400" y="4191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819400" y="3733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819400" y="3962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895600" y="24384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438400"/>
                <a:ext cx="38183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Down Ribbon 18"/>
              <p:cNvSpPr/>
              <p:nvPr/>
            </p:nvSpPr>
            <p:spPr>
              <a:xfrm>
                <a:off x="1524001" y="5562600"/>
                <a:ext cx="3200399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What should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store? 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Ponder over it…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We shall discuss it in the next class.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Down Ribbon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5562600"/>
                <a:ext cx="3200399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10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0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Integer Sorting algorithms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Continued from last class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Counting sort:</a:t>
            </a:r>
            <a:r>
              <a:rPr lang="en-US" sz="3600" dirty="0" smtClean="0">
                <a:solidFill>
                  <a:srgbClr val="7030A0"/>
                </a:solidFill>
              </a:rPr>
              <a:t> </a:t>
            </a:r>
            <a:r>
              <a:rPr lang="en-US" sz="3600" dirty="0" smtClean="0"/>
              <a:t>algorithm for sorting integers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Input: </a:t>
                </a:r>
                <a:r>
                  <a:rPr lang="en-US" sz="2000" dirty="0" smtClean="0"/>
                  <a:t>An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storing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integers in the range 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…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Output:</a:t>
                </a:r>
                <a:r>
                  <a:rPr lang="en-US" sz="2000" dirty="0" smtClean="0"/>
                  <a:t> Sorted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Running time: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 in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word RAM </a:t>
                </a:r>
                <a:r>
                  <a:rPr lang="en-US" sz="2000" dirty="0" smtClean="0"/>
                  <a:t>model of computation.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Extra space</a:t>
                </a:r>
                <a:r>
                  <a:rPr lang="en-US" sz="2000" b="1" dirty="0" smtClean="0"/>
                  <a:t>: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31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Counting </a:t>
            </a:r>
            <a:r>
              <a:rPr lang="en-US" sz="3200" b="1" dirty="0" smtClean="0">
                <a:solidFill>
                  <a:srgbClr val="7030A0"/>
                </a:solidFill>
              </a:rPr>
              <a:t>sort: a visual description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609600" y="1371600"/>
            <a:ext cx="4114800" cy="762000"/>
            <a:chOff x="609600" y="1371600"/>
            <a:chExt cx="4114800" cy="762000"/>
          </a:xfrm>
        </p:grpSpPr>
        <p:grpSp>
          <p:nvGrpSpPr>
            <p:cNvPr id="41" name="Group 40"/>
            <p:cNvGrpSpPr/>
            <p:nvPr/>
          </p:nvGrpSpPr>
          <p:grpSpPr>
            <a:xfrm>
              <a:off x="609600" y="1676400"/>
              <a:ext cx="4114800" cy="457200"/>
              <a:chOff x="609600" y="1676400"/>
              <a:chExt cx="4114800" cy="4572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066800" y="1676400"/>
                <a:ext cx="3657600" cy="457200"/>
                <a:chOff x="2743200" y="1676400"/>
                <a:chExt cx="3657600" cy="4572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743200" y="1676400"/>
                  <a:ext cx="36576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5486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943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/>
              <p:cNvSpPr txBox="1"/>
              <p:nvPr/>
            </p:nvSpPr>
            <p:spPr>
              <a:xfrm>
                <a:off x="609600" y="17526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143000" y="1371600"/>
              <a:ext cx="3560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0         1           2         3         4          5         6         7</a:t>
              </a:r>
              <a:endParaRPr lang="en-US" sz="1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04800" y="2587823"/>
            <a:ext cx="3555582" cy="841177"/>
            <a:chOff x="304800" y="2587823"/>
            <a:chExt cx="3555582" cy="841177"/>
          </a:xfrm>
        </p:grpSpPr>
        <p:grpSp>
          <p:nvGrpSpPr>
            <p:cNvPr id="15" name="Group 14"/>
            <p:cNvGrpSpPr/>
            <p:nvPr/>
          </p:nvGrpSpPr>
          <p:grpSpPr>
            <a:xfrm>
              <a:off x="1066800" y="2971800"/>
              <a:ext cx="2743200" cy="457200"/>
              <a:chOff x="2743200" y="1676400"/>
              <a:chExt cx="2743200" cy="4572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743200" y="1676400"/>
                <a:ext cx="2743200" cy="4455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45720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6576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1148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0292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304800" y="3048000"/>
              <a:ext cx="748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Count</a:t>
              </a:r>
              <a:endParaRPr 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63810" y="2587823"/>
              <a:ext cx="2696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0         1           2         3         4          5 </a:t>
              </a:r>
              <a:endParaRPr lang="en-US" sz="14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143000" y="1688068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2      5       3       0      2       3       0      3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43000" y="29718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 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124649" y="41910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2       2      4       7       7       8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6002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0605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77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9749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4321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152400" y="3883223"/>
            <a:ext cx="3687172" cy="764977"/>
            <a:chOff x="152400" y="3883223"/>
            <a:chExt cx="3687172" cy="764977"/>
          </a:xfrm>
        </p:grpSpPr>
        <p:grpSp>
          <p:nvGrpSpPr>
            <p:cNvPr id="49" name="Group 48"/>
            <p:cNvGrpSpPr/>
            <p:nvPr/>
          </p:nvGrpSpPr>
          <p:grpSpPr>
            <a:xfrm>
              <a:off x="152400" y="4191000"/>
              <a:ext cx="3657600" cy="457200"/>
              <a:chOff x="152400" y="3733800"/>
              <a:chExt cx="3657600" cy="4572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066800" y="3733800"/>
                <a:ext cx="2743200" cy="457200"/>
                <a:chOff x="2743200" y="1676400"/>
                <a:chExt cx="2743200" cy="45720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743200" y="1676400"/>
                  <a:ext cx="2743200" cy="4455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152400" y="3733800"/>
                <a:ext cx="689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</a:rPr>
                  <a:t>Place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143000" y="3883223"/>
              <a:ext cx="2696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0         1           2         3         4          5 </a:t>
              </a:r>
              <a:endParaRPr lang="en-US" sz="1400" dirty="0"/>
            </a:p>
          </p:txBody>
        </p:sp>
      </p:grpSp>
      <p:sp>
        <p:nvSpPr>
          <p:cNvPr id="52" name="Down Arrow 51"/>
          <p:cNvSpPr/>
          <p:nvPr/>
        </p:nvSpPr>
        <p:spPr>
          <a:xfrm>
            <a:off x="2133600" y="3505200"/>
            <a:ext cx="457200" cy="48920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09600" y="5257800"/>
            <a:ext cx="4114800" cy="762000"/>
            <a:chOff x="609600" y="1371600"/>
            <a:chExt cx="4114800" cy="762000"/>
          </a:xfrm>
        </p:grpSpPr>
        <p:grpSp>
          <p:nvGrpSpPr>
            <p:cNvPr id="54" name="Group 53"/>
            <p:cNvGrpSpPr/>
            <p:nvPr/>
          </p:nvGrpSpPr>
          <p:grpSpPr>
            <a:xfrm>
              <a:off x="609600" y="1676400"/>
              <a:ext cx="4114800" cy="457200"/>
              <a:chOff x="609600" y="1676400"/>
              <a:chExt cx="4114800" cy="45720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066800" y="1676400"/>
                <a:ext cx="3657600" cy="457200"/>
                <a:chOff x="2743200" y="1676400"/>
                <a:chExt cx="3657600" cy="4572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2743200" y="1676400"/>
                  <a:ext cx="36576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486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943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/>
              <p:cNvSpPr txBox="1"/>
              <p:nvPr/>
            </p:nvSpPr>
            <p:spPr>
              <a:xfrm>
                <a:off x="609600" y="1752600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</a:t>
                </a:r>
                <a:endParaRPr lang="en-US" b="1" dirty="0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143000" y="1371600"/>
              <a:ext cx="3560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0         1           2         3         4          5         6         7</a:t>
              </a:r>
              <a:endParaRPr lang="en-US" sz="1400" dirty="0"/>
            </a:p>
          </p:txBody>
        </p:sp>
      </p:grpSp>
      <p:sp>
        <p:nvSpPr>
          <p:cNvPr id="66" name="Down Arrow 65"/>
          <p:cNvSpPr/>
          <p:nvPr/>
        </p:nvSpPr>
        <p:spPr>
          <a:xfrm>
            <a:off x="4419600" y="11109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343400" y="1752600"/>
            <a:ext cx="304800" cy="27253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514600" y="3886200"/>
            <a:ext cx="304800" cy="27253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3889314" y="2057400"/>
            <a:ext cx="606486" cy="3886200"/>
            <a:chOff x="3889314" y="2057400"/>
            <a:chExt cx="606486" cy="3886200"/>
          </a:xfrm>
        </p:grpSpPr>
        <p:cxnSp>
          <p:nvCxnSpPr>
            <p:cNvPr id="71" name="Elbow Connector 70"/>
            <p:cNvCxnSpPr/>
            <p:nvPr/>
          </p:nvCxnSpPr>
          <p:spPr>
            <a:xfrm rot="5400000">
              <a:off x="2705100" y="3467100"/>
              <a:ext cx="3200400" cy="381000"/>
            </a:xfrm>
            <a:prstGeom prst="bentConnector3">
              <a:avLst>
                <a:gd name="adj1" fmla="val 92517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889314" y="5574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600200" y="2057401"/>
            <a:ext cx="2511486" cy="3886199"/>
            <a:chOff x="1984314" y="2057401"/>
            <a:chExt cx="2511486" cy="3886199"/>
          </a:xfrm>
        </p:grpSpPr>
        <p:cxnSp>
          <p:nvCxnSpPr>
            <p:cNvPr id="70" name="Elbow Connector 69"/>
            <p:cNvCxnSpPr/>
            <p:nvPr/>
          </p:nvCxnSpPr>
          <p:spPr>
            <a:xfrm rot="5400000">
              <a:off x="1715279" y="2477279"/>
              <a:ext cx="3200400" cy="2360643"/>
            </a:xfrm>
            <a:prstGeom prst="bentConnector3">
              <a:avLst>
                <a:gd name="adj1" fmla="val 88775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984314" y="5574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3" name="Oval 72"/>
          <p:cNvSpPr/>
          <p:nvPr/>
        </p:nvSpPr>
        <p:spPr>
          <a:xfrm>
            <a:off x="3962400" y="1752600"/>
            <a:ext cx="304800" cy="2725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143000" y="3886200"/>
            <a:ext cx="304800" cy="2725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5257800" y="2014248"/>
            <a:ext cx="3505200" cy="163246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could have used </a:t>
            </a:r>
            <a:r>
              <a:rPr lang="en-US" sz="1600" b="1" dirty="0" smtClean="0">
                <a:solidFill>
                  <a:schemeClr val="tx1"/>
                </a:solidFill>
              </a:rPr>
              <a:t>Count</a:t>
            </a:r>
            <a:r>
              <a:rPr lang="en-US" sz="1600" dirty="0" smtClean="0">
                <a:solidFill>
                  <a:schemeClr val="tx1"/>
                </a:solidFill>
              </a:rPr>
              <a:t> array only to output the elements of </a:t>
            </a:r>
            <a:r>
              <a:rPr lang="en-US" sz="1600" b="1" dirty="0" smtClean="0">
                <a:solidFill>
                  <a:schemeClr val="tx1"/>
                </a:solidFill>
              </a:rPr>
              <a:t>A </a:t>
            </a:r>
            <a:r>
              <a:rPr lang="en-US" sz="1600" dirty="0" smtClean="0">
                <a:solidFill>
                  <a:schemeClr val="tx1"/>
                </a:solidFill>
              </a:rPr>
              <a:t>in sorted order. Why did we compute </a:t>
            </a:r>
            <a:r>
              <a:rPr lang="en-US" sz="1600" b="1" dirty="0" smtClean="0">
                <a:solidFill>
                  <a:srgbClr val="00B050"/>
                </a:solidFill>
              </a:rPr>
              <a:t>Place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and </a:t>
            </a:r>
            <a:r>
              <a:rPr lang="en-US" sz="1600" b="1" dirty="0" smtClean="0">
                <a:solidFill>
                  <a:schemeClr val="tx1"/>
                </a:solidFill>
              </a:rPr>
              <a:t>B ?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Down Ribbon 74"/>
              <p:cNvSpPr/>
              <p:nvPr/>
            </p:nvSpPr>
            <p:spPr>
              <a:xfrm>
                <a:off x="5257800" y="1905000"/>
                <a:ext cx="3581400" cy="1861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Why did we scan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elements of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A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in reverse order (from index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 while placing them in the final sorted array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B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Down Ribbon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905000"/>
                <a:ext cx="3581400" cy="1861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514600" y="4233446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6</a:t>
            </a:r>
            <a:endParaRPr lang="en-US" sz="16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143000" y="4233446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1</a:t>
            </a:r>
            <a:endParaRPr lang="en-US" sz="1600" b="1" dirty="0"/>
          </a:p>
        </p:txBody>
      </p:sp>
      <p:sp>
        <p:nvSpPr>
          <p:cNvPr id="77" name="Down Arrow 76"/>
          <p:cNvSpPr/>
          <p:nvPr/>
        </p:nvSpPr>
        <p:spPr>
          <a:xfrm>
            <a:off x="3962400" y="11109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>
            <a:off x="3429000" y="11109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402014" y="4267200"/>
            <a:ext cx="3741986" cy="1077218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Answer:</a:t>
            </a:r>
          </a:p>
          <a:p>
            <a:r>
              <a:rPr lang="en-US" sz="1600" dirty="0" smtClean="0"/>
              <a:t>The input might be an array of </a:t>
            </a:r>
            <a:r>
              <a:rPr lang="en-US" sz="1600" b="1" dirty="0" smtClean="0"/>
              <a:t>records</a:t>
            </a:r>
            <a:r>
              <a:rPr lang="en-US" sz="1600" dirty="0" smtClean="0"/>
              <a:t> and</a:t>
            </a:r>
          </a:p>
          <a:p>
            <a:r>
              <a:rPr lang="en-US" sz="1600" dirty="0"/>
              <a:t>t</a:t>
            </a:r>
            <a:r>
              <a:rPr lang="en-US" sz="1600" dirty="0" smtClean="0"/>
              <a:t>he aim to sort these records  according  </a:t>
            </a:r>
          </a:p>
          <a:p>
            <a:r>
              <a:rPr lang="en-US" sz="1600" dirty="0" smtClean="0"/>
              <a:t>to some </a:t>
            </a:r>
            <a:r>
              <a:rPr lang="en-US" sz="1600" b="1" dirty="0" smtClean="0"/>
              <a:t>integer</a:t>
            </a:r>
            <a:r>
              <a:rPr lang="en-US" sz="1600" dirty="0" smtClean="0"/>
              <a:t> field.</a:t>
            </a:r>
            <a:r>
              <a:rPr lang="en-IN" sz="1600" dirty="0" smtClean="0"/>
              <a:t> </a:t>
            </a:r>
            <a:endParaRPr lang="en-US" sz="1600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5560750" y="4267200"/>
            <a:ext cx="3507050" cy="1077218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Answer:</a:t>
            </a:r>
          </a:p>
          <a:p>
            <a:r>
              <a:rPr lang="en-US" sz="1600" dirty="0" smtClean="0"/>
              <a:t>To ensure that Counting sort is </a:t>
            </a:r>
            <a:r>
              <a:rPr lang="en-US" sz="1600" b="1" dirty="0" smtClean="0"/>
              <a:t>stable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The reason why stability is required will </a:t>
            </a:r>
          </a:p>
          <a:p>
            <a:r>
              <a:rPr lang="en-US" sz="1600" dirty="0"/>
              <a:t>b</a:t>
            </a:r>
            <a:r>
              <a:rPr lang="en-US" sz="1600" dirty="0" smtClean="0"/>
              <a:t>ecome clear soon </a:t>
            </a:r>
            <a:r>
              <a:rPr lang="en-US" sz="1600" dirty="0" smtClean="0">
                <a:sym typeface="Wingdings" pitchFamily="2" charset="2"/>
              </a:rPr>
              <a:t>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8852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/>
      <p:bldP spid="44" grpId="0"/>
      <p:bldP spid="45" grpId="0"/>
      <p:bldP spid="46" grpId="0"/>
      <p:bldP spid="47" grpId="0"/>
      <p:bldP spid="48" grpId="0"/>
      <p:bldP spid="52" grpId="0" animBg="1"/>
      <p:bldP spid="66" grpId="0" animBg="1"/>
      <p:bldP spid="66" grpId="1" animBg="1"/>
      <p:bldP spid="68" grpId="0" animBg="1"/>
      <p:bldP spid="69" grpId="0" animBg="1"/>
      <p:bldP spid="73" grpId="0" animBg="1"/>
      <p:bldP spid="74" grpId="0" animBg="1"/>
      <p:bldP spid="5" grpId="0" animBg="1"/>
      <p:bldP spid="5" grpId="1" animBg="1"/>
      <p:bldP spid="75" grpId="0" animBg="1"/>
      <p:bldP spid="75" grpId="1" animBg="1"/>
      <p:bldP spid="7" grpId="0" animBg="1"/>
      <p:bldP spid="76" grpId="0" animBg="1"/>
      <p:bldP spid="77" grpId="0" animBg="1"/>
      <p:bldP spid="77" grpId="1" animBg="1"/>
      <p:bldP spid="78" grpId="0" animBg="1"/>
      <p:bldP spid="19" grpId="0" animBg="1"/>
      <p:bldP spid="19" grpId="1" animBg="1"/>
      <p:bldP spid="79" grpId="0" animBg="1"/>
      <p:bldP spid="7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Counting sort: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algorithm for sorting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CountSort</a:t>
                </a:r>
                <a:r>
                  <a:rPr lang="en-US" sz="2000" b="1" dirty="0" smtClean="0"/>
                  <a:t>(A[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b="1" dirty="0" smtClean="0"/>
                  <a:t>...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],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to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do 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Count</a:t>
                </a:r>
                <a:r>
                  <a:rPr lang="en-US" sz="20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b="1" dirty="0" smtClean="0">
                    <a:sym typeface="Wingdings" pitchFamily="2" charset="2"/>
                  </a:rPr>
                  <a:t> 0;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smtClean="0"/>
                  <a:t>do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Count</a:t>
                </a:r>
                <a:r>
                  <a:rPr lang="en-US" sz="2000" b="1" dirty="0"/>
                  <a:t>[A[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]]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Count</a:t>
                </a:r>
                <a:r>
                  <a:rPr lang="en-US" sz="2000" b="1" dirty="0"/>
                  <a:t>[A[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]]</a:t>
                </a:r>
                <a:r>
                  <a:rPr lang="en-US" sz="2000" b="1" dirty="0">
                    <a:sym typeface="Wingdings" pitchFamily="2" charset="2"/>
                  </a:rPr>
                  <a:t> +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>
                    <a:sym typeface="Wingdings" pitchFamily="2" charset="2"/>
                  </a:rPr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Place</a:t>
                </a:r>
                <a:r>
                  <a:rPr lang="en-US" sz="20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Count</a:t>
                </a:r>
                <a:r>
                  <a:rPr lang="en-US" sz="20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b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Place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Place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] +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Count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b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{         B[     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2000" b="1" dirty="0" smtClean="0"/>
                  <a:t>            ]</a:t>
                </a:r>
                <a:r>
                  <a:rPr lang="en-US" sz="2000" b="1" dirty="0" smtClean="0">
                    <a:sym typeface="Wingdings" pitchFamily="2" charset="2"/>
                  </a:rPr>
                  <a:t>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2000" b="1" dirty="0" smtClean="0"/>
                  <a:t>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b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 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Place</a:t>
                </a:r>
                <a:r>
                  <a:rPr lang="en-US" sz="2000" b="1" dirty="0"/>
                  <a:t>[A[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]] </a:t>
                </a:r>
                <a:r>
                  <a:rPr lang="en-US" sz="2000" b="1" dirty="0" smtClean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Place</a:t>
                </a:r>
                <a:r>
                  <a:rPr lang="en-US" sz="2000" b="1" dirty="0"/>
                  <a:t>[A[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]]-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  <a:r>
                  <a:rPr lang="en-US" sz="2000" b="1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r</a:t>
                </a:r>
                <a:r>
                  <a:rPr lang="en-US" sz="2000" b="1" dirty="0" smtClean="0"/>
                  <a:t>eturn B;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32596" y="4552890"/>
                <a:ext cx="1539204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B050"/>
                    </a:solidFill>
                  </a:rPr>
                  <a:t>Place</a:t>
                </a:r>
                <a:r>
                  <a:rPr lang="en-US" sz="2000" b="1" dirty="0"/>
                  <a:t>[A[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]]-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596" y="4552890"/>
                <a:ext cx="153920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953" t="-7576" r="-790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41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Counting sort: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algorithm for sorting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Key points of Counting sort:</a:t>
                </a:r>
                <a:r>
                  <a:rPr lang="en-US" sz="2000" dirty="0" smtClean="0"/>
                  <a:t> </a:t>
                </a:r>
              </a:p>
              <a:p>
                <a:r>
                  <a:rPr lang="en-US" sz="1800" dirty="0" smtClean="0"/>
                  <a:t>It performs arithmetic operations involving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:r>
                  <a:rPr lang="en-US" sz="1800" b="1" dirty="0" smtClean="0"/>
                  <a:t>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+ </a:t>
                </a:r>
                <a:r>
                  <a:rPr lang="en-US" sz="1800" b="1" dirty="0" smtClean="0"/>
                  <a:t>log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) bits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   (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800" dirty="0"/>
                  <a:t>time in </a:t>
                </a:r>
                <a:r>
                  <a:rPr lang="en-US" sz="1800" b="1" dirty="0"/>
                  <a:t>word RAM</a:t>
                </a:r>
                <a:r>
                  <a:rPr lang="en-US" sz="1800" dirty="0" smtClean="0"/>
                  <a:t>). </a:t>
                </a:r>
              </a:p>
              <a:p>
                <a:r>
                  <a:rPr lang="en-US" sz="1800" dirty="0" smtClean="0"/>
                  <a:t>It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is a </a:t>
                </a:r>
                <a:r>
                  <a:rPr lang="en-US" sz="1800" b="1" dirty="0" smtClean="0"/>
                  <a:t>stable</a:t>
                </a:r>
                <a:r>
                  <a:rPr lang="en-US" sz="1800" dirty="0" smtClean="0"/>
                  <a:t> sorting algorithm.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b="1" dirty="0" smtClean="0"/>
                  <a:t>: </a:t>
                </a:r>
                <a:r>
                  <a:rPr lang="en-US" sz="1800" dirty="0" smtClean="0"/>
                  <a:t>An array storing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integers in the range 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..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]can be sorted in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+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) time and using total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+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) space in </a:t>
                </a:r>
                <a:r>
                  <a:rPr lang="en-US" sz="1800" b="1" dirty="0" smtClean="0"/>
                  <a:t>word RAM </a:t>
                </a:r>
                <a:r>
                  <a:rPr lang="en-US" sz="1800" dirty="0" smtClean="0"/>
                  <a:t>model.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b="1" dirty="0" smtClean="0">
                    <a:sym typeface="Wingdings" pitchFamily="2" charset="2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, we get an optimal algorithm for sorting. 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dirty="0" smtClean="0"/>
                  <a:t>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sz="1800" dirty="0" smtClean="0"/>
                  <a:t>, time and space complexity is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sz="18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           </a:t>
                </a:r>
                <a:r>
                  <a:rPr lang="en-US" sz="1800" u="sng" dirty="0" smtClean="0"/>
                  <a:t>(too bad for </a:t>
                </a:r>
                <a14:m>
                  <m:oMath xmlns:m="http://schemas.openxmlformats.org/officeDocument/2006/math"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u="sng" dirty="0" smtClean="0">
                    <a:sym typeface="Wingdings" pitchFamily="2" charset="2"/>
                  </a:rPr>
                  <a:t>. ) </a:t>
                </a:r>
                <a:endParaRPr lang="en-US" sz="1800" u="sng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How to sort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integers in the range 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..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sz="1800" dirty="0"/>
                  <a:t>]</a:t>
                </a:r>
                <a:r>
                  <a:rPr lang="en-US" sz="1800" dirty="0" smtClean="0"/>
                  <a:t>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𝒕𝒏</m:t>
                    </m:r>
                  </m:oMath>
                </a14:m>
                <a:r>
                  <a:rPr lang="en-US" sz="1800" dirty="0" smtClean="0"/>
                  <a:t>) time and using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space?</a:t>
                </a: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  <a:blipFill rotWithShape="1">
                <a:blip r:embed="rId2"/>
                <a:stretch>
                  <a:fillRect l="-1094" t="-674" r="-889" b="-17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91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Radix Sort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92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Digits </a:t>
            </a:r>
            <a:r>
              <a:rPr lang="en-US" sz="3200" b="1" dirty="0" smtClean="0"/>
              <a:t>of an </a:t>
            </a:r>
            <a:r>
              <a:rPr lang="en-US" sz="3200" b="1" dirty="0" smtClean="0">
                <a:solidFill>
                  <a:srgbClr val="0070C0"/>
                </a:solidFill>
              </a:rPr>
              <a:t>integer</a:t>
            </a: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07266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No. of </a:t>
                </a:r>
                <a:r>
                  <a:rPr lang="en-US" sz="2000" b="1" dirty="0" smtClean="0"/>
                  <a:t>digits</a:t>
                </a:r>
                <a:r>
                  <a:rPr lang="en-US" sz="2000" dirty="0" smtClean="0"/>
                  <a:t>  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value of </a:t>
                </a:r>
                <a:r>
                  <a:rPr lang="en-US" sz="2000" b="1" dirty="0" smtClean="0"/>
                  <a:t>digit 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1011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00101011111</m:t>
                      </m:r>
                    </m:oMath>
                  </m:oMathPara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No. of </a:t>
                </a:r>
                <a:r>
                  <a:rPr lang="en-US" sz="2000" b="1" dirty="0"/>
                  <a:t>digits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16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value of </a:t>
                </a:r>
                <a:r>
                  <a:rPr lang="en-US" sz="2000" b="1" dirty="0" smtClean="0"/>
                  <a:t>digit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∈{0,1}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It is up to us how we define digit ?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05000" y="2362200"/>
                <a:ext cx="126669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∈{0,…,9}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362200"/>
                <a:ext cx="126669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579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7400" y="1981200"/>
                <a:ext cx="36580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981200"/>
                <a:ext cx="36580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33600" y="3364468"/>
                <a:ext cx="3658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364468"/>
                <a:ext cx="36580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1200" y="3745468"/>
                <a:ext cx="139493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∈{0,…,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745468"/>
                <a:ext cx="139493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48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16200000">
            <a:off x="5379405" y="2712402"/>
            <a:ext cx="137792" cy="5334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16200000">
            <a:off x="4769804" y="2697796"/>
            <a:ext cx="137792" cy="5334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16200000">
            <a:off x="4236404" y="2712404"/>
            <a:ext cx="137792" cy="5334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16200000">
            <a:off x="3626805" y="2697797"/>
            <a:ext cx="137792" cy="5334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6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2433</Words>
  <Application>Microsoft Office PowerPoint</Application>
  <PresentationFormat>On-screen Show (4:3)</PresentationFormat>
  <Paragraphs>491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Data Structures and Algorithms (CS210A) Semester I – 2014-15</vt:lpstr>
      <vt:lpstr>Types of sorting algorithms</vt:lpstr>
      <vt:lpstr>Integer Sorting algorithms</vt:lpstr>
      <vt:lpstr>Counting sort: algorithm for sorting integers</vt:lpstr>
      <vt:lpstr>Counting sort: a visual description</vt:lpstr>
      <vt:lpstr>Counting sort: algorithm for sorting integers</vt:lpstr>
      <vt:lpstr>Counting sort: algorithm for sorting integers</vt:lpstr>
      <vt:lpstr>Radix Sort</vt:lpstr>
      <vt:lpstr>Digits of an integer</vt:lpstr>
      <vt:lpstr>Radix Sort</vt:lpstr>
      <vt:lpstr>Demonstration of Radix Sort through example</vt:lpstr>
      <vt:lpstr>Demonstration of Radix Sort through example</vt:lpstr>
      <vt:lpstr>Demonstration of Radix Sort through example</vt:lpstr>
      <vt:lpstr>Demonstration of Radix Sort through example</vt:lpstr>
      <vt:lpstr>Radix Sort</vt:lpstr>
      <vt:lpstr>Radix Sort</vt:lpstr>
      <vt:lpstr>Power of the word RAM model</vt:lpstr>
      <vt:lpstr>Data structures for searching</vt:lpstr>
      <vt:lpstr>Motivating Example</vt:lpstr>
      <vt:lpstr>Problem Description</vt:lpstr>
      <vt:lpstr>A trivial data structure for O(1) search time</vt:lpstr>
      <vt:lpstr>Hash function, hash value, hash table</vt:lpstr>
      <vt:lpstr>Hash function, hash value, hash 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139</cp:revision>
  <dcterms:created xsi:type="dcterms:W3CDTF">2012-11-11T08:58:57Z</dcterms:created>
  <dcterms:modified xsi:type="dcterms:W3CDTF">2014-11-11T13:53:24Z</dcterms:modified>
</cp:coreProperties>
</file>