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425" r:id="rId2"/>
    <p:sldId id="419" r:id="rId3"/>
    <p:sldId id="420" r:id="rId4"/>
    <p:sldId id="435" r:id="rId5"/>
    <p:sldId id="432" r:id="rId6"/>
    <p:sldId id="433" r:id="rId7"/>
    <p:sldId id="436" r:id="rId8"/>
    <p:sldId id="434" r:id="rId9"/>
    <p:sldId id="437" r:id="rId10"/>
    <p:sldId id="438" r:id="rId11"/>
    <p:sldId id="448" r:id="rId12"/>
    <p:sldId id="452" r:id="rId13"/>
    <p:sldId id="449" r:id="rId14"/>
    <p:sldId id="441" r:id="rId15"/>
    <p:sldId id="442" r:id="rId16"/>
    <p:sldId id="451" r:id="rId17"/>
    <p:sldId id="440" r:id="rId18"/>
    <p:sldId id="443" r:id="rId19"/>
    <p:sldId id="444" r:id="rId20"/>
    <p:sldId id="450" r:id="rId21"/>
    <p:sldId id="445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Lecture 4: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Design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 time algorithm for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Maximum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sum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subarray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Proof of </a:t>
                </a:r>
                <a:r>
                  <a:rPr lang="en-US" sz="2000" b="1" u="sng" dirty="0" smtClean="0">
                    <a:solidFill>
                      <a:schemeClr val="tx1"/>
                    </a:solidFill>
                  </a:rPr>
                  <a:t>correctness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of an algorithm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A new problem :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Local Minima in a grid</a:t>
                </a:r>
                <a:endParaRPr lang="en-US" sz="24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does </a:t>
            </a:r>
            <a:r>
              <a:rPr lang="en-US" sz="3200" b="1" dirty="0" smtClean="0">
                <a:solidFill>
                  <a:srgbClr val="7030A0"/>
                </a:solidFill>
              </a:rPr>
              <a:t>correctness </a:t>
            </a:r>
            <a:r>
              <a:rPr lang="en-US" sz="3200" b="1" dirty="0">
                <a:solidFill>
                  <a:srgbClr val="7030A0"/>
                </a:solidFill>
              </a:rPr>
              <a:t>of </a:t>
            </a:r>
            <a:r>
              <a:rPr lang="en-US" sz="3200" b="1" dirty="0" smtClean="0">
                <a:solidFill>
                  <a:srgbClr val="7030A0"/>
                </a:solidFill>
              </a:rPr>
              <a:t>an algorithm </a:t>
            </a:r>
            <a:r>
              <a:rPr lang="en-US" sz="3200" b="1" dirty="0" smtClean="0"/>
              <a:t>mean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For every possible </a:t>
            </a:r>
            <a:r>
              <a:rPr lang="en-US" sz="2000" b="1" dirty="0" smtClean="0">
                <a:solidFill>
                  <a:srgbClr val="0070C0"/>
                </a:solidFill>
              </a:rPr>
              <a:t>valid input</a:t>
            </a:r>
            <a:r>
              <a:rPr lang="en-US" sz="2000" dirty="0" smtClean="0"/>
              <a:t>,  the algorithm must output </a:t>
            </a:r>
            <a:r>
              <a:rPr lang="en-US" sz="2000" b="1" dirty="0" smtClean="0">
                <a:solidFill>
                  <a:srgbClr val="7030A0"/>
                </a:solidFill>
              </a:rPr>
              <a:t>correct</a:t>
            </a:r>
            <a:r>
              <a:rPr lang="en-US" sz="2000" dirty="0" smtClean="0"/>
              <a:t> answer.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</a:t>
                </a:r>
                <a:r>
                  <a:rPr lang="en-US" sz="3200" b="1" dirty="0" smtClean="0"/>
                  <a:t>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r="-2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Max-sum-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subarray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 smtClean="0"/>
                  <a:t>])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}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</a:t>
                </a:r>
                <a:r>
                  <a:rPr lang="en-US" sz="2000" dirty="0" smtClean="0"/>
                  <a:t>“Scan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 smtClean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needs to be proved in order to establish the correctness of this algorithm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At the end of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iteration,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</a:t>
                </a:r>
                <a:r>
                  <a:rPr lang="en-US" sz="2000" dirty="0" smtClean="0"/>
                  <a:t>“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stores the sum of maximum sum </a:t>
                </a:r>
                <a:r>
                  <a:rPr lang="en-US" sz="2000" dirty="0" err="1" smtClean="0"/>
                  <a:t>subarray</a:t>
                </a:r>
                <a:r>
                  <a:rPr lang="en-US" sz="2000" dirty="0" smtClean="0"/>
                  <a:t> ending at index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”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1062" t="-1078" r="-142" b="-223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Proof of correctness of </a:t>
            </a:r>
            <a:r>
              <a:rPr lang="en-US" sz="2800" b="1" dirty="0">
                <a:solidFill>
                  <a:srgbClr val="7030A0"/>
                </a:solidFill>
              </a:rPr>
              <a:t>Max-sum-</a:t>
            </a:r>
            <a:r>
              <a:rPr lang="en-US" sz="2800" b="1" dirty="0" err="1">
                <a:solidFill>
                  <a:srgbClr val="7030A0"/>
                </a:solidFill>
              </a:rPr>
              <a:t>subarray</a:t>
            </a:r>
            <a:r>
              <a:rPr lang="en-US" sz="2800" b="1" dirty="0">
                <a:solidFill>
                  <a:srgbClr val="7030A0"/>
                </a:solidFill>
              </a:rPr>
              <a:t>-</a:t>
            </a:r>
            <a:r>
              <a:rPr lang="en-US" sz="2800" b="1" dirty="0" err="1">
                <a:solidFill>
                  <a:srgbClr val="7030A0"/>
                </a:solidFill>
              </a:rPr>
              <a:t>algo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Assertion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IN" sz="2000" dirty="0" smtClean="0"/>
                  <a:t>At the end of iteration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sz="2000" dirty="0" smtClean="0"/>
                  <a:t>,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/>
                  <a:t>stores the sum of maximum sum </a:t>
                </a:r>
                <a:r>
                  <a:rPr lang="en-US" sz="2000" dirty="0" err="1" smtClean="0"/>
                  <a:t>subarray</a:t>
                </a:r>
                <a:r>
                  <a:rPr lang="en-US" sz="2000" dirty="0" smtClean="0"/>
                  <a:t> ending at </a:t>
                </a:r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to prove the assertion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[By </a:t>
                </a:r>
                <a:r>
                  <a:rPr lang="en-US" sz="2000" b="1" dirty="0"/>
                  <a:t>mathematical induction </a:t>
                </a:r>
                <a:r>
                  <a:rPr lang="en-US" sz="2000" dirty="0" smtClean="0"/>
                  <a:t>and using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Theorem 1</a:t>
                </a:r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Homework</a:t>
                </a:r>
                <a:r>
                  <a:rPr lang="en-US" sz="2000" dirty="0" smtClean="0"/>
                  <a:t>: Make sincere attempts to write the details of the proof. (it is quite easy).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  <a:blipFill rotWithShape="1">
                <a:blip r:embed="rId2"/>
                <a:stretch>
                  <a:fillRect l="-1008" t="-1078" r="-1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9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new Problem: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Local minima </a:t>
            </a:r>
            <a:r>
              <a:rPr lang="en-US" sz="3200" dirty="0" smtClean="0"/>
              <a:t>in a GRID 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Local minima in a grid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grid storing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 smtClean="0"/>
                  <a:t> numbers, an entry is local minima if it is smaller than each of its neighbors.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145268"/>
            <a:ext cx="2299568" cy="2186464"/>
            <a:chOff x="1600200" y="2145268"/>
            <a:chExt cx="2299568" cy="2186464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07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99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  <p:sp>
        <p:nvSpPr>
          <p:cNvPr id="59" name="Down Ribbon 58"/>
          <p:cNvSpPr/>
          <p:nvPr/>
        </p:nvSpPr>
        <p:spPr>
          <a:xfrm>
            <a:off x="6553200" y="4375401"/>
            <a:ext cx="2438400" cy="80619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Yes. After all, global minima is also a local minima.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0" name="Cloud Callout 59"/>
          <p:cNvSpPr/>
          <p:nvPr/>
        </p:nvSpPr>
        <p:spPr>
          <a:xfrm>
            <a:off x="6553200" y="3112351"/>
            <a:ext cx="2438400" cy="1002449"/>
          </a:xfrm>
          <a:prstGeom prst="cloudCallout">
            <a:avLst>
              <a:gd name="adj1" fmla="val 47307"/>
              <a:gd name="adj2" fmla="val 558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Does a local minima exist always 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2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9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Local minima in a grid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400" b="1" dirty="0" smtClean="0"/>
                  <a:t>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grid storing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 smtClean="0"/>
                  <a:t> numbers, output </a:t>
                </a:r>
                <a:r>
                  <a:rPr lang="en-US" sz="2000" u="sng" dirty="0" smtClean="0">
                    <a:solidFill>
                      <a:srgbClr val="C00000"/>
                    </a:solidFill>
                  </a:rPr>
                  <a:t>any</a:t>
                </a:r>
                <a:r>
                  <a:rPr lang="en-US" sz="2000" dirty="0" smtClean="0"/>
                  <a:t> local minima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057400"/>
            <a:ext cx="2299568" cy="2274332"/>
            <a:chOff x="1600200" y="2057400"/>
            <a:chExt cx="2299568" cy="2274332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074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99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55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Using </a:t>
            </a:r>
            <a:r>
              <a:rPr lang="en-US" sz="3200" b="1" dirty="0" smtClean="0">
                <a:solidFill>
                  <a:srgbClr val="7030A0"/>
                </a:solidFill>
              </a:rPr>
              <a:t>common sense</a:t>
            </a:r>
            <a:r>
              <a:rPr lang="en-US" sz="3200" b="1" dirty="0" smtClean="0"/>
              <a:t> principles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There are some simple but very fundamental principles which are not restricted/confined to a specific stream of science/philosophy. </a:t>
            </a:r>
          </a:p>
          <a:p>
            <a:endParaRPr lang="en-US" sz="2000" dirty="0" smtClean="0"/>
          </a:p>
          <a:p>
            <a:r>
              <a:rPr lang="en-US" sz="2000" dirty="0" smtClean="0"/>
              <a:t>These principles, which we  usually learn as common sense, can be used in so many diverse areas of human life. </a:t>
            </a:r>
          </a:p>
          <a:p>
            <a:endParaRPr lang="en-US" sz="2000" dirty="0" smtClean="0"/>
          </a:p>
          <a:p>
            <a:r>
              <a:rPr lang="en-US" sz="2000" dirty="0" smtClean="0"/>
              <a:t>For the current problem of local minima, we shall use two such simple principles.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Two simple principles 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Respect every new idea </a:t>
            </a:r>
            <a:r>
              <a:rPr lang="en-US" sz="2400" dirty="0" smtClean="0"/>
              <a:t>which solves </a:t>
            </a:r>
            <a:r>
              <a:rPr lang="en-US" sz="2400" dirty="0"/>
              <a:t>a</a:t>
            </a:r>
            <a:r>
              <a:rPr lang="en-US" sz="2400" dirty="0" smtClean="0"/>
              <a:t> problem even partially.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Principle </a:t>
            </a:r>
            <a:r>
              <a:rPr lang="en-US" sz="2400" dirty="0">
                <a:solidFill>
                  <a:srgbClr val="C00000"/>
                </a:solidFill>
              </a:rPr>
              <a:t>of simplification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If you find a problem difficult, </a:t>
            </a:r>
          </a:p>
          <a:p>
            <a:pPr>
              <a:buFont typeface="Wingdings"/>
              <a:buChar char="è"/>
            </a:pPr>
            <a:r>
              <a:rPr lang="en-US" sz="2000" dirty="0" smtClean="0">
                <a:solidFill>
                  <a:srgbClr val="002060"/>
                </a:solidFill>
              </a:rPr>
              <a:t>try to solve its simpler version, and then </a:t>
            </a:r>
          </a:p>
          <a:p>
            <a:pPr>
              <a:buFont typeface="Wingdings"/>
              <a:buChar char="è"/>
            </a:pPr>
            <a:r>
              <a:rPr lang="en-US" sz="2000" dirty="0" smtClean="0">
                <a:solidFill>
                  <a:srgbClr val="002060"/>
                </a:solidFill>
              </a:rPr>
              <a:t>extend this solution to the original (difficult) version.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 new approach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Repeat</a:t>
            </a:r>
            <a:r>
              <a:rPr lang="en-US" sz="1800" dirty="0"/>
              <a:t> </a:t>
            </a:r>
            <a:r>
              <a:rPr lang="en-US" sz="1800" dirty="0" smtClean="0"/>
              <a:t>:</a:t>
            </a:r>
            <a:r>
              <a:rPr lang="en-US" sz="1800" dirty="0"/>
              <a:t> </a:t>
            </a:r>
            <a:r>
              <a:rPr lang="en-US" sz="1800" i="1" dirty="0" smtClean="0"/>
              <a:t>if current entry is not local minima, explore the neighbor storing smaller value.</a:t>
            </a:r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600200" y="2057400"/>
            <a:ext cx="2209800" cy="2274332"/>
            <a:chOff x="1600200" y="2057400"/>
            <a:chExt cx="2209800" cy="2274332"/>
          </a:xfrm>
        </p:grpSpPr>
        <p:sp>
          <p:nvSpPr>
            <p:cNvPr id="82" name="Rectangle 81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  <a:endParaRPr lang="en-US" sz="1400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2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600200" y="3962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72434" y="2057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3695700" y="4159415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9243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1529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86200" y="4192841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886200" y="44196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886200" y="45720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Explore</a:t>
            </a:r>
            <a:r>
              <a:rPr lang="en-US" sz="1800" b="1" dirty="0" smtClean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 smtClean="0"/>
              <a:t>{     Let 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 be any entry to start with;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While(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 is not a local minima</a:t>
            </a:r>
            <a:r>
              <a:rPr lang="en-US" sz="1800" b="1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{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 a </a:t>
            </a:r>
            <a:r>
              <a:rPr lang="en-US" sz="1800" dirty="0" smtClean="0">
                <a:solidFill>
                  <a:srgbClr val="7030A0"/>
                </a:solidFill>
                <a:sym typeface="Wingdings" pitchFamily="2" charset="2"/>
              </a:rPr>
              <a:t>neighbor</a:t>
            </a:r>
            <a:r>
              <a:rPr lang="en-US" sz="1800" dirty="0" smtClean="0">
                <a:sym typeface="Wingdings" pitchFamily="2" charset="2"/>
              </a:rPr>
              <a:t> of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sz="1800" dirty="0" smtClean="0">
                <a:sym typeface="Wingdings" pitchFamily="2" charset="2"/>
              </a:rPr>
              <a:t> storing </a:t>
            </a:r>
            <a:r>
              <a:rPr lang="en-US" sz="1800" u="sng" dirty="0" smtClean="0">
                <a:sym typeface="Wingdings" pitchFamily="2" charset="2"/>
              </a:rPr>
              <a:t>smaller value</a:t>
            </a:r>
          </a:p>
          <a:p>
            <a:pPr marL="0" indent="0">
              <a:buNone/>
            </a:pPr>
            <a:r>
              <a:rPr lang="en-US" sz="1800" dirty="0" smtClean="0"/>
              <a:t>       }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return </a:t>
            </a:r>
            <a:r>
              <a:rPr lang="en-US" sz="1800" dirty="0" smtClean="0">
                <a:solidFill>
                  <a:srgbClr val="0070C0"/>
                </a:solidFill>
              </a:rPr>
              <a:t>c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What is the proof of correctness of </a:t>
            </a:r>
            <a:r>
              <a:rPr lang="en-US" sz="2000" b="1" dirty="0" smtClean="0">
                <a:solidFill>
                  <a:srgbClr val="7030A0"/>
                </a:solidFill>
              </a:rPr>
              <a:t>Explore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dirty="0" smtClean="0"/>
              <a:t>Answer: 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</a:t>
            </a:r>
            <a:r>
              <a:rPr lang="en-US" sz="2000" dirty="0" smtClean="0"/>
              <a:t>It suffices if we can prove that </a:t>
            </a:r>
            <a:r>
              <a:rPr lang="en-US" sz="2000" b="1" dirty="0" smtClean="0"/>
              <a:t>While </a:t>
            </a:r>
            <a:r>
              <a:rPr lang="en-US" sz="2000" dirty="0" smtClean="0"/>
              <a:t>loop eventually terminates.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Indeed, the loop terminates since </a:t>
            </a:r>
            <a:r>
              <a:rPr lang="en-US" sz="2000" b="1" dirty="0" smtClean="0">
                <a:sym typeface="Wingdings" pitchFamily="2" charset="2"/>
              </a:rPr>
              <a:t>we never visit a cell twice</a:t>
            </a:r>
            <a:r>
              <a:rPr lang="en-US" sz="2000" dirty="0" smtClean="0">
                <a:sym typeface="Wingdings" pitchFamily="2" charset="2"/>
              </a:rPr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6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</a:t>
            </a:r>
            <a:r>
              <a:rPr lang="en-US" sz="3600" b="1" dirty="0" smtClean="0">
                <a:solidFill>
                  <a:srgbClr val="7030A0"/>
                </a:solidFill>
              </a:rPr>
              <a:t>ax-sum </a:t>
            </a:r>
            <a:r>
              <a:rPr lang="en-US" sz="3600" b="1" dirty="0" err="1" smtClean="0">
                <a:solidFill>
                  <a:srgbClr val="7030A0"/>
                </a:solidFill>
              </a:rPr>
              <a:t>subarray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numbers,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find its </a:t>
                </a:r>
                <a:r>
                  <a:rPr lang="en-US" sz="2000" b="1" dirty="0" err="1" smtClean="0"/>
                  <a:t>subarray</a:t>
                </a:r>
                <a:r>
                  <a:rPr lang="en-US" sz="2000" dirty="0" smtClean="0"/>
                  <a:t> the sum of whose elements is maximum.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3581400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-5   3   8   2    -4   9   -6   3   -2  -8   </a:t>
                </a:r>
                <a:r>
                  <a:rPr lang="en-US" dirty="0"/>
                  <a:t>3</a:t>
                </a:r>
                <a:r>
                  <a:rPr lang="en-US" dirty="0" smtClean="0"/>
                  <a:t>   -5   1    7   -9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22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7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94314" y="43550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-2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743199" y="4114800"/>
            <a:ext cx="1539433" cy="597932"/>
            <a:chOff x="2743199" y="4114800"/>
            <a:chExt cx="1539433" cy="597932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66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18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7" name="Right Brace 36"/>
          <p:cNvSpPr/>
          <p:nvPr/>
        </p:nvSpPr>
        <p:spPr>
          <a:xfrm rot="16200000">
            <a:off x="4435034" y="2819400"/>
            <a:ext cx="304802" cy="121919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16200000">
            <a:off x="6426930" y="3265907"/>
            <a:ext cx="304798" cy="32618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Right Brace 38"/>
          <p:cNvSpPr/>
          <p:nvPr/>
        </p:nvSpPr>
        <p:spPr>
          <a:xfrm rot="5400000">
            <a:off x="5806632" y="3505201"/>
            <a:ext cx="304802" cy="1524000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  <p:bldP spid="30" grpId="0"/>
      <p:bldP spid="31" grpId="0"/>
      <p:bldP spid="37" grpId="0" animBg="1"/>
      <p:bldP spid="38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Explore()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Let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 be any entry to start with;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:r>
                  <a:rPr lang="en-US" sz="1800" b="1" dirty="0" smtClean="0"/>
                  <a:t>While(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 is not a local minima</a:t>
                </a:r>
                <a:r>
                  <a:rPr lang="en-US" sz="18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{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a </a:t>
                </a:r>
                <a:r>
                  <a:rPr lang="en-US" sz="1800" dirty="0" smtClean="0">
                    <a:solidFill>
                      <a:srgbClr val="7030A0"/>
                    </a:solidFill>
                    <a:sym typeface="Wingdings" pitchFamily="2" charset="2"/>
                  </a:rPr>
                  <a:t>neighbor</a:t>
                </a:r>
                <a:r>
                  <a:rPr lang="en-US" sz="1800" dirty="0" smtClean="0">
                    <a:sym typeface="Wingdings" pitchFamily="2" charset="2"/>
                  </a:rPr>
                  <a:t> of </a:t>
                </a:r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1800" dirty="0" smtClean="0">
                    <a:sym typeface="Wingdings" pitchFamily="2" charset="2"/>
                  </a:rPr>
                  <a:t> storing </a:t>
                </a:r>
                <a:r>
                  <a:rPr lang="en-US" sz="1800" u="sng" dirty="0" smtClean="0">
                    <a:sym typeface="Wingdings" pitchFamily="2" charset="2"/>
                  </a:rPr>
                  <a:t>smaller value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return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Worst case time complexity :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096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First principle: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 not discard </a:t>
            </a:r>
            <a:r>
              <a:rPr lang="en-US" b="1" dirty="0" smtClean="0">
                <a:solidFill>
                  <a:schemeClr val="tx1"/>
                </a:solidFill>
              </a:rPr>
              <a:t>Explore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4800600" y="4191000"/>
            <a:ext cx="762000" cy="609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48768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Second principle: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Simplify the 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477000" y="2895600"/>
            <a:ext cx="2438400" cy="612648"/>
          </a:xfrm>
          <a:prstGeom prst="borderCallout1">
            <a:avLst>
              <a:gd name="adj1" fmla="val 97017"/>
              <a:gd name="adj2" fmla="val 48984"/>
              <a:gd name="adj3" fmla="val 389165"/>
              <a:gd name="adj4" fmla="val 1776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apply this principle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in </a:t>
            </a:r>
            <a:r>
              <a:rPr lang="en-US" sz="4000" b="1" dirty="0" smtClean="0">
                <a:solidFill>
                  <a:srgbClr val="7030A0"/>
                </a:solidFill>
              </a:rPr>
              <a:t>an array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2</a:t>
                </a:r>
                <a:r>
                  <a:rPr lang="en-US" sz="2000" b="1" dirty="0" smtClean="0"/>
                  <a:t>: </a:t>
                </a:r>
                <a:r>
                  <a:rPr lang="en-US" sz="2000" dirty="0"/>
                  <a:t>A local minima in an array storing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distinct elements can be found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Homework</a:t>
                </a:r>
                <a:r>
                  <a:rPr lang="en-US" sz="2000" dirty="0" smtClean="0"/>
                  <a:t>: </a:t>
                </a:r>
                <a:endParaRPr lang="en-US" sz="2000" dirty="0"/>
              </a:p>
              <a:p>
                <a:r>
                  <a:rPr lang="en-US" sz="2000" dirty="0" smtClean="0"/>
                  <a:t>Design the algorithm stated in </a:t>
                </a:r>
                <a:r>
                  <a:rPr lang="en-US" sz="2000" b="1" dirty="0" smtClean="0"/>
                  <a:t>Theorem 2</a:t>
                </a:r>
                <a:r>
                  <a:rPr lang="en-US" sz="2000" dirty="0" smtClean="0"/>
                  <a:t>. </a:t>
                </a:r>
              </a:p>
              <a:p>
                <a:r>
                  <a:rPr lang="en-US" sz="2000" dirty="0" smtClean="0"/>
                  <a:t>Spend some time to extend this algorithm for the grid with running time=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Please come prepared in the next class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3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2463225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8068" y="238702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271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A trivial </a:t>
            </a:r>
            <a:r>
              <a:rPr lang="en-US" sz="3600" b="1" dirty="0"/>
              <a:t>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 smtClean="0"/>
              <a:t>A_trivial_algo</a:t>
            </a:r>
            <a:r>
              <a:rPr lang="en-US" sz="2400" b="1" dirty="0" smtClean="0"/>
              <a:t>(A)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b="1" dirty="0" smtClean="0">
                <a:solidFill>
                  <a:srgbClr val="0070C0"/>
                </a:solidFill>
              </a:rPr>
              <a:t> max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800" dirty="0" smtClean="0">
                <a:sym typeface="Wingdings" pitchFamily="2" charset="2"/>
              </a:rPr>
              <a:t>];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   For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70C0"/>
                </a:solidFill>
              </a:rPr>
              <a:t>0</a:t>
            </a:r>
            <a:r>
              <a:rPr lang="en-US" sz="1800" dirty="0" smtClean="0"/>
              <a:t> to </a:t>
            </a:r>
            <a:r>
              <a:rPr lang="en-US" sz="18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For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 to </a:t>
            </a:r>
            <a:r>
              <a:rPr lang="en-US" sz="1800" dirty="0" smtClean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{     </a:t>
            </a:r>
            <a:r>
              <a:rPr lang="en-US" sz="1800" b="1" dirty="0" smtClean="0">
                <a:solidFill>
                  <a:srgbClr val="0070C0"/>
                </a:solidFill>
              </a:rPr>
              <a:t>temp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err="1" smtClean="0"/>
              <a:t>compute_sum</a:t>
            </a:r>
            <a:r>
              <a:rPr lang="en-US" sz="1800" dirty="0" smtClean="0"/>
              <a:t>(</a:t>
            </a:r>
            <a:r>
              <a:rPr lang="en-US" sz="1800" dirty="0" err="1" smtClean="0"/>
              <a:t>A,</a:t>
            </a:r>
            <a:r>
              <a:rPr lang="en-US" sz="1800" dirty="0" err="1" smtClean="0">
                <a:solidFill>
                  <a:srgbClr val="0070C0"/>
                </a:solidFill>
              </a:rPr>
              <a:t>i,j</a:t>
            </a:r>
            <a:r>
              <a:rPr lang="en-US" sz="1800" dirty="0" smtClean="0"/>
              <a:t>);  </a:t>
            </a:r>
          </a:p>
          <a:p>
            <a:pPr marL="0" indent="0">
              <a:buNone/>
            </a:pPr>
            <a:r>
              <a:rPr lang="en-US" sz="2400" dirty="0" smtClean="0"/>
              <a:t>                 </a:t>
            </a:r>
            <a:r>
              <a:rPr lang="en-US" sz="1800" b="1" dirty="0" smtClean="0"/>
              <a:t>if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/>
              <a:t>&lt; </a:t>
            </a:r>
            <a:r>
              <a:rPr lang="en-US" sz="1800" b="1" dirty="0" smtClean="0">
                <a:solidFill>
                  <a:srgbClr val="0070C0"/>
                </a:solidFill>
              </a:rPr>
              <a:t>temp</a:t>
            </a:r>
            <a:r>
              <a:rPr lang="en-US" sz="1800" dirty="0" smtClean="0"/>
              <a:t>  </a:t>
            </a:r>
            <a:r>
              <a:rPr lang="en-US" sz="1800" b="1" dirty="0" smtClean="0"/>
              <a:t>then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temp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 }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return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max</a:t>
            </a:r>
            <a:r>
              <a:rPr lang="en-US" sz="18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err="1" smtClean="0"/>
              <a:t>compute_sum</a:t>
            </a:r>
            <a:r>
              <a:rPr lang="en-US" sz="1800" dirty="0" smtClean="0"/>
              <a:t>(</a:t>
            </a:r>
            <a:r>
              <a:rPr lang="en-US" sz="1800" b="1" dirty="0" smtClean="0"/>
              <a:t>A</a:t>
            </a:r>
            <a:r>
              <a:rPr lang="en-US" sz="1800" dirty="0" smtClean="0"/>
              <a:t>, </a:t>
            </a:r>
            <a:r>
              <a:rPr lang="en-US" sz="1800" dirty="0" err="1" smtClean="0">
                <a:solidFill>
                  <a:srgbClr val="0070C0"/>
                </a:solidFill>
              </a:rPr>
              <a:t>i,j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   </a:t>
            </a:r>
            <a:r>
              <a:rPr lang="en-US" sz="1800" b="1" dirty="0" err="1" smtClean="0">
                <a:solidFill>
                  <a:srgbClr val="0070C0"/>
                </a:solidFill>
              </a:rPr>
              <a:t>sum</a:t>
            </a:r>
            <a:r>
              <a:rPr lang="en-US" sz="1800" dirty="0" err="1" smtClean="0">
                <a:sym typeface="Wingdings" pitchFamily="2" charset="2"/>
              </a:rPr>
              <a:t></a:t>
            </a:r>
            <a:r>
              <a:rPr lang="en-US" sz="1800" b="1" dirty="0" err="1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[i];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For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 smtClean="0">
                <a:sym typeface="Wingdings" pitchFamily="2" charset="2"/>
              </a:rPr>
              <a:t>=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i+1</a:t>
            </a:r>
            <a:r>
              <a:rPr lang="en-US" sz="1800" dirty="0" smtClean="0">
                <a:sym typeface="Wingdings" pitchFamily="2" charset="2"/>
              </a:rPr>
              <a:t> to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1800" dirty="0" smtClean="0">
                <a:sym typeface="Wingdings" pitchFamily="2" charset="2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err="1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err="1" smtClean="0">
                <a:sym typeface="Wingdings" pitchFamily="2" charset="2"/>
              </a:rPr>
              <a:t>+</a:t>
            </a:r>
            <a:r>
              <a:rPr lang="en-US" sz="1800" b="1" dirty="0" err="1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 smtClean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return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smtClean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ime complexity =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4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981325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 smtClean="0"/>
                  <a:t>Designing an </a:t>
                </a:r>
                <a:r>
                  <a:rPr lang="en-US" sz="3200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dirty="0" smtClean="0"/>
                  <a:t>time Algorithm</a:t>
                </a:r>
                <a:endParaRPr lang="en-IN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981325"/>
                <a:ext cx="7772400" cy="1362075"/>
              </a:xfrm>
              <a:blipFill rotWithShape="1">
                <a:blip r:embed="rId2"/>
                <a:stretch>
                  <a:fillRect t="-5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Focusing on any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particular</a:t>
                </a:r>
                <a:r>
                  <a:rPr lang="en-US" sz="3200" b="1" dirty="0" smtClean="0"/>
                  <a:t> index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S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>): </a:t>
                </a:r>
                <a:r>
                  <a:rPr lang="en-US" sz="2000" dirty="0" smtClean="0"/>
                  <a:t>the sum of the </a:t>
                </a:r>
                <a:r>
                  <a:rPr lang="en-US" sz="2000" b="1" dirty="0" smtClean="0"/>
                  <a:t>maximum-sum </a:t>
                </a:r>
                <a:r>
                  <a:rPr lang="en-US" sz="2000" b="1" dirty="0" err="1" smtClean="0"/>
                  <a:t>subarray</a:t>
                </a:r>
                <a:r>
                  <a:rPr lang="en-US" sz="2000" b="1" dirty="0" smtClean="0"/>
                  <a:t> ending at index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In order to solve the problem, it suffices to             ………..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b="-61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2920425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-5   3   8   2    -4   8   -6   3   -2  -8   3   -5   1    7   -9</a:t>
                </a:r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42167" y="2171295"/>
            <a:ext cx="549446" cy="800505"/>
            <a:chOff x="3276600" y="4192812"/>
            <a:chExt cx="651406" cy="792192"/>
          </a:xfrm>
        </p:grpSpPr>
        <p:sp>
          <p:nvSpPr>
            <p:cNvPr id="26" name="Up Arrow 25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276600" y="4192812"/>
                  <a:ext cx="651406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=</a:t>
                  </a:r>
                  <a:r>
                    <a:rPr lang="en-US" dirty="0" smtClean="0">
                      <a:solidFill>
                        <a:srgbClr val="0070C0"/>
                      </a:solidFill>
                    </a:rPr>
                    <a:t>5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651406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8681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3673033" y="3429000"/>
            <a:ext cx="661585" cy="369332"/>
            <a:chOff x="3673033" y="3593068"/>
            <a:chExt cx="661585" cy="36933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673033" y="3810000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62400" y="3593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-4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24200" y="4038600"/>
            <a:ext cx="1195898" cy="369332"/>
            <a:chOff x="3121086" y="3593068"/>
            <a:chExt cx="1195898" cy="36933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21086" y="3810000"/>
              <a:ext cx="8567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6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347" y="3733800"/>
            <a:ext cx="966385" cy="369332"/>
            <a:chOff x="3368233" y="3593068"/>
            <a:chExt cx="966385" cy="36933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368233" y="38100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962400" y="3593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-2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785049" y="4343400"/>
            <a:ext cx="1558351" cy="369332"/>
            <a:chOff x="2758633" y="3593068"/>
            <a:chExt cx="1558351" cy="36933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758633" y="3810000"/>
              <a:ext cx="1219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9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14600" y="4659868"/>
            <a:ext cx="1805498" cy="369332"/>
            <a:chOff x="2511486" y="3593068"/>
            <a:chExt cx="1805498" cy="3693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511486" y="3810000"/>
              <a:ext cx="14663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4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09800" y="4964668"/>
            <a:ext cx="2110298" cy="369332"/>
            <a:chOff x="2206686" y="3593068"/>
            <a:chExt cx="2110298" cy="369332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206686" y="3810000"/>
              <a:ext cx="17711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 7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8" name="Left Arrow 57"/>
          <p:cNvSpPr/>
          <p:nvPr/>
        </p:nvSpPr>
        <p:spPr>
          <a:xfrm>
            <a:off x="4724400" y="4343400"/>
            <a:ext cx="1143000" cy="404336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943600" y="4351192"/>
                <a:ext cx="154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)=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9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=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5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351192"/>
                <a:ext cx="154093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162" t="-8333" r="-553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27341" y="5905380"/>
                <a:ext cx="3623492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compute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for each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341" y="5905380"/>
                <a:ext cx="362349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852" t="-7692" r="-2525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18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8" grpId="0" animBg="1"/>
      <p:bldP spid="59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Focusing on any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particular</a:t>
                </a:r>
                <a:r>
                  <a:rPr lang="en-US" sz="3200" b="1" dirty="0"/>
                  <a:t> index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In order to solve the problem, it suffices to  </a:t>
                </a:r>
                <a:r>
                  <a:rPr lang="en-US" sz="2000" dirty="0" smtClean="0"/>
                  <a:t>compute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for each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If we wish to achieve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to solve the problem,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quickly should we be able to compute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) for a given index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) time.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Idea: </a:t>
                </a:r>
                <a:r>
                  <a:rPr lang="en-US" sz="2000" dirty="0" smtClean="0"/>
                  <a:t>Perhaps we can compute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if we know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?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 smtClean="0"/>
                  <a:t>What </a:t>
                </a:r>
                <a:r>
                  <a:rPr lang="en-US" sz="2000" dirty="0"/>
                  <a:t>is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relation</a:t>
                </a:r>
                <a:r>
                  <a:rPr lang="en-US" sz="2000" dirty="0"/>
                  <a:t> between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?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1111" t="-621" r="-593" b="-9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733800" y="2057400"/>
            <a:ext cx="762000" cy="6858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3733800" y="3810000"/>
            <a:ext cx="762000" cy="6858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3733800" y="4953000"/>
            <a:ext cx="762000" cy="6858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Ribbon 8"/>
          <p:cNvSpPr/>
          <p:nvPr/>
        </p:nvSpPr>
        <p:spPr>
          <a:xfrm>
            <a:off x="4572000" y="3733800"/>
            <a:ext cx="23622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Inspiration from recent past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Relation </a:t>
                </a:r>
                <a:r>
                  <a:rPr lang="en-US" sz="3200" b="1" dirty="0"/>
                  <a:t>between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/>
                  <a:t>) and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) 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 1</a:t>
                </a:r>
                <a:r>
                  <a:rPr lang="en-US" sz="20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else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=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b="-2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2362200"/>
            <a:ext cx="5477765" cy="584775"/>
            <a:chOff x="1548068" y="4038600"/>
            <a:chExt cx="547776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49033" y="4114800"/>
              <a:ext cx="4876800" cy="381000"/>
              <a:chOff x="2667000" y="3886200"/>
              <a:chExt cx="4876800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4492" y="1600200"/>
            <a:ext cx="369908" cy="800505"/>
            <a:chOff x="3398385" y="4192812"/>
            <a:chExt cx="438551" cy="792192"/>
          </a:xfrm>
        </p:grpSpPr>
        <p:sp>
          <p:nvSpPr>
            <p:cNvPr id="26" name="Up Arrow 25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98385" y="4192812"/>
                  <a:ext cx="438551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385" y="4192812"/>
                  <a:ext cx="438551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032567" y="2819400"/>
            <a:ext cx="1539433" cy="597932"/>
            <a:chOff x="2743199" y="4114800"/>
            <a:chExt cx="1539433" cy="597932"/>
          </a:xfrm>
        </p:grpSpPr>
        <p:sp>
          <p:nvSpPr>
            <p:cNvPr id="33" name="Right Brace 32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76600" y="43434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2284" y="3124200"/>
            <a:ext cx="4299507" cy="1283732"/>
            <a:chOff x="3802284" y="3733800"/>
            <a:chExt cx="4299507" cy="128373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802284" y="3733800"/>
              <a:ext cx="1150716" cy="1099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953000" y="4648200"/>
                  <a:ext cx="314879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Subarray</a:t>
                  </a:r>
                  <a:r>
                    <a:rPr lang="en-US" dirty="0" smtClean="0"/>
                    <a:t> corresponding to  </a:t>
                  </a:r>
                  <a:r>
                    <a:rPr lang="en-US" b="1" dirty="0" smtClean="0">
                      <a:solidFill>
                        <a:srgbClr val="C00000"/>
                      </a:solidFill>
                    </a:rPr>
                    <a:t>S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b="1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648200"/>
                  <a:ext cx="314879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544" t="-6452" r="-1158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Right Brace 40"/>
          <p:cNvSpPr/>
          <p:nvPr/>
        </p:nvSpPr>
        <p:spPr>
          <a:xfrm rot="5400000" flipH="1">
            <a:off x="3545183" y="1624750"/>
            <a:ext cx="240268" cy="1234632"/>
          </a:xfrm>
          <a:prstGeom prst="rightBrace">
            <a:avLst>
              <a:gd name="adj1" fmla="val 8333"/>
              <a:gd name="adj2" fmla="val 5072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200" y="16764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IN" sz="24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668867" y="1154668"/>
            <a:ext cx="4789333" cy="983397"/>
            <a:chOff x="3737351" y="4648200"/>
            <a:chExt cx="4789333" cy="983397"/>
          </a:xfrm>
        </p:grpSpPr>
        <p:cxnSp>
          <p:nvCxnSpPr>
            <p:cNvPr id="38" name="Straight Connector 37"/>
            <p:cNvCxnSpPr>
              <a:stCxn id="42" idx="2"/>
            </p:cNvCxnSpPr>
            <p:nvPr/>
          </p:nvCxnSpPr>
          <p:spPr>
            <a:xfrm flipV="1">
              <a:off x="3737351" y="4832866"/>
              <a:ext cx="1215649" cy="7987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953000" y="4648200"/>
                  <a:ext cx="35736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Subarray</a:t>
                  </a:r>
                  <a:r>
                    <a:rPr lang="en-US" dirty="0" smtClean="0"/>
                    <a:t> corresponding to  </a:t>
                  </a:r>
                  <a:r>
                    <a:rPr lang="en-US" b="1" dirty="0" smtClean="0">
                      <a:solidFill>
                        <a:srgbClr val="C00000"/>
                      </a:solidFill>
                    </a:rPr>
                    <a:t>S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b="1" dirty="0"/>
                    <a:t>)</a:t>
                  </a:r>
                  <a:endParaRPr lang="en-IN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648200"/>
                  <a:ext cx="35736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188" t="-6349" r="-509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5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 animBg="1"/>
      <p:bldP spid="42" grpId="0"/>
      <p:bldP spid="4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</a:t>
                </a:r>
                <a:r>
                  <a:rPr lang="en-US" sz="3200" b="1" dirty="0" smtClean="0"/>
                  <a:t>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r="-2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Max-sum-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subarray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 smtClean="0"/>
                  <a:t>])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];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}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</a:t>
                </a:r>
                <a:r>
                  <a:rPr lang="en-US" sz="2000" dirty="0" smtClean="0"/>
                  <a:t>“Scan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 smtClean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Time complexity of the algorithm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Homework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2000" dirty="0" smtClean="0"/>
                  <a:t>Refine the algorithm so that it uses only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extra space.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2971800" y="2438400"/>
            <a:ext cx="3016158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28293" y="2362200"/>
                <a:ext cx="1841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repetitions</a:t>
                </a:r>
                <a:endParaRPr lang="en-IN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93" y="2362200"/>
                <a:ext cx="184121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29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638800" y="2819400"/>
            <a:ext cx="349158" cy="7620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4592" y="3048000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) </a:t>
                </a:r>
                <a:r>
                  <a:rPr lang="en-US" b="1" dirty="0" smtClean="0"/>
                  <a:t>time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592" y="3048000"/>
                <a:ext cx="111440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918" t="-8197" r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Arrow 8"/>
          <p:cNvSpPr/>
          <p:nvPr/>
        </p:nvSpPr>
        <p:spPr>
          <a:xfrm>
            <a:off x="4863703" y="4038600"/>
            <a:ext cx="1124255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19800" y="3974068"/>
                <a:ext cx="1125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) </a:t>
                </a:r>
                <a:r>
                  <a:rPr lang="en-US" b="1" dirty="0" smtClean="0"/>
                  <a:t>time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974068"/>
                <a:ext cx="11256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891" t="-8197" r="-869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19800" y="2057400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) </a:t>
                </a:r>
                <a:r>
                  <a:rPr lang="en-US" b="1" dirty="0" smtClean="0"/>
                  <a:t>time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057400"/>
                <a:ext cx="111440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945" t="-8333" r="-879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Arrow 12"/>
          <p:cNvSpPr/>
          <p:nvPr/>
        </p:nvSpPr>
        <p:spPr>
          <a:xfrm>
            <a:off x="2971800" y="2133600"/>
            <a:ext cx="3016158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6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8" grpId="0"/>
      <p:bldP spid="9" grpId="0" animBg="1"/>
      <p:bldP spid="11" grpId="0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</a:t>
                </a:r>
                <a:r>
                  <a:rPr lang="en-US" sz="3200" b="1" dirty="0" smtClean="0"/>
                  <a:t>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r="-2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Max-sum-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subarray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 smtClean="0"/>
                  <a:t>])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/>
                  <a:t>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}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</a:t>
                </a:r>
                <a:r>
                  <a:rPr lang="en-US" sz="2000" dirty="0" smtClean="0"/>
                  <a:t>“Scan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 smtClean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2819400" y="5026152"/>
            <a:ext cx="41148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What is the proof of correctness of the algorithm 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5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</TotalTime>
  <Words>1355</Words>
  <Application>Microsoft Office PowerPoint</Application>
  <PresentationFormat>On-screen Show (4:3)</PresentationFormat>
  <Paragraphs>249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Structures and Algorithms (CS210A) Semester I – 2014-15</vt:lpstr>
      <vt:lpstr>Max-sum subarray problem</vt:lpstr>
      <vt:lpstr>Max-sum subarray problem: A trivial algorithm</vt:lpstr>
      <vt:lpstr>Designing an O(n) time Algorithm</vt:lpstr>
      <vt:lpstr>Focusing on any particular index i</vt:lpstr>
      <vt:lpstr>Focusing on any particular index i</vt:lpstr>
      <vt:lpstr>Relation between S(i) and S(i-1) </vt:lpstr>
      <vt:lpstr>An O(n) time Algorithm for Max-sum subarray </vt:lpstr>
      <vt:lpstr>An O(n) time Algorithm for Max-sum subarray </vt:lpstr>
      <vt:lpstr>What does correctness of an algorithm mean ?</vt:lpstr>
      <vt:lpstr>An O(n) time Algorithm for Max-sum subarray </vt:lpstr>
      <vt:lpstr>Proof of correctness of Max-sum-subarray-algo</vt:lpstr>
      <vt:lpstr>new Problem: Local minima in a GRID </vt:lpstr>
      <vt:lpstr>Local minima in a grid</vt:lpstr>
      <vt:lpstr>Local minima in a grid</vt:lpstr>
      <vt:lpstr>Using common sense principles</vt:lpstr>
      <vt:lpstr>Two simple principles </vt:lpstr>
      <vt:lpstr>A new approach</vt:lpstr>
      <vt:lpstr>A new approach</vt:lpstr>
      <vt:lpstr>A new approach</vt:lpstr>
      <vt:lpstr>Local minima in an array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471</cp:revision>
  <dcterms:created xsi:type="dcterms:W3CDTF">2011-12-03T04:13:03Z</dcterms:created>
  <dcterms:modified xsi:type="dcterms:W3CDTF">2014-08-07T03:38:04Z</dcterms:modified>
</cp:coreProperties>
</file>