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0" r:id="rId3"/>
    <p:sldId id="289" r:id="rId4"/>
    <p:sldId id="291" r:id="rId5"/>
    <p:sldId id="296" r:id="rId6"/>
    <p:sldId id="297" r:id="rId7"/>
    <p:sldId id="303" r:id="rId8"/>
    <p:sldId id="298" r:id="rId9"/>
    <p:sldId id="299" r:id="rId10"/>
    <p:sldId id="300" r:id="rId11"/>
    <p:sldId id="301" r:id="rId12"/>
    <p:sldId id="305" r:id="rId13"/>
    <p:sldId id="307" r:id="rId14"/>
    <p:sldId id="308" r:id="rId15"/>
    <p:sldId id="306" r:id="rId16"/>
    <p:sldId id="314" r:id="rId17"/>
    <p:sldId id="309" r:id="rId18"/>
    <p:sldId id="311" r:id="rId19"/>
    <p:sldId id="310" r:id="rId20"/>
    <p:sldId id="312" r:id="rId21"/>
    <p:sldId id="31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0" autoAdjust="0"/>
    <p:restoredTop sz="94660"/>
  </p:normalViewPr>
  <p:slideViewPr>
    <p:cSldViewPr>
      <p:cViewPr>
        <p:scale>
          <a:sx n="94" d="100"/>
          <a:sy n="94" d="100"/>
        </p:scale>
        <p:origin x="-630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8882-7727-4378-B313-01A6B35CE2F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9962-9D4B-4440-8294-D524DE6F6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50.png"/><Relationship Id="rId7" Type="http://schemas.openxmlformats.org/officeDocument/2006/relationships/image" Target="../media/image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8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676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40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Search data structure for integers :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Quick sort </a:t>
            </a:r>
            <a:r>
              <a:rPr lang="en-US" sz="2000" b="1" dirty="0" smtClean="0">
                <a:solidFill>
                  <a:schemeClr val="tx1"/>
                </a:solidFill>
              </a:rPr>
              <a:t>: some facts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6C31"/>
                </a:solidFill>
              </a:rPr>
              <a:t>Miscellaneous</a:t>
            </a:r>
            <a:r>
              <a:rPr lang="en-US" sz="2000" b="1" dirty="0" smtClean="0">
                <a:solidFill>
                  <a:schemeClr val="tx1"/>
                </a:solidFill>
              </a:rPr>
              <a:t> problems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496466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Hashing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, there exists a subset of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sz="1600" dirty="0" smtClean="0"/>
                  <a:t> elements from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which are hashed to same value under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So we can always construct a subset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/>
                  <a:t> for which all elements have same hash value </a:t>
                </a:r>
              </a:p>
              <a:p>
                <a:pPr>
                  <a:buFont typeface="Wingdings"/>
                  <a:buChar char="è"/>
                </a:pPr>
                <a:r>
                  <a:rPr lang="en-US" sz="1600" dirty="0" smtClean="0">
                    <a:sym typeface="Wingdings" pitchFamily="2" charset="2"/>
                  </a:rPr>
                  <a:t>All elements of this set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/>
                  <a:t> are present in a single list of the hah table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dirty="0" smtClean="0"/>
                  <a:t> associated with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 smtClean="0"/>
                  <a:t>) worst case search time.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576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52800" y="13716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3716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257800" y="2362200"/>
                <a:ext cx="838200" cy="1447800"/>
              </a:xfrm>
              <a:prstGeom prst="ellipse">
                <a:avLst/>
              </a:prstGeom>
              <a:solidFill>
                <a:srgbClr val="B2DE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362200"/>
                <a:ext cx="838200" cy="1447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19600" y="25908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810000" y="1828800"/>
            <a:ext cx="1828800" cy="2895600"/>
            <a:chOff x="3810000" y="1828800"/>
            <a:chExt cx="1828800" cy="28956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886200" y="2209800"/>
              <a:ext cx="1676400" cy="565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886200" y="2476500"/>
              <a:ext cx="1676400" cy="114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038600" y="3429000"/>
              <a:ext cx="1447800" cy="129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886200" y="3061716"/>
              <a:ext cx="1752600" cy="6720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86200" y="1828800"/>
              <a:ext cx="1752600" cy="12329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810000" y="2590800"/>
              <a:ext cx="1752600" cy="1600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886200" y="3086100"/>
              <a:ext cx="1752600" cy="190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810000" y="2705100"/>
              <a:ext cx="1828800" cy="3566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886200" y="2883408"/>
              <a:ext cx="1600200" cy="5455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886200" y="2590800"/>
              <a:ext cx="1676400" cy="7178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886200" y="2590800"/>
              <a:ext cx="16764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3886200" y="2819400"/>
              <a:ext cx="167640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886200" y="3429000"/>
              <a:ext cx="1600200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3886200" y="3048000"/>
              <a:ext cx="1752600" cy="152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02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Hashing: </a:t>
            </a:r>
            <a:r>
              <a:rPr lang="en-US" sz="3600" b="1" dirty="0" smtClean="0">
                <a:solidFill>
                  <a:srgbClr val="7030A0"/>
                </a:solidFill>
              </a:rPr>
              <a:t>Practice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b="1" dirty="0" smtClean="0"/>
                  <a:t>Designed in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1953 </a:t>
                </a:r>
                <a:r>
                  <a:rPr lang="en-US" sz="2000" b="1" dirty="0" smtClean="0"/>
                  <a:t>by as a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heuristic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Practice:</a:t>
                </a:r>
              </a:p>
              <a:p>
                <a:r>
                  <a:rPr lang="en-US" sz="1800" b="1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mod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 works </a:t>
                </a:r>
                <a:r>
                  <a:rPr lang="en-US" sz="1800" b="1" dirty="0" smtClean="0"/>
                  <a:t>very well </a:t>
                </a:r>
              </a:p>
              <a:p>
                <a:r>
                  <a:rPr lang="en-US" sz="1800" b="1" dirty="0" smtClean="0"/>
                  <a:t>Hashing  </a:t>
                </a:r>
                <a:r>
                  <a:rPr lang="en-US" sz="1800" dirty="0" smtClean="0"/>
                  <a:t>is preferred to BST most of the times.</a:t>
                </a: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Reason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1800" b="1" dirty="0"/>
                  <a:t> </a:t>
                </a:r>
                <a:r>
                  <a:rPr lang="en-US" sz="1800" b="1" dirty="0" smtClean="0"/>
                  <a:t>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              </a:t>
                </a:r>
                <a:r>
                  <a:rPr lang="en-US" sz="1800" b="1" dirty="0" smtClean="0">
                    <a:sym typeface="Wingdings" pitchFamily="2" charset="2"/>
                  </a:rPr>
                  <a:t> </a:t>
                </a:r>
                <a:r>
                  <a:rPr lang="en-US" sz="1800" dirty="0" smtClean="0">
                    <a:sym typeface="Wingdings" pitchFamily="2" charset="2"/>
                  </a:rPr>
                  <a:t>Average search time is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).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 smtClean="0"/>
                  <a:t>Can we achieve worst case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) search time using hashing ?</a:t>
                </a:r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rgbClr val="00B050"/>
                    </a:solidFill>
                  </a:rPr>
                  <a:t>Yes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[FKS] </a:t>
                </a:r>
                <a:r>
                  <a:rPr lang="en-US" sz="1800" dirty="0" err="1" smtClean="0"/>
                  <a:t>Fredman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Komlos</a:t>
                </a:r>
                <a:r>
                  <a:rPr lang="en-US" sz="1800" dirty="0" smtClean="0"/>
                  <a:t>, </a:t>
                </a:r>
                <a:r>
                  <a:rPr lang="en-US" sz="1800" dirty="0" err="1" smtClean="0"/>
                  <a:t>Szemeredy</a:t>
                </a:r>
                <a:r>
                  <a:rPr lang="en-US" sz="1800" dirty="0" smtClean="0"/>
                  <a:t>,  </a:t>
                </a:r>
                <a:r>
                  <a:rPr lang="en-US" sz="1800" i="1" dirty="0" smtClean="0"/>
                  <a:t>Journal of ACM</a:t>
                </a:r>
                <a:r>
                  <a:rPr lang="en-US" sz="1800" dirty="0" smtClean="0"/>
                  <a:t>, volume 31, </a:t>
                </a:r>
                <a:r>
                  <a:rPr lang="en-US" sz="1800" b="1" dirty="0" smtClean="0"/>
                  <a:t>1984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2"/>
                <a:stretch>
                  <a:fillRect l="-74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0600" y="3288268"/>
                <a:ext cx="43196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</a:t>
                </a:r>
                <a:r>
                  <a:rPr lang="en-US" b="1" dirty="0"/>
                  <a:t> </a:t>
                </a:r>
                <a:r>
                  <a:rPr lang="en-US" dirty="0"/>
                  <a:t>usually a </a:t>
                </a:r>
                <a:r>
                  <a:rPr lang="en-US" b="1" dirty="0" smtClean="0"/>
                  <a:t>uniformly random </a:t>
                </a:r>
                <a:r>
                  <a:rPr lang="en-US" dirty="0"/>
                  <a:t>subset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88268"/>
                <a:ext cx="4319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4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523958" y="3048000"/>
            <a:ext cx="7056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1953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43800" y="5040868"/>
            <a:ext cx="7056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1984 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7620000" y="3581400"/>
            <a:ext cx="484632" cy="13716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057400" y="5486400"/>
                <a:ext cx="4953000" cy="1143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Though no hash function is good for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every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There are quite large number of hash function which will be good for any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given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fixed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[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FKS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] find such hash functions in an elegant manner.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486400"/>
                <a:ext cx="4953000" cy="1143000"/>
              </a:xfrm>
              <a:prstGeom prst="roundRect">
                <a:avLst/>
              </a:prstGeom>
              <a:blipFill rotWithShape="1">
                <a:blip r:embed="rId4"/>
                <a:stretch>
                  <a:fillRect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Hashing:</a:t>
            </a:r>
            <a:r>
              <a:rPr lang="en-US" sz="3600" b="1" dirty="0" smtClean="0">
                <a:solidFill>
                  <a:srgbClr val="7030A0"/>
                </a:solidFill>
              </a:rPr>
              <a:t> theory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</a:t>
                </a:r>
                <a:endParaRPr lang="en-US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/>
                  </a:rPr>
                  <a:t>,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b="1" dirty="0" smtClean="0"/>
                  <a:t>[FKS]: </a:t>
                </a:r>
                <a:r>
                  <a:rPr lang="en-US" sz="1800" dirty="0" smtClean="0"/>
                  <a:t>A hash table and hash function can be computed in </a:t>
                </a:r>
                <a:r>
                  <a:rPr lang="en-US" sz="1800" b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b="1" dirty="0" smtClean="0"/>
                  <a:t> time </a:t>
                </a:r>
                <a:r>
                  <a:rPr lang="en-US" sz="1800" dirty="0" smtClean="0"/>
                  <a:t>for a </a:t>
                </a:r>
                <a:r>
                  <a:rPr lang="en-US" sz="1800" b="1" u="sng" dirty="0" smtClean="0"/>
                  <a:t>given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s.t.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Space</a:t>
                </a:r>
                <a:r>
                  <a:rPr lang="en-US" sz="1800" dirty="0" smtClean="0"/>
                  <a:t> :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Query time</a:t>
                </a:r>
                <a:r>
                  <a:rPr lang="en-US" sz="1800" dirty="0" smtClean="0"/>
                  <a:t>: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Ingredients :</a:t>
                </a:r>
                <a:endParaRPr lang="en-US" sz="1800" b="1" dirty="0">
                  <a:solidFill>
                    <a:srgbClr val="002060"/>
                  </a:solidFill>
                </a:endParaRPr>
              </a:p>
              <a:p>
                <a:r>
                  <a:rPr lang="en-US" sz="1800" dirty="0" smtClean="0"/>
                  <a:t>elementary knowledge of </a:t>
                </a:r>
                <a:r>
                  <a:rPr lang="en-US" sz="1800" b="1" dirty="0" smtClean="0">
                    <a:solidFill>
                      <a:srgbClr val="002060"/>
                    </a:solidFill>
                  </a:rPr>
                  <a:t>prime numbers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The algorithms use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simple randomization</a:t>
                </a:r>
                <a:r>
                  <a:rPr lang="en-US" sz="1800" dirty="0" smtClean="0"/>
                  <a:t>.</a:t>
                </a:r>
                <a:endParaRPr lang="en-US" sz="1800" b="1" dirty="0" smtClean="0"/>
              </a:p>
              <a:p>
                <a:pPr marL="0" indent="0" algn="ctr">
                  <a:buNone/>
                </a:pPr>
                <a:r>
                  <a:rPr lang="en-US" sz="1800" b="1" dirty="0" smtClean="0"/>
                  <a:t>(We shall discuss such an algorithm in CS345.)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2"/>
                <a:stretch>
                  <a:fillRect l="-746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6248400" y="3962400"/>
            <a:ext cx="2667000" cy="1222248"/>
          </a:xfrm>
          <a:prstGeom prst="cloudCallout">
            <a:avLst>
              <a:gd name="adj1" fmla="val -33023"/>
              <a:gd name="adj2" fmla="val 891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complicated would it be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3699" y="3429000"/>
                <a:ext cx="6303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99" y="3429000"/>
                <a:ext cx="6303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738" t="-8333" r="-17476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3745468"/>
                <a:ext cx="166167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worst case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745468"/>
                <a:ext cx="166167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309" t="-8197" r="-588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1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Quick Sort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Facts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dirty="0" smtClean="0">
                <a:solidFill>
                  <a:schemeClr val="tx1"/>
                </a:solidFill>
              </a:rPr>
              <a:t>invented </a:t>
            </a:r>
            <a:r>
              <a:rPr lang="en-US" sz="2000" b="1" dirty="0">
                <a:solidFill>
                  <a:schemeClr val="tx1"/>
                </a:solidFill>
              </a:rPr>
              <a:t>by </a:t>
            </a:r>
            <a:r>
              <a:rPr lang="en-US" sz="2000" b="1" dirty="0">
                <a:solidFill>
                  <a:srgbClr val="006C31"/>
                </a:solidFill>
              </a:rPr>
              <a:t>Tony Hoare </a:t>
            </a:r>
            <a:r>
              <a:rPr lang="en-US" sz="2000" b="1" dirty="0">
                <a:solidFill>
                  <a:schemeClr val="tx1"/>
                </a:solidFill>
              </a:rPr>
              <a:t>in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1960)</a:t>
            </a:r>
            <a:endParaRPr lang="en-US" sz="20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Quick sort </a:t>
            </a:r>
            <a:r>
              <a:rPr lang="en-US" sz="2800" b="1" dirty="0" smtClean="0"/>
              <a:t>versus </a:t>
            </a:r>
            <a:r>
              <a:rPr lang="en-US" sz="2800" b="1" dirty="0" smtClean="0">
                <a:solidFill>
                  <a:srgbClr val="006C31"/>
                </a:solidFill>
              </a:rPr>
              <a:t>Merge Sort</a:t>
            </a:r>
            <a:br>
              <a:rPr lang="en-US" sz="2800" b="1" dirty="0" smtClean="0">
                <a:solidFill>
                  <a:srgbClr val="006C31"/>
                </a:solidFill>
              </a:rPr>
            </a:br>
            <a:r>
              <a:rPr lang="en-US" sz="2800" b="1" dirty="0" smtClean="0"/>
              <a:t>Lecture </a:t>
            </a:r>
            <a:r>
              <a:rPr lang="en-US" sz="2800" b="1" dirty="0" smtClean="0">
                <a:solidFill>
                  <a:srgbClr val="0070C0"/>
                </a:solidFill>
              </a:rPr>
              <a:t>27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Realization</a:t>
            </a:r>
            <a:r>
              <a:rPr lang="en-US" sz="1800" b="1" dirty="0" smtClean="0"/>
              <a:t> from </a:t>
            </a:r>
            <a:r>
              <a:rPr lang="en-US" sz="1800" b="1" dirty="0" smtClean="0">
                <a:solidFill>
                  <a:srgbClr val="0070C0"/>
                </a:solidFill>
              </a:rPr>
              <a:t>Programming assignment 4 </a:t>
            </a:r>
            <a:r>
              <a:rPr lang="en-US" sz="1800" b="1" dirty="0" smtClean="0"/>
              <a:t>(part </a:t>
            </a:r>
            <a:r>
              <a:rPr lang="en-US" sz="1800" b="1" dirty="0" smtClean="0">
                <a:solidFill>
                  <a:srgbClr val="0070C0"/>
                </a:solidFill>
              </a:rPr>
              <a:t>1</a:t>
            </a:r>
            <a:r>
              <a:rPr lang="en-US" sz="1800" b="1" dirty="0" smtClean="0"/>
              <a:t>)</a:t>
            </a:r>
            <a:r>
              <a:rPr lang="en-US" sz="1800" dirty="0" smtClean="0"/>
              <a:t>:</a:t>
            </a:r>
            <a:r>
              <a:rPr lang="en-US" sz="1800" b="1" dirty="0" smtClean="0"/>
              <a:t>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Reasons</a:t>
            </a:r>
            <a:r>
              <a:rPr lang="en-US" sz="1800" b="1" dirty="0" smtClean="0"/>
              <a:t> </a:t>
            </a:r>
            <a:r>
              <a:rPr lang="en-US" sz="1800" dirty="0" smtClean="0"/>
              <a:t>: 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  </a:t>
            </a:r>
            <a:r>
              <a:rPr lang="en-US" sz="1800" dirty="0" smtClean="0"/>
              <a:t>Overhead of </a:t>
            </a:r>
            <a:r>
              <a:rPr lang="en-US" sz="1800" b="1" dirty="0" smtClean="0"/>
              <a:t>Copying </a:t>
            </a:r>
            <a:r>
              <a:rPr lang="en-US" sz="1800" dirty="0" smtClean="0"/>
              <a:t>in merging </a:t>
            </a:r>
            <a:r>
              <a:rPr lang="en-US" sz="1800" b="1" dirty="0" smtClean="0"/>
              <a:t>?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  Technical  (cache) 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01269"/>
              </p:ext>
            </p:extLst>
          </p:nvPr>
        </p:nvGraphicFramePr>
        <p:xfrm>
          <a:off x="1066800" y="1447800"/>
          <a:ext cx="7467600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752600"/>
                <a:gridCol w="2514600"/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 Sort</a:t>
                      </a:r>
                      <a:endParaRPr lang="en-IN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Worst case comparisons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3124" y="22098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24" y="22098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742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3124" y="27432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24" y="2743200"/>
                <a:ext cx="10656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42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54324" y="2743200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24" y="2743200"/>
                <a:ext cx="114165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46653" y="2221468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53" y="2221468"/>
                <a:ext cx="153054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586" t="-8197" r="-597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24828"/>
              </p:ext>
            </p:extLst>
          </p:nvPr>
        </p:nvGraphicFramePr>
        <p:xfrm>
          <a:off x="1066800" y="4267200"/>
          <a:ext cx="7315200" cy="102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9000"/>
                <a:gridCol w="1371600"/>
                <a:gridCol w="1219200"/>
                <a:gridCol w="1295400"/>
              </a:tblGrid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times </a:t>
                      </a: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Merge</a:t>
                      </a:r>
                      <a:r>
                        <a:rPr lang="en-US" b="1" baseline="0" dirty="0" smtClean="0">
                          <a:solidFill>
                            <a:srgbClr val="006C31"/>
                          </a:solidFill>
                        </a:rPr>
                        <a:t> sort </a:t>
                      </a:r>
                      <a:r>
                        <a:rPr lang="en-US" baseline="0" dirty="0" smtClean="0"/>
                        <a:t>outperformed </a:t>
                      </a:r>
                      <a:r>
                        <a:rPr lang="en-US" b="1" baseline="0" dirty="0" smtClean="0">
                          <a:solidFill>
                            <a:srgbClr val="7030A0"/>
                          </a:solidFill>
                        </a:rPr>
                        <a:t>Quick sort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72000" y="4278868"/>
                <a:ext cx="1101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78868"/>
                <a:ext cx="11015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07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47158" y="4267200"/>
                <a:ext cx="123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58" y="4267200"/>
                <a:ext cx="123944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0400" y="427886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78868"/>
                <a:ext cx="1377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48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00600" y="4736068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736068"/>
                <a:ext cx="8050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09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91314" y="4724400"/>
                <a:ext cx="942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𝟎𝟐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4" y="4724400"/>
                <a:ext cx="9428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774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44193" y="4724400"/>
                <a:ext cx="5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93" y="4724400"/>
                <a:ext cx="5806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368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218185" y="5791200"/>
            <a:ext cx="31638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one even tried to find out </a:t>
            </a:r>
            <a:r>
              <a:rPr lang="en-US" dirty="0">
                <a:sym typeface="Wingdings" pitchFamily="2" charset="2"/>
              </a:rPr>
              <a:t>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Inference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chances of deviation from average case decreases 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increases.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The </a:t>
                </a:r>
                <a:r>
                  <a:rPr lang="en-US" sz="2000" i="1" dirty="0" smtClean="0"/>
                  <a:t>reliability</a:t>
                </a:r>
                <a:r>
                  <a:rPr lang="en-US" sz="2000" dirty="0" smtClean="0"/>
                  <a:t> of quick sort increases as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increases.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32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293667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293667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33333" t="-4630" r="-1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33333" t="-4630" r="-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12409" t="-4630" r="-730" b="-250000"/>
                          </a:stretch>
                        </a:blipFill>
                      </a:tcPr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73846" r="-98286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78125" r="-98286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72308" r="-98286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79688" r="-9828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repetitions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𝟎𝟎𝟎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74" t="-8333" r="-327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4808089" y="5486400"/>
            <a:ext cx="4183511" cy="1143000"/>
          </a:xfrm>
          <a:prstGeom prst="cloudCallout">
            <a:avLst>
              <a:gd name="adj1" fmla="val -31809"/>
              <a:gd name="adj2" fmla="val 6421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Can </a:t>
            </a:r>
            <a:r>
              <a:rPr lang="en-US" sz="1600" dirty="0" smtClean="0">
                <a:solidFill>
                  <a:schemeClr val="tx1"/>
                </a:solidFill>
              </a:rPr>
              <a:t>this behavior of Quick sort be explained </a:t>
            </a:r>
            <a:r>
              <a:rPr lang="en-US" sz="1600" b="1" dirty="0" smtClean="0">
                <a:solidFill>
                  <a:schemeClr val="tx1"/>
                </a:solidFill>
              </a:rPr>
              <a:t>theoretically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6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 smtClean="0"/>
                  <a:t>[Colin </a:t>
                </a:r>
                <a:r>
                  <a:rPr lang="en-US" sz="2000" dirty="0" err="1" smtClean="0"/>
                  <a:t>McDiarmid</a:t>
                </a:r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 smtClean="0"/>
                  <a:t>]: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the run time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 smtClean="0"/>
                  <a:t>=</a:t>
                </a:r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endParaRPr lang="en-IN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run time is double the average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000" dirty="0" smtClean="0"/>
                  <a:t> is  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IN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any (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INTEL</a:t>
                </a:r>
                <a:r>
                  <a:rPr lang="en-US" sz="2000" b="1" dirty="0" smtClean="0"/>
                  <a:t>/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AMD</a:t>
                </a:r>
                <a:r>
                  <a:rPr lang="en-US" sz="2000" b="1" dirty="0" smtClean="0"/>
                  <a:t>/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 …</a:t>
                </a:r>
                <a:r>
                  <a:rPr lang="en-US" sz="2000" dirty="0" smtClean="0"/>
                  <a:t>) </a:t>
                </a:r>
                <a:r>
                  <a:rPr lang="en-US" sz="2000" b="1" dirty="0" smtClean="0"/>
                  <a:t>CPU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failure in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720</a:t>
                </a:r>
                <a:r>
                  <a:rPr lang="en-US" sz="2000" dirty="0" smtClean="0"/>
                  <a:t> hours  </a:t>
                </a:r>
                <a:r>
                  <a:rPr lang="en-US" sz="2000" dirty="0" smtClean="0"/>
                  <a:t>is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Refer to the following paper (at least read the abstract):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Title:</a:t>
                </a:r>
                <a:r>
                  <a:rPr lang="en-US" sz="2000" dirty="0" smtClean="0"/>
                  <a:t>  </a:t>
                </a:r>
                <a:r>
                  <a:rPr lang="en-IN" sz="1600" dirty="0" smtClean="0"/>
                  <a:t>Cycles</a:t>
                </a:r>
                <a:r>
                  <a:rPr lang="en-IN" sz="1600" dirty="0"/>
                  <a:t>, Cells and Platters: An Empirical </a:t>
                </a:r>
                <a:r>
                  <a:rPr lang="en-IN" sz="1600" dirty="0" smtClean="0"/>
                  <a:t>Analysis of </a:t>
                </a:r>
                <a:r>
                  <a:rPr lang="en-IN" sz="1600" dirty="0"/>
                  <a:t>Hardware Failures on a Million Consumer </a:t>
                </a:r>
                <a:r>
                  <a:rPr lang="en-IN" sz="1600" dirty="0" smtClean="0"/>
                  <a:t>PCs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Authors</a:t>
                </a:r>
                <a:r>
                  <a:rPr lang="en-US" sz="2000" dirty="0" smtClean="0"/>
                  <a:t>: </a:t>
                </a:r>
                <a:r>
                  <a:rPr lang="en-US" sz="1800" dirty="0" smtClean="0"/>
                  <a:t>Edmund </a:t>
                </a:r>
                <a:r>
                  <a:rPr lang="en-US" sz="1800" dirty="0"/>
                  <a:t>B. Nightingale, John R. Douceur, Vince </a:t>
                </a:r>
                <a:r>
                  <a:rPr lang="en-US" sz="1800" dirty="0" err="1" smtClean="0"/>
                  <a:t>Orgovan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Available at </a:t>
                </a:r>
                <a:r>
                  <a:rPr lang="en-US" sz="2000" dirty="0" smtClean="0"/>
                  <a:t>: </a:t>
                </a:r>
                <a:r>
                  <a:rPr lang="en-IN" sz="1800" dirty="0" smtClean="0"/>
                  <a:t>research.microsoft.com/pubs/144888/eurosys84-nightingale.pdf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o</a:t>
                </a:r>
                <a:r>
                  <a:rPr lang="en-US" sz="2000" dirty="0" smtClean="0"/>
                  <a:t>r just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google</a:t>
                </a:r>
                <a:r>
                  <a:rPr lang="en-US" sz="2000" dirty="0" smtClean="0"/>
                  <a:t> the title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 b="-8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81600" y="1905000"/>
                <a:ext cx="138364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05000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19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19800" y="2667000"/>
                <a:ext cx="846642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667000"/>
                <a:ext cx="846642" cy="379656"/>
              </a:xfrm>
              <a:prstGeom prst="rect">
                <a:avLst/>
              </a:prstGeom>
              <a:blipFill rotWithShape="1">
                <a:blip r:embed="rId4"/>
                <a:stretch>
                  <a:fillRect t="-4839" r="-9420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44098" y="3124200"/>
                <a:ext cx="7377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098" y="3124200"/>
                <a:ext cx="7377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9836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533400" y="34290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6866442" y="2376539"/>
            <a:ext cx="2277558" cy="1357261"/>
            <a:chOff x="6866442" y="2376539"/>
            <a:chExt cx="2277558" cy="1357261"/>
          </a:xfrm>
        </p:grpSpPr>
        <p:sp>
          <p:nvSpPr>
            <p:cNvPr id="5" name="Right Brace 4"/>
            <p:cNvSpPr/>
            <p:nvPr/>
          </p:nvSpPr>
          <p:spPr>
            <a:xfrm>
              <a:off x="6866442" y="2667000"/>
              <a:ext cx="375605" cy="82653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42047" y="2376539"/>
              <a:ext cx="1901953" cy="1357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Isn’t it amazing that we still don’t rely upon Quick sort!</a:t>
              </a:r>
              <a:r>
                <a:rPr lang="en-US" sz="1600" dirty="0" smtClean="0">
                  <a:solidFill>
                    <a:schemeClr val="tx1"/>
                  </a:solidFill>
                  <a:sym typeface="Wingdings" pitchFamily="2" charset="2"/>
                </a:rPr>
                <a:t>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8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/>
      <p:bldP spid="9" grpId="0" uiExpand="1" animBg="1"/>
      <p:bldP spid="10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But a serious </a:t>
            </a:r>
            <a:r>
              <a:rPr lang="en-US" sz="3200" b="1" dirty="0" smtClean="0">
                <a:solidFill>
                  <a:srgbClr val="C00000"/>
                </a:solidFill>
              </a:rPr>
              <a:t>problem</a:t>
            </a:r>
            <a:r>
              <a:rPr lang="en-US" sz="3200" b="1" dirty="0" smtClean="0"/>
              <a:t> with </a:t>
            </a:r>
            <a:r>
              <a:rPr lang="en-US" sz="3200" b="1" dirty="0" smtClean="0">
                <a:solidFill>
                  <a:srgbClr val="7030A0"/>
                </a:solidFill>
              </a:rPr>
              <a:t>Quick sort</a:t>
            </a:r>
            <a:r>
              <a:rPr lang="en-US" sz="3200" b="1" dirty="0" smtClean="0"/>
              <a:t>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Distribution sensitive </a:t>
            </a:r>
            <a:r>
              <a:rPr lang="en-US" sz="2000" dirty="0" smtClean="0">
                <a:sym typeface="Wingdings" pitchFamily="2" charset="2"/>
              </a:rPr>
              <a:t></a:t>
            </a:r>
          </a:p>
          <a:p>
            <a:r>
              <a:rPr lang="en-US" sz="2000" dirty="0" smtClean="0">
                <a:sym typeface="Wingdings" pitchFamily="2" charset="2"/>
              </a:rPr>
              <a:t>Can be fooled easily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sort in increasing order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Sort in decreasing order</a:t>
            </a:r>
          </a:p>
          <a:p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  <a:sym typeface="Wingdings" pitchFamily="2" charset="2"/>
              </a:rPr>
              <a:t>Solution</a:t>
            </a:r>
            <a:r>
              <a:rPr lang="en-US" sz="2000" dirty="0" smtClean="0">
                <a:sym typeface="Wingdings" pitchFamily="2" charset="2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                 Select pivot element </a:t>
            </a:r>
            <a:r>
              <a:rPr lang="en-US" sz="2000" b="1" dirty="0" smtClean="0">
                <a:sym typeface="Wingdings" pitchFamily="2" charset="2"/>
              </a:rPr>
              <a:t>randomly uniformly</a:t>
            </a:r>
            <a:r>
              <a:rPr lang="en-US" sz="2000" dirty="0" smtClean="0">
                <a:sym typeface="Wingdings" pitchFamily="2" charset="2"/>
              </a:rPr>
              <a:t> in each call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4431268"/>
            <a:ext cx="29901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This is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randomized quick sort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47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Miscellaneous problems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1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is possible</a:t>
                </a:r>
                <a:r>
                  <a:rPr lang="en-US" sz="2000" b="1" dirty="0" smtClean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0853" y="2743200"/>
                <a:ext cx="2646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53" y="2743200"/>
                <a:ext cx="264687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2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Data structures for searching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 </a:t>
            </a:r>
            <a:r>
              <a:rPr lang="en-US" sz="2800" b="1" dirty="0" smtClean="0">
                <a:solidFill>
                  <a:srgbClr val="C00000"/>
                </a:solidFill>
              </a:rPr>
              <a:t>O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r>
              <a:rPr lang="en-US" sz="2800" b="1" dirty="0" smtClean="0">
                <a:solidFill>
                  <a:schemeClr val="tx1"/>
                </a:solidFill>
              </a:rPr>
              <a:t>time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2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</a:t>
                </a:r>
                <a:r>
                  <a:rPr lang="en-US" sz="2000" b="1" dirty="0" smtClean="0"/>
                  <a:t>To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 smtClean="0"/>
                  <a:t>efficiently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Answer 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No </a:t>
                </a:r>
                <a:r>
                  <a:rPr lang="en-US" sz="2000" dirty="0" smtClean="0"/>
                  <a:t>algorithm can search </a:t>
                </a:r>
                <a:r>
                  <a:rPr lang="en-US" sz="2000" b="1" dirty="0"/>
                  <a:t>A </a:t>
                </a:r>
                <a:r>
                  <a:rPr lang="en-US" sz="2000" b="1" dirty="0" smtClean="0"/>
                  <a:t>in better 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than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smtClean="0"/>
                  <a:t>time in </a:t>
                </a:r>
                <a:r>
                  <a:rPr lang="en-US" sz="2000" dirty="0" smtClean="0"/>
                  <a:t>worst case.</a:t>
                </a:r>
                <a:r>
                  <a:rPr lang="en-US" sz="2000" b="1" dirty="0" smtClean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    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0853" y="2743200"/>
                <a:ext cx="2698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b="1" dirty="0" smtClean="0"/>
                  <a:t>…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53" y="2743200"/>
                <a:ext cx="269817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9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3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3</a:t>
            </a:r>
            <a:endParaRPr lang="en-IN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storing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numbers,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are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IN" sz="2000" dirty="0" smtClean="0"/>
                  <a:t> (unknown) </a:t>
                </a:r>
                <a:r>
                  <a:rPr lang="en-IN" sz="2000" dirty="0" err="1" smtClean="0"/>
                  <a:t>s.t.</a:t>
                </a:r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…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 </a:t>
                </a:r>
                <a:r>
                  <a:rPr lang="en-US" sz="2000" b="1" dirty="0"/>
                  <a:t>To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search </a:t>
                </a:r>
                <a:r>
                  <a:rPr lang="en-US" sz="2000" dirty="0"/>
                  <a:t>efficiently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Answer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No algorithm can search </a:t>
                </a:r>
                <a:r>
                  <a:rPr lang="en-US" sz="2000" b="1" dirty="0"/>
                  <a:t>A </a:t>
                </a:r>
                <a:r>
                  <a:rPr lang="en-US" sz="2000" b="1" dirty="0"/>
                  <a:t>in better </a:t>
                </a:r>
                <a:r>
                  <a:rPr lang="en-US" sz="2000" dirty="0"/>
                  <a:t> than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in worst case.</a:t>
                </a:r>
                <a:r>
                  <a:rPr lang="en-US" sz="2000" b="1" dirty="0"/>
                  <a:t> </a:t>
                </a: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4160" y="2678668"/>
                <a:ext cx="2173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60" y="2678668"/>
                <a:ext cx="21739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92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…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&lt;</m:t>
                    </m:r>
                  </m:oMath>
                </a14:m>
                <a:r>
                  <a:rPr lang="en-US" b="1" dirty="0" smtClean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678668"/>
                <a:ext cx="26516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22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Ribbon 3"/>
          <p:cNvSpPr/>
          <p:nvPr/>
        </p:nvSpPr>
        <p:spPr>
          <a:xfrm>
            <a:off x="2819400" y="5026152"/>
            <a:ext cx="4648200" cy="1374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shall find inspiring answers to these problems and many more in the last class of this course. So don’t miss it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 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Description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: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}  called </a:t>
                </a:r>
                <a:r>
                  <a:rPr lang="en-US" sz="2000" b="1" dirty="0" smtClean="0"/>
                  <a:t>universe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1800" i="1" dirty="0" smtClean="0">
                    <a:latin typeface="Cambria Math"/>
                  </a:rPr>
                  <a:t>, 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 search query: </a:t>
                </a:r>
                <a:r>
                  <a:rPr lang="en-US" sz="2000" dirty="0" smtClean="0"/>
                  <a:t>Given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𝒋</m:t>
                    </m:r>
                  </m:oMath>
                </a14:m>
                <a:r>
                  <a:rPr lang="en-US" sz="2000" b="1" dirty="0">
                    <a:ea typeface="Cambria Math"/>
                  </a:rPr>
                  <a:t> </a:t>
                </a:r>
                <a:r>
                  <a:rPr lang="en-US" sz="2000" b="1" dirty="0" smtClean="0">
                    <a:ea typeface="Cambria Math"/>
                  </a:rPr>
                  <a:t>present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b="1" dirty="0"/>
                  <a:t>A data structure </a:t>
                </a:r>
                <a:r>
                  <a:rPr lang="en-US" sz="2000" dirty="0"/>
                  <a:t>for a </a:t>
                </a:r>
                <a:r>
                  <a:rPr lang="en-US" sz="2000" u="sng" dirty="0"/>
                  <a:t>given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that </a:t>
                </a:r>
                <a:r>
                  <a:rPr lang="en-US" sz="2000" dirty="0"/>
                  <a:t>can facilitate search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time in </a:t>
                </a:r>
                <a:r>
                  <a:rPr lang="en-US" sz="2000" b="1" dirty="0" smtClean="0"/>
                  <a:t>word RAM </a:t>
                </a:r>
                <a:r>
                  <a:rPr lang="en-US" sz="2000" dirty="0" smtClean="0"/>
                  <a:t>model.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97353" y="2743200"/>
                <a:ext cx="92204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53" y="2743200"/>
                <a:ext cx="92204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05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5334000" y="5105400"/>
            <a:ext cx="121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 </a:t>
            </a:r>
            <a:r>
              <a:rPr lang="en-US" sz="3200" b="1" dirty="0" smtClean="0">
                <a:solidFill>
                  <a:srgbClr val="7030A0"/>
                </a:solidFill>
              </a:rPr>
              <a:t>trivial data structure </a:t>
            </a:r>
            <a:r>
              <a:rPr lang="en-US" sz="3200" b="1" dirty="0" smtClean="0"/>
              <a:t>for </a:t>
            </a:r>
            <a:r>
              <a:rPr lang="en-US" sz="3200" b="1" dirty="0" smtClean="0">
                <a:solidFill>
                  <a:srgbClr val="C00000"/>
                </a:solidFill>
              </a:rPr>
              <a:t>O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r>
              <a:rPr lang="en-US" sz="3200" b="1" dirty="0" smtClean="0"/>
              <a:t>) search time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Build a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-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array </a:t>
                </a:r>
                <a:r>
                  <a:rPr lang="en-US" sz="1800" b="1" dirty="0" smtClean="0"/>
                  <a:t>A </a:t>
                </a:r>
                <a:r>
                  <a:rPr lang="en-US" sz="18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 smtClean="0"/>
                  <a:t> such that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</a:t>
                </a:r>
                <a:r>
                  <a:rPr lang="en-US" sz="1800" dirty="0" smtClean="0"/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]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]</a:t>
                </a:r>
                <a:r>
                  <a:rPr lang="en-US" sz="1800" b="1" dirty="0"/>
                  <a:t> </a:t>
                </a:r>
                <a:r>
                  <a:rPr lang="en-US" sz="1800" dirty="0"/>
                  <a:t>=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 smtClean="0"/>
                  <a:t>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 </a:t>
                </a:r>
                <a:r>
                  <a:rPr lang="en-US" sz="1800" dirty="0" smtClean="0"/>
                  <a:t>for searching an element in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: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 smtClean="0"/>
                  <a:t>).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This is a totally Impractical data structure because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!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     Example: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 = few thousands,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/>
                  <a:t> = few trillions.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Can we have a data structure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size that can answer a search query in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) time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Hashing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b="-5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990600" y="3352800"/>
            <a:ext cx="7079329" cy="685800"/>
            <a:chOff x="990600" y="3352800"/>
            <a:chExt cx="7079329" cy="685800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940" y="3352800"/>
              <a:ext cx="6655989" cy="609600"/>
              <a:chOff x="1413940" y="3352800"/>
              <a:chExt cx="6655989" cy="6096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47800" y="3657600"/>
                <a:ext cx="6477000" cy="228600"/>
                <a:chOff x="1447800" y="3657600"/>
                <a:chExt cx="6477000" cy="228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447800" y="3657600"/>
                  <a:ext cx="64770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6764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9050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21336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3622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5908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4196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6482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48768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1054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76962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74676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7239000" y="3657600"/>
                  <a:ext cx="0" cy="2286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1435458" y="3623846"/>
                <a:ext cx="65870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0  0  1   0   0               …                         0   1  0                …                              0   0   1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413940" y="3352800"/>
                    <a:ext cx="66559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b="1" dirty="0" smtClean="0"/>
                      <a:t>0  1  </a:t>
                    </a:r>
                    <a:r>
                      <a:rPr lang="en-US" sz="1400" b="1" dirty="0"/>
                      <a:t>2</a:t>
                    </a:r>
                    <a:r>
                      <a:rPr lang="en-US" sz="1400" b="1" dirty="0" smtClean="0"/>
                      <a:t>   </a:t>
                    </a:r>
                    <a:r>
                      <a:rPr lang="en-US" sz="1400" b="1" dirty="0"/>
                      <a:t>3</a:t>
                    </a:r>
                    <a:r>
                      <a:rPr lang="en-US" sz="1400" b="1" dirty="0" smtClean="0"/>
                      <a:t>   </a:t>
                    </a:r>
                    <a:r>
                      <a:rPr lang="en-US" sz="1400" b="1" dirty="0"/>
                      <a:t>4</a:t>
                    </a:r>
                    <a:r>
                      <a:rPr lang="en-US" sz="1400" b="1" dirty="0" smtClean="0"/>
                      <a:t>               …                                                        …                                                        </a:t>
                    </a:r>
                    <a14:m>
                      <m:oMath xmlns:m="http://schemas.openxmlformats.org/officeDocument/2006/math"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a14:m>
                    <a:r>
                      <a:rPr lang="en-US" sz="1200" b="1" dirty="0" smtClean="0"/>
                      <a:t>-1</a:t>
                    </a:r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940" y="3352800"/>
                    <a:ext cx="6655989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275" t="-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990600" y="35769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</a:t>
            </a:r>
            <a:r>
              <a:rPr lang="en-US" sz="3200" b="1" dirty="0" smtClean="0">
                <a:solidFill>
                  <a:schemeClr val="bg1"/>
                </a:solidFill>
              </a:rPr>
              <a:t>, hash table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Hash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a mapping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to </a:t>
                </a: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/>
                  <a:t>with the following characteristics.</a:t>
                </a:r>
              </a:p>
              <a:p>
                <a:r>
                  <a:rPr lang="en-US" sz="1600" b="1" dirty="0"/>
                  <a:t>Space </a:t>
                </a:r>
                <a:r>
                  <a:rPr lang="en-US" sz="1600" dirty="0"/>
                  <a:t>required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: a few </a:t>
                </a:r>
                <a:r>
                  <a:rPr lang="en-US" sz="1600" b="1" dirty="0"/>
                  <a:t>words</a:t>
                </a:r>
                <a:r>
                  <a:rPr lang="en-US" sz="1600" dirty="0"/>
                  <a:t>.</a:t>
                </a:r>
                <a:endParaRPr lang="en-US" sz="1600" b="1" dirty="0"/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computable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/>
                  <a:t>) time</a:t>
                </a:r>
                <a:r>
                  <a:rPr lang="en-US" sz="1600" dirty="0"/>
                  <a:t> in </a:t>
                </a:r>
                <a:r>
                  <a:rPr lang="en-US" sz="1600" b="1" dirty="0"/>
                  <a:t>word RAM.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=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 smtClean="0"/>
                  <a:t>mod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Hash value</a:t>
                </a:r>
                <a:r>
                  <a:rPr lang="en-US" sz="1600" b="1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) is called hash value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for a given hash </a:t>
                </a:r>
                <a:r>
                  <a:rPr lang="en-US" sz="1600" dirty="0"/>
                  <a:t>function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Hash Table: </a:t>
                </a:r>
              </a:p>
              <a:p>
                <a:pPr marL="0" indent="0">
                  <a:buNone/>
                </a:pPr>
                <a:r>
                  <a:rPr lang="en-US" sz="1600" dirty="0"/>
                  <a:t>An array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0…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84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743200" y="3048000"/>
                <a:ext cx="838200" cy="1447800"/>
              </a:xfrm>
              <a:prstGeom prst="ellipse">
                <a:avLst/>
              </a:prstGeom>
              <a:solidFill>
                <a:srgbClr val="B2DE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48000"/>
                <a:ext cx="838200" cy="1447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60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Hash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a mapping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to </a:t>
                </a: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with the following characteristics.</a:t>
                </a:r>
              </a:p>
              <a:p>
                <a:r>
                  <a:rPr lang="en-US" sz="1600" b="1" dirty="0" smtClean="0"/>
                  <a:t>Space </a:t>
                </a:r>
                <a:r>
                  <a:rPr lang="en-US" sz="1600" dirty="0" smtClean="0"/>
                  <a:t>required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: a few </a:t>
                </a:r>
                <a:r>
                  <a:rPr lang="en-US" sz="1600" b="1" dirty="0" smtClean="0"/>
                  <a:t>words</a:t>
                </a:r>
                <a:r>
                  <a:rPr lang="en-US" sz="1600" dirty="0" smtClean="0"/>
                  <a:t>.</a:t>
                </a:r>
                <a:endParaRPr lang="en-US" sz="1600" b="1" dirty="0" smtClean="0"/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computable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 smtClean="0"/>
                  <a:t>) time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in </a:t>
                </a:r>
                <a:r>
                  <a:rPr lang="en-US" sz="1600" b="1" dirty="0" smtClean="0"/>
                  <a:t>word RAM.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Example</a:t>
                </a:r>
                <a:r>
                  <a:rPr lang="en-US" sz="1600" b="1" dirty="0"/>
                  <a:t>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=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mod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Hash value</a:t>
                </a:r>
                <a:r>
                  <a:rPr lang="en-US" sz="1600" b="1" dirty="0" smtClean="0"/>
                  <a:t>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) is called hash value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for a given hash </a:t>
                </a:r>
                <a:r>
                  <a:rPr lang="en-US" sz="1600" dirty="0"/>
                  <a:t>function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Hash 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Table</a:t>
                </a:r>
                <a:r>
                  <a:rPr lang="en-US" sz="16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 array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0…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84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endParaRPr lang="en-US" sz="1400" b="1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blipFill rotWithShape="1">
                <a:blip r:embed="rId4"/>
                <a:stretch>
                  <a:fillRect t="-10000" b="-1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819400" y="2819400"/>
            <a:ext cx="457200" cy="1828800"/>
          </a:xfrm>
          <a:prstGeom prst="rect">
            <a:avLst/>
          </a:prstGeom>
          <a:solidFill>
            <a:srgbClr val="B0D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400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194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94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 smtClean="0"/>
                  <a:t>Hash function: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a mapping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 to </a:t>
                </a:r>
                <a:r>
                  <a:rPr lang="en-US" sz="1600" dirty="0"/>
                  <a:t>{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0,1,…,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with the following characteristics.</a:t>
                </a:r>
              </a:p>
              <a:p>
                <a:r>
                  <a:rPr lang="en-US" sz="1600" b="1" dirty="0" smtClean="0"/>
                  <a:t>Space </a:t>
                </a:r>
                <a:r>
                  <a:rPr lang="en-US" sz="1600" dirty="0" smtClean="0"/>
                  <a:t>required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: a few </a:t>
                </a:r>
                <a:r>
                  <a:rPr lang="en-US" sz="1600" b="1" dirty="0" smtClean="0"/>
                  <a:t>words</a:t>
                </a:r>
                <a:r>
                  <a:rPr lang="en-US" sz="1600" dirty="0" smtClean="0"/>
                  <a:t>.</a:t>
                </a:r>
                <a:endParaRPr lang="en-US" sz="1600" b="1" dirty="0" smtClean="0"/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/>
                  <a:t>computable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b="1" dirty="0" smtClean="0"/>
                  <a:t>) time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in </a:t>
                </a:r>
                <a:r>
                  <a:rPr lang="en-US" sz="1600" b="1" dirty="0" smtClean="0"/>
                  <a:t>word RAM. </a:t>
                </a:r>
              </a:p>
              <a:p>
                <a:pPr marL="0" indent="0">
                  <a:buNone/>
                </a:pPr>
                <a:endParaRPr lang="en-US" sz="16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Example</a:t>
                </a:r>
                <a:r>
                  <a:rPr lang="en-US" sz="1600" b="1" dirty="0"/>
                  <a:t>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) =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mod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Hash value</a:t>
                </a:r>
                <a:r>
                  <a:rPr lang="en-US" sz="1600" b="1" dirty="0" smtClean="0"/>
                  <a:t>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) is called hash value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for a given hash </a:t>
                </a:r>
                <a:r>
                  <a:rPr lang="en-US" sz="1600" dirty="0"/>
                  <a:t>function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Hash 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Table</a:t>
                </a:r>
                <a:r>
                  <a:rPr lang="en-US" sz="16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An array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0…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843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endParaRPr lang="en-US" sz="1400" b="1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blipFill rotWithShape="1">
                <a:blip r:embed="rId4"/>
                <a:stretch>
                  <a:fillRect t="-10000" b="-1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819400" y="2819400"/>
            <a:ext cx="457200" cy="1828800"/>
          </a:xfrm>
          <a:prstGeom prst="rect">
            <a:avLst/>
          </a:prstGeom>
          <a:solidFill>
            <a:srgbClr val="B0D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400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429000" y="2895600"/>
            <a:ext cx="228600" cy="152400"/>
            <a:chOff x="3429000" y="2819400"/>
            <a:chExt cx="228600" cy="152400"/>
          </a:xfrm>
        </p:grpSpPr>
        <p:sp>
          <p:nvSpPr>
            <p:cNvPr id="8" name="Rectangle 7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429000" y="4495800"/>
            <a:ext cx="381000" cy="152400"/>
            <a:chOff x="3429000" y="2819400"/>
            <a:chExt cx="381000" cy="152400"/>
          </a:xfrm>
        </p:grpSpPr>
        <p:sp>
          <p:nvSpPr>
            <p:cNvPr id="35" name="Rectangle 3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429000" y="4267200"/>
            <a:ext cx="381000" cy="152400"/>
            <a:chOff x="3429000" y="2819400"/>
            <a:chExt cx="381000" cy="152400"/>
          </a:xfrm>
        </p:grpSpPr>
        <p:sp>
          <p:nvSpPr>
            <p:cNvPr id="39" name="Rectangle 38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10000" y="4267200"/>
            <a:ext cx="228600" cy="152400"/>
            <a:chOff x="3429000" y="2819400"/>
            <a:chExt cx="228600" cy="152400"/>
          </a:xfrm>
        </p:grpSpPr>
        <p:sp>
          <p:nvSpPr>
            <p:cNvPr id="43" name="Rectangle 42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>
            <a:off x="3181350" y="29718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200400" y="45720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2004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429000" y="3124200"/>
            <a:ext cx="381000" cy="152400"/>
            <a:chOff x="3429000" y="2819400"/>
            <a:chExt cx="381000" cy="152400"/>
          </a:xfrm>
        </p:grpSpPr>
        <p:sp>
          <p:nvSpPr>
            <p:cNvPr id="51" name="Rectangle 50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810000" y="3124200"/>
            <a:ext cx="381000" cy="152400"/>
            <a:chOff x="3429000" y="2819400"/>
            <a:chExt cx="381000" cy="152400"/>
          </a:xfrm>
        </p:grpSpPr>
        <p:sp>
          <p:nvSpPr>
            <p:cNvPr id="55" name="Rectangle 5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191000" y="3124200"/>
            <a:ext cx="228600" cy="152400"/>
            <a:chOff x="3429000" y="2819400"/>
            <a:chExt cx="228600" cy="152400"/>
          </a:xfrm>
        </p:grpSpPr>
        <p:sp>
          <p:nvSpPr>
            <p:cNvPr id="59" name="Rectangle 58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28194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94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429000" y="3581400"/>
            <a:ext cx="228600" cy="152400"/>
            <a:chOff x="3429000" y="2819400"/>
            <a:chExt cx="228600" cy="152400"/>
          </a:xfrm>
        </p:grpSpPr>
        <p:sp>
          <p:nvSpPr>
            <p:cNvPr id="65" name="Rectangle 6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>
            <a:off x="3181350" y="36576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200400" y="38862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200400" y="41148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00400" y="34290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429000" y="33528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429000" y="38100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29000" y="40386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429000" y="4724400"/>
            <a:ext cx="1085850" cy="609600"/>
            <a:chOff x="3429000" y="4724400"/>
            <a:chExt cx="1085850" cy="609600"/>
          </a:xfrm>
        </p:grpSpPr>
        <p:sp>
          <p:nvSpPr>
            <p:cNvPr id="80" name="Right Brace 79"/>
            <p:cNvSpPr/>
            <p:nvPr/>
          </p:nvSpPr>
          <p:spPr>
            <a:xfrm rot="5400000">
              <a:off x="3867150" y="4286250"/>
              <a:ext cx="209550" cy="108585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10000" y="49646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964668"/>
                  <a:ext cx="3690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07975" y="5334000"/>
                <a:ext cx="19264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of pointers storing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75" y="5334000"/>
                <a:ext cx="1926425" cy="338554"/>
              </a:xfrm>
              <a:prstGeom prst="rect">
                <a:avLst/>
              </a:prstGeom>
              <a:blipFill rotWithShape="1">
                <a:blip r:embed="rId8"/>
                <a:stretch>
                  <a:fillRect l="-1899" t="-5357" r="-284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4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Hash function, hash value, hash table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C00000"/>
                    </a:solidFill>
                  </a:rPr>
                  <a:t>Question: 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How to use 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dirty="0" smtClean="0"/>
                  <a:t>) for searching an element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600" dirty="0" smtClean="0"/>
                  <a:t>?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 smtClean="0"/>
                  <a:t>Answer: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Search </a:t>
                </a:r>
                <a:r>
                  <a:rPr lang="en-US" sz="1600" dirty="0"/>
                  <a:t>element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in the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600" b="1" dirty="0" smtClean="0"/>
                  <a:t>[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b="1" dirty="0" smtClean="0"/>
                  <a:t>]</a:t>
                </a:r>
                <a:r>
                  <a:rPr lang="en-US" sz="1600" dirty="0" smtClean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Time complexity for searching: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(length of the </a:t>
                </a:r>
                <a:r>
                  <a:rPr lang="en-US" sz="1800" b="1" dirty="0" smtClean="0"/>
                  <a:t>longest</a:t>
                </a:r>
                <a:r>
                  <a:rPr lang="en-US" sz="1800" dirty="0" smtClean="0"/>
                  <a:t> list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).</a:t>
                </a:r>
                <a:endParaRPr lang="en-US" sz="18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2"/>
                <a:stretch>
                  <a:fillRect l="-1264" t="-404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914400" cy="3810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0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.</a:t>
                </a:r>
              </a:p>
              <a:p>
                <a:pPr algn="ctr"/>
                <a:endParaRPr lang="en-US" sz="1400" b="1" dirty="0" smtClean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100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100" dirty="0"/>
              </a:p>
              <a:p>
                <a:pPr algn="ctr"/>
                <a:endParaRPr lang="en-US" sz="1400" b="1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95600"/>
                <a:ext cx="838200" cy="1828800"/>
              </a:xfrm>
              <a:prstGeom prst="ellipse">
                <a:avLst/>
              </a:prstGeom>
              <a:blipFill rotWithShape="1">
                <a:blip r:embed="rId4"/>
                <a:stretch>
                  <a:fillRect t="-10000" b="-1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752600" y="3276600"/>
            <a:ext cx="762000" cy="713232"/>
            <a:chOff x="3962400" y="3276600"/>
            <a:chExt cx="762000" cy="713232"/>
          </a:xfrm>
        </p:grpSpPr>
        <p:sp>
          <p:nvSpPr>
            <p:cNvPr id="10" name="Right Arrow 9"/>
            <p:cNvSpPr/>
            <p:nvPr/>
          </p:nvSpPr>
          <p:spPr>
            <a:xfrm>
              <a:off x="3962400" y="3505200"/>
              <a:ext cx="762000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362" y="3276600"/>
                  <a:ext cx="38343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/>
          <p:cNvSpPr/>
          <p:nvPr/>
        </p:nvSpPr>
        <p:spPr>
          <a:xfrm>
            <a:off x="2819400" y="2819400"/>
            <a:ext cx="457200" cy="1828800"/>
          </a:xfrm>
          <a:prstGeom prst="rect">
            <a:avLst/>
          </a:prstGeom>
          <a:solidFill>
            <a:srgbClr val="B0D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194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400" y="3276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194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9400" y="44196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19400" y="4191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429000" y="2895600"/>
            <a:ext cx="228600" cy="152400"/>
            <a:chOff x="3429000" y="2819400"/>
            <a:chExt cx="228600" cy="152400"/>
          </a:xfrm>
        </p:grpSpPr>
        <p:sp>
          <p:nvSpPr>
            <p:cNvPr id="8" name="Rectangle 7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429000" y="4495800"/>
            <a:ext cx="381000" cy="152400"/>
            <a:chOff x="3429000" y="2819400"/>
            <a:chExt cx="381000" cy="152400"/>
          </a:xfrm>
        </p:grpSpPr>
        <p:sp>
          <p:nvSpPr>
            <p:cNvPr id="35" name="Rectangle 3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429000" y="4267200"/>
            <a:ext cx="381000" cy="152400"/>
            <a:chOff x="3429000" y="2819400"/>
            <a:chExt cx="381000" cy="152400"/>
          </a:xfrm>
        </p:grpSpPr>
        <p:sp>
          <p:nvSpPr>
            <p:cNvPr id="39" name="Rectangle 38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810000" y="4267200"/>
            <a:ext cx="228600" cy="152400"/>
            <a:chOff x="3429000" y="2819400"/>
            <a:chExt cx="228600" cy="152400"/>
          </a:xfrm>
        </p:grpSpPr>
        <p:sp>
          <p:nvSpPr>
            <p:cNvPr id="43" name="Rectangle 42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>
            <a:off x="3181350" y="29718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0400" y="43434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200400" y="45720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00400" y="32004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429000" y="3124200"/>
            <a:ext cx="381000" cy="152400"/>
            <a:chOff x="3429000" y="2819400"/>
            <a:chExt cx="381000" cy="152400"/>
          </a:xfrm>
        </p:grpSpPr>
        <p:sp>
          <p:nvSpPr>
            <p:cNvPr id="51" name="Rectangle 50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810000" y="3124200"/>
            <a:ext cx="381000" cy="152400"/>
            <a:chOff x="3429000" y="2819400"/>
            <a:chExt cx="381000" cy="152400"/>
          </a:xfrm>
        </p:grpSpPr>
        <p:sp>
          <p:nvSpPr>
            <p:cNvPr id="55" name="Rectangle 5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562350" y="2895600"/>
              <a:ext cx="2476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191000" y="3124200"/>
            <a:ext cx="228600" cy="152400"/>
            <a:chOff x="3429000" y="2819400"/>
            <a:chExt cx="228600" cy="152400"/>
          </a:xfrm>
        </p:grpSpPr>
        <p:sp>
          <p:nvSpPr>
            <p:cNvPr id="59" name="Rectangle 58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2819400" y="3733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819400" y="3962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3429000" y="3581400"/>
            <a:ext cx="228600" cy="152400"/>
            <a:chOff x="3429000" y="2819400"/>
            <a:chExt cx="228600" cy="152400"/>
          </a:xfrm>
        </p:grpSpPr>
        <p:sp>
          <p:nvSpPr>
            <p:cNvPr id="65" name="Rectangle 64"/>
            <p:cNvSpPr/>
            <p:nvPr/>
          </p:nvSpPr>
          <p:spPr>
            <a:xfrm>
              <a:off x="3429000" y="2819400"/>
              <a:ext cx="2286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3581400" y="2819400"/>
              <a:ext cx="0" cy="1524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>
            <a:off x="3181350" y="36576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200400" y="38862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200400" y="41148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200400" y="3429000"/>
            <a:ext cx="2476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429000" y="33528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429000" y="38100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29000" y="4038600"/>
            <a:ext cx="0" cy="152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384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429000" y="4724400"/>
            <a:ext cx="1085850" cy="609600"/>
            <a:chOff x="3429000" y="4724400"/>
            <a:chExt cx="1085850" cy="609600"/>
          </a:xfrm>
        </p:grpSpPr>
        <p:sp>
          <p:nvSpPr>
            <p:cNvPr id="80" name="Right Brace 79"/>
            <p:cNvSpPr/>
            <p:nvPr/>
          </p:nvSpPr>
          <p:spPr>
            <a:xfrm rot="5400000">
              <a:off x="3867150" y="4286250"/>
              <a:ext cx="209550" cy="108585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10000" y="49646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964668"/>
                  <a:ext cx="3690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62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Efficiency of Hashing depends upon hash function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A hash function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dirty="0" smtClean="0"/>
                  <a:t> is </a:t>
                </a:r>
                <a:r>
                  <a:rPr lang="en-US" sz="1800" u="sng" dirty="0" smtClean="0"/>
                  <a:t>good</a:t>
                </a:r>
                <a:r>
                  <a:rPr lang="en-US" sz="1800" dirty="0" smtClean="0"/>
                  <a:t> if it can </a:t>
                </a:r>
                <a:r>
                  <a:rPr lang="en-US" sz="1800" b="1" dirty="0" smtClean="0"/>
                  <a:t>evenly</a:t>
                </a:r>
                <a:r>
                  <a:rPr lang="en-US" sz="1800" dirty="0" smtClean="0"/>
                  <a:t> distributes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Aim: </a:t>
                </a:r>
                <a:r>
                  <a:rPr lang="en-US" sz="1800" dirty="0" smtClean="0"/>
                  <a:t>To search for a good hash function for a given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There </a:t>
                </a:r>
                <a:r>
                  <a:rPr lang="en-US" sz="1800" b="1" dirty="0" smtClean="0"/>
                  <a:t>can not be</a:t>
                </a:r>
                <a:r>
                  <a:rPr lang="en-US" sz="1800" dirty="0" smtClean="0"/>
                  <a:t> any hash function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 smtClean="0"/>
                  <a:t> </a:t>
                </a:r>
                <a:r>
                  <a:rPr lang="en-US" sz="1800" dirty="0" smtClean="0"/>
                  <a:t>which is good for </a:t>
                </a:r>
                <a:r>
                  <a:rPr lang="en-US" sz="1800" b="1" u="sng" dirty="0" smtClean="0"/>
                  <a:t>every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352800" y="2968752"/>
            <a:ext cx="2667000" cy="1527048"/>
            <a:chOff x="2895600" y="2514600"/>
            <a:chExt cx="2667000" cy="1527048"/>
          </a:xfrm>
        </p:grpSpPr>
        <p:sp>
          <p:nvSpPr>
            <p:cNvPr id="2" name="Down Ribbon 1"/>
            <p:cNvSpPr/>
            <p:nvPr/>
          </p:nvSpPr>
          <p:spPr>
            <a:xfrm>
              <a:off x="2895600" y="3276600"/>
              <a:ext cx="2667000" cy="765048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Bad </a:t>
              </a:r>
              <a:r>
                <a:rPr lang="en-US" b="1" dirty="0" smtClean="0">
                  <a:solidFill>
                    <a:srgbClr val="C00000"/>
                  </a:solidFill>
                </a:rPr>
                <a:t>news </a:t>
              </a:r>
              <a:endParaRPr lang="en-US" dirty="0"/>
            </a:p>
          </p:txBody>
        </p:sp>
        <p:sp>
          <p:nvSpPr>
            <p:cNvPr id="3" name="Smiley Face 2"/>
            <p:cNvSpPr/>
            <p:nvPr/>
          </p:nvSpPr>
          <p:spPr>
            <a:xfrm>
              <a:off x="3733800" y="25146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2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1729</Words>
  <Application>Microsoft Office PowerPoint</Application>
  <PresentationFormat>On-screen Show (4:3)</PresentationFormat>
  <Paragraphs>426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 Structures and Algorithms (CS210A) Semester I – 2014-15</vt:lpstr>
      <vt:lpstr>Data structures for searching</vt:lpstr>
      <vt:lpstr>Problem Description</vt:lpstr>
      <vt:lpstr>A trivial data structure for O(1) search time</vt:lpstr>
      <vt:lpstr>Hash function, hash value, hash table</vt:lpstr>
      <vt:lpstr>Hash function, hash value, hash table</vt:lpstr>
      <vt:lpstr>Hash function, hash value, hash table</vt:lpstr>
      <vt:lpstr>Hash function, hash value, hash table</vt:lpstr>
      <vt:lpstr>Efficiency of Hashing depends upon hash function</vt:lpstr>
      <vt:lpstr>Hash function, hash value, hash table</vt:lpstr>
      <vt:lpstr>Hashing: Practice</vt:lpstr>
      <vt:lpstr>Hashing: theory</vt:lpstr>
      <vt:lpstr>Quick Sort</vt:lpstr>
      <vt:lpstr>Quick sort versus Merge Sort Lecture 27</vt:lpstr>
      <vt:lpstr>What makes Quick sort popular ?</vt:lpstr>
      <vt:lpstr>What makes Quick sort popular ?</vt:lpstr>
      <vt:lpstr>But a serious problem with Quick sort.</vt:lpstr>
      <vt:lpstr>Miscellaneous problems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157</cp:revision>
  <dcterms:created xsi:type="dcterms:W3CDTF">2012-11-11T08:58:57Z</dcterms:created>
  <dcterms:modified xsi:type="dcterms:W3CDTF">2014-11-13T05:44:55Z</dcterms:modified>
</cp:coreProperties>
</file>