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319" r:id="rId3"/>
    <p:sldId id="321" r:id="rId4"/>
    <p:sldId id="322" r:id="rId5"/>
    <p:sldId id="323" r:id="rId6"/>
    <p:sldId id="327" r:id="rId7"/>
    <p:sldId id="329" r:id="rId8"/>
    <p:sldId id="330" r:id="rId9"/>
    <p:sldId id="324" r:id="rId10"/>
    <p:sldId id="331" r:id="rId11"/>
    <p:sldId id="325" r:id="rId12"/>
    <p:sldId id="326" r:id="rId13"/>
    <p:sldId id="320" r:id="rId14"/>
    <p:sldId id="314" r:id="rId15"/>
    <p:sldId id="310" r:id="rId16"/>
    <p:sldId id="312" r:id="rId17"/>
    <p:sldId id="313" r:id="rId18"/>
    <p:sldId id="317" r:id="rId19"/>
    <p:sldId id="318" r:id="rId20"/>
    <p:sldId id="328" r:id="rId21"/>
    <p:sldId id="33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0" autoAdjust="0"/>
    <p:restoredTop sz="94660"/>
  </p:normalViewPr>
  <p:slideViewPr>
    <p:cSldViewPr>
      <p:cViewPr varScale="1">
        <p:scale>
          <a:sx n="87" d="100"/>
          <a:sy n="87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8882-7727-4378-B313-01A6B35CE2F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90.pn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25.png"/><Relationship Id="rId5" Type="http://schemas.openxmlformats.org/officeDocument/2006/relationships/image" Target="../media/image70.png"/><Relationship Id="rId10" Type="http://schemas.openxmlformats.org/officeDocument/2006/relationships/image" Target="../media/image24.png"/><Relationship Id="rId4" Type="http://schemas.openxmlformats.org/officeDocument/2006/relationships/image" Target="../media/image410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0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676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41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6C31"/>
                </a:solidFill>
              </a:rPr>
              <a:t>Miscellaneous</a:t>
            </a:r>
            <a:r>
              <a:rPr lang="en-US" sz="2000" b="1" dirty="0" smtClean="0">
                <a:solidFill>
                  <a:schemeClr val="tx1"/>
                </a:solidFill>
              </a:rPr>
              <a:t> problems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Adversarial </a:t>
            </a:r>
            <a:r>
              <a:rPr lang="en-US" sz="3200" b="1" dirty="0"/>
              <a:t>approach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Key aspects</a:t>
            </a:r>
          </a:p>
          <a:p>
            <a:endParaRPr lang="en-US" sz="2000" dirty="0" smtClean="0"/>
          </a:p>
          <a:p>
            <a:r>
              <a:rPr lang="en-US" sz="2000" dirty="0" smtClean="0"/>
              <a:t>Algorithm does not have free access to the input. To access any item in the input, algorithm has to spend some time.</a:t>
            </a:r>
          </a:p>
          <a:p>
            <a:endParaRPr lang="en-US" sz="2000" dirty="0" smtClean="0"/>
          </a:p>
          <a:p>
            <a:r>
              <a:rPr lang="en-US" sz="2000" dirty="0" smtClean="0"/>
              <a:t>The execution of an algorithm at any step is fully determined  </a:t>
            </a:r>
            <a:r>
              <a:rPr lang="en-US" sz="2000" b="1" u="sng" dirty="0" smtClean="0"/>
              <a:t>only</a:t>
            </a:r>
            <a:r>
              <a:rPr lang="en-US" sz="2000" dirty="0" smtClean="0"/>
              <a:t> by the (</a:t>
            </a:r>
            <a:r>
              <a:rPr lang="en-US" sz="2000" u="sng" dirty="0" smtClean="0"/>
              <a:t>partial</a:t>
            </a:r>
            <a:r>
              <a:rPr lang="en-US" sz="2000" dirty="0" smtClean="0"/>
              <a:t>) input it has seen till now. </a:t>
            </a:r>
          </a:p>
          <a:p>
            <a:endParaRPr lang="en-US" sz="2000" dirty="0" smtClean="0"/>
          </a:p>
          <a:p>
            <a:r>
              <a:rPr lang="en-US" sz="2000" dirty="0" smtClean="0"/>
              <a:t>Adversary has access to </a:t>
            </a:r>
            <a:r>
              <a:rPr lang="en-US" sz="2000" u="sng" dirty="0" smtClean="0"/>
              <a:t>all</a:t>
            </a:r>
            <a:r>
              <a:rPr lang="en-US" sz="2000" dirty="0" smtClean="0"/>
              <a:t> possible inputs of a problem.</a:t>
            </a:r>
          </a:p>
          <a:p>
            <a:endParaRPr lang="en-US" sz="2000" dirty="0" smtClean="0"/>
          </a:p>
          <a:p>
            <a:r>
              <a:rPr lang="en-US" sz="2000" dirty="0" smtClean="0"/>
              <a:t>The sole aim of adversary is to make an algorithm work really hard. For this purpose, adversary discloses the input </a:t>
            </a:r>
            <a:r>
              <a:rPr lang="en-US" sz="2000" i="1" dirty="0" smtClean="0"/>
              <a:t>cleverly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341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70C0"/>
                </a:solidFill>
              </a:rPr>
              <a:t>Locating 1</a:t>
            </a:r>
            <a:r>
              <a:rPr lang="en-US" sz="3600" b="1" dirty="0"/>
              <a:t>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0...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 with an </a:t>
                </a:r>
                <a:r>
                  <a:rPr lang="en-US" sz="2000" u="sng" dirty="0"/>
                  <a:t>unknown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s.t. </a:t>
                </a:r>
              </a:p>
              <a:p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locate/search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 smtClean="0"/>
                  <a:t>in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Upper</a:t>
                </a:r>
                <a:r>
                  <a:rPr lang="en-US" sz="2000" dirty="0" smtClean="0"/>
                  <a:t> bound: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Lower</a:t>
                </a:r>
                <a:r>
                  <a:rPr lang="en-US" sz="2000" dirty="0" smtClean="0"/>
                  <a:t> bound: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1981200"/>
                <a:ext cx="1014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81200"/>
                <a:ext cx="101412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6627" t="-7576" r="-1144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26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Lower bound </a:t>
            </a:r>
            <a:r>
              <a:rPr lang="en-US" sz="3200" b="1" dirty="0" smtClean="0"/>
              <a:t>on </a:t>
            </a:r>
            <a:r>
              <a:rPr lang="en-US" sz="3200" b="1" u="sng" dirty="0" smtClean="0">
                <a:solidFill>
                  <a:srgbClr val="0070C0"/>
                </a:solidFill>
              </a:rPr>
              <a:t>Locating 1</a:t>
            </a:r>
            <a:r>
              <a:rPr lang="en-US" sz="3200" b="1" dirty="0" smtClean="0"/>
              <a:t>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97221"/>
            <a:ext cx="1016798" cy="2298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2983468"/>
            <a:ext cx="111601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2133600"/>
            <a:ext cx="0" cy="2590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47419"/>
              </p:ext>
            </p:extLst>
          </p:nvPr>
        </p:nvGraphicFramePr>
        <p:xfrm>
          <a:off x="5562600" y="3124200"/>
          <a:ext cx="236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"/>
                <a:gridCol w="236220"/>
                <a:gridCol w="236220"/>
                <a:gridCol w="236220"/>
                <a:gridCol w="236220"/>
                <a:gridCol w="236220"/>
                <a:gridCol w="236220"/>
                <a:gridCol w="236220"/>
                <a:gridCol w="236220"/>
                <a:gridCol w="236220"/>
              </a:tblGrid>
              <a:tr h="20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24400" y="4371201"/>
            <a:ext cx="806503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Adversary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77997" y="2816423"/>
            <a:ext cx="5741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905472" y="31242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loud Callout 14"/>
              <p:cNvSpPr/>
              <p:nvPr/>
            </p:nvSpPr>
            <p:spPr>
              <a:xfrm>
                <a:off x="1371600" y="1520952"/>
                <a:ext cx="22098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loud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20952"/>
                <a:ext cx="22098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45076" y="3429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76" y="3429000"/>
                <a:ext cx="3225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628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124200"/>
                <a:ext cx="228600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455" r="-6315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198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24200"/>
                <a:ext cx="228600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455" r="-6756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19800" y="34290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429000"/>
                <a:ext cx="3273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loud Callout 19"/>
              <p:cNvSpPr/>
              <p:nvPr/>
            </p:nvSpPr>
            <p:spPr>
              <a:xfrm>
                <a:off x="12954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loud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770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24200"/>
                <a:ext cx="228600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455" r="-6756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12954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77000" y="3429000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29000"/>
                <a:ext cx="37862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626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124200"/>
                <a:ext cx="228600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455" r="-6756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912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124200"/>
                <a:ext cx="2286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455" r="-6315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484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124200"/>
                <a:ext cx="2286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455" r="-6315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914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124200"/>
                <a:ext cx="228600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455" r="-6756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200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124200"/>
                <a:ext cx="2286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455" r="-6315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056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4200"/>
                <a:ext cx="2286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455" r="-63158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34200" y="3124200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124200"/>
                <a:ext cx="228600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62162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7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/>
      <p:bldP spid="15" grpId="0" animBg="1"/>
      <p:bldP spid="15" grpId="1" animBg="1"/>
      <p:bldP spid="16" grpId="0"/>
      <p:bldP spid="16" grpId="1"/>
      <p:bldP spid="17" grpId="0"/>
      <p:bldP spid="18" grpId="0"/>
      <p:bldP spid="19" grpId="0"/>
      <p:bldP spid="19" grpId="1"/>
      <p:bldP spid="20" grpId="0" animBg="1"/>
      <p:bldP spid="20" grpId="1" animBg="1"/>
      <p:bldP spid="21" grpId="0"/>
      <p:bldP spid="22" grpId="0" animBg="1"/>
      <p:bldP spid="22" grpId="1" animBg="1"/>
      <p:bldP spid="23" grpId="0"/>
      <p:bldP spid="23" grpId="1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Miscellaneous problems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8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1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(unknown)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b="1" dirty="0"/>
                  <a:t>To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/>
                  <a:t>efficiently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Answer :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is possible</a:t>
                </a:r>
                <a:r>
                  <a:rPr lang="en-US" sz="2000" b="1" dirty="0" smtClean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0853" y="2743200"/>
                <a:ext cx="2646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53" y="2743200"/>
                <a:ext cx="264687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8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17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486400" y="5791200"/>
            <a:ext cx="533400" cy="338554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1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</a:t>
                </a:r>
                <a:r>
                  <a:rPr lang="en-IN" sz="2000" dirty="0" smtClean="0">
                    <a:solidFill>
                      <a:srgbClr val="7030A0"/>
                    </a:solidFill>
                  </a:rPr>
                  <a:t>unknown</a:t>
                </a:r>
                <a:r>
                  <a:rPr lang="en-IN" sz="2000" dirty="0" smtClean="0"/>
                  <a:t>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b="1" dirty="0"/>
                  <a:t>To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/>
                  <a:t>efficiently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Answer :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is possible</a:t>
                </a:r>
                <a:r>
                  <a:rPr lang="en-US" sz="2000" b="1" dirty="0" smtClean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5722" y="1657290"/>
                <a:ext cx="29229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b="1" dirty="0" smtClean="0"/>
                  <a:t>…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</a:t>
                </a:r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22" y="1657290"/>
                <a:ext cx="292298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3125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92488"/>
              </p:ext>
            </p:extLst>
          </p:nvPr>
        </p:nvGraphicFramePr>
        <p:xfrm>
          <a:off x="1447800" y="5791200"/>
          <a:ext cx="6248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508000"/>
                <a:gridCol w="457200"/>
                <a:gridCol w="381000"/>
                <a:gridCol w="4572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4475" y="5791200"/>
                <a:ext cx="66159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𝟓𝟗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𝟏𝟗𝟏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600" dirty="0" smtClean="0"/>
                  <a:t> </a:t>
                </a:r>
                <a:endParaRPr lang="en-IN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75" y="5791200"/>
                <a:ext cx="6615914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600200" y="3581400"/>
            <a:ext cx="4238502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38702" y="3581400"/>
            <a:ext cx="1781298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24200" y="46482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429000" y="4419600"/>
            <a:ext cx="304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819400" y="4953000"/>
            <a:ext cx="30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477000" y="3581400"/>
            <a:ext cx="304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781800" y="4533900"/>
            <a:ext cx="3048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172200" y="3200400"/>
            <a:ext cx="304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394475" y="5117068"/>
            <a:ext cx="4625325" cy="600980"/>
            <a:chOff x="1394475" y="5117068"/>
            <a:chExt cx="4625325" cy="600980"/>
          </a:xfrm>
        </p:grpSpPr>
        <p:sp>
          <p:nvSpPr>
            <p:cNvPr id="7" name="Right Brace 6"/>
            <p:cNvSpPr/>
            <p:nvPr/>
          </p:nvSpPr>
          <p:spPr>
            <a:xfrm rot="16200000">
              <a:off x="3591313" y="3289561"/>
              <a:ext cx="231649" cy="46253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2800" y="5117068"/>
              <a:ext cx="788101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sorted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6401" y="5105400"/>
            <a:ext cx="2133600" cy="600980"/>
            <a:chOff x="1394476" y="5117068"/>
            <a:chExt cx="2133600" cy="600980"/>
          </a:xfrm>
        </p:grpSpPr>
        <p:sp>
          <p:nvSpPr>
            <p:cNvPr id="22" name="Right Brace 21"/>
            <p:cNvSpPr/>
            <p:nvPr/>
          </p:nvSpPr>
          <p:spPr>
            <a:xfrm rot="16200000">
              <a:off x="2345451" y="4535423"/>
              <a:ext cx="231650" cy="2133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80275" y="5117068"/>
              <a:ext cx="788101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sorted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1076" y="6172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076" y="61722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3048000" y="5791200"/>
            <a:ext cx="430537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477562" y="5791200"/>
            <a:ext cx="380438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9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" grpId="0" uiExpand="1" build="p"/>
      <p:bldP spid="5" grpId="0"/>
      <p:bldP spid="6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13" grpId="0"/>
      <p:bldP spid="24" grpId="0" animBg="1"/>
      <p:bldP spid="24" grpId="1" animBg="1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2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(unknown)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To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 smtClean="0"/>
                  <a:t>efficiently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Answer :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complexity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u="sng" dirty="0">
                    <a:solidFill>
                      <a:srgbClr val="0070C0"/>
                    </a:solidFill>
                  </a:rPr>
                  <a:t>Locating 1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problem  </a:t>
                </a:r>
                <a:r>
                  <a:rPr lang="en-US" sz="2000" dirty="0" smtClean="0"/>
                  <a:t>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               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Problem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2</a:t>
                </a:r>
                <a:r>
                  <a:rPr lang="en-US" sz="2000" dirty="0" smtClean="0"/>
                  <a:t>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778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0853" y="2743200"/>
                <a:ext cx="2698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≥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b="1" dirty="0" smtClean="0"/>
                  <a:t>…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≥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53" y="2743200"/>
                <a:ext cx="269817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38600" y="5269468"/>
            <a:ext cx="1894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dirty="0" smtClean="0"/>
              <a:t>a special </a:t>
            </a:r>
            <a:r>
              <a:rPr lang="en-US" dirty="0"/>
              <a:t>case of</a:t>
            </a:r>
          </a:p>
        </p:txBody>
      </p:sp>
    </p:spTree>
    <p:extLst>
      <p:ext uri="{BB962C8B-B14F-4D97-AF65-F5344CB8AC3E}">
        <p14:creationId xmlns:p14="http://schemas.microsoft.com/office/powerpoint/2010/main" val="155635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3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(unknown)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b="1" dirty="0"/>
                  <a:t>To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/>
                  <a:t>efficiently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Answer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complexity</a:t>
                </a:r>
                <a:r>
                  <a:rPr lang="en-US" sz="2000" b="1" dirty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4160" y="2678668"/>
                <a:ext cx="2173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2678668"/>
                <a:ext cx="21739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92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3000" y="2678668"/>
                <a:ext cx="2651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78668"/>
                <a:ext cx="265168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22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56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70C0"/>
                </a:solidFill>
              </a:rPr>
              <a:t>Locating </a:t>
            </a:r>
            <a:r>
              <a:rPr lang="en-US" sz="3600" b="1" u="sng" dirty="0" smtClean="0">
                <a:solidFill>
                  <a:srgbClr val="0070C0"/>
                </a:solidFill>
              </a:rPr>
              <a:t>0</a:t>
            </a:r>
            <a:r>
              <a:rPr lang="en-US" sz="3600" b="1" dirty="0" smtClean="0"/>
              <a:t>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</a:t>
                </a:r>
                <a:r>
                  <a:rPr lang="en-US" sz="2000" dirty="0" smtClean="0"/>
                  <a:t>: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0...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 with an </a:t>
                </a:r>
                <a:r>
                  <a:rPr lang="en-US" sz="2000" u="sng" dirty="0" smtClean="0"/>
                  <a:t>unknown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s.t. </a:t>
                </a:r>
              </a:p>
              <a:p>
                <a:r>
                  <a:rPr lang="en-US" sz="2000" dirty="0" smtClean="0"/>
                  <a:t>For </a:t>
                </a:r>
                <a:r>
                  <a:rPr lang="en-US" sz="2000" dirty="0"/>
                  <a:t>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b="1" dirty="0" smtClean="0"/>
              </a:p>
              <a:p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locate/search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0 </a:t>
                </a:r>
                <a:r>
                  <a:rPr lang="en-US" sz="2000" dirty="0" smtClean="0"/>
                  <a:t>in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Upper</a:t>
                </a:r>
                <a:r>
                  <a:rPr lang="en-US" sz="2000" dirty="0" smtClean="0"/>
                  <a:t> bound: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Lower</a:t>
                </a:r>
                <a:r>
                  <a:rPr lang="en-US" sz="2000" dirty="0" smtClean="0"/>
                  <a:t> bound: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4600" y="1962090"/>
                <a:ext cx="1014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62090"/>
                <a:ext cx="101412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6627" t="-7576" r="-1144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74553" y="1981200"/>
                <a:ext cx="1669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 </m:t>
                    </m:r>
                  </m:oMath>
                </a14:m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53" y="1981200"/>
                <a:ext cx="16690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20" t="-8197" r="-5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45658" y="1981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9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Lower bound </a:t>
            </a:r>
            <a:r>
              <a:rPr lang="en-US" sz="3200" b="1" dirty="0" smtClean="0"/>
              <a:t>on </a:t>
            </a:r>
            <a:r>
              <a:rPr lang="en-US" sz="3200" b="1" u="sng" dirty="0" smtClean="0">
                <a:solidFill>
                  <a:srgbClr val="0070C0"/>
                </a:solidFill>
              </a:rPr>
              <a:t>Locating 0</a:t>
            </a:r>
            <a:r>
              <a:rPr lang="en-US" sz="3200" b="1" dirty="0" smtClean="0"/>
              <a:t>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97221"/>
            <a:ext cx="1016798" cy="2298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2983468"/>
            <a:ext cx="111601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2133600"/>
            <a:ext cx="0" cy="2590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91306"/>
              </p:ext>
            </p:extLst>
          </p:nvPr>
        </p:nvGraphicFramePr>
        <p:xfrm>
          <a:off x="5562600" y="3124200"/>
          <a:ext cx="31242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"/>
                <a:gridCol w="312420"/>
                <a:gridCol w="312420"/>
                <a:gridCol w="312420"/>
                <a:gridCol w="312420"/>
                <a:gridCol w="312420"/>
                <a:gridCol w="312420"/>
                <a:gridCol w="312420"/>
                <a:gridCol w="312420"/>
                <a:gridCol w="312420"/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24400" y="4371201"/>
            <a:ext cx="806503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Adversary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77997" y="2816423"/>
            <a:ext cx="5741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67472" y="31242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loud Callout 14"/>
              <p:cNvSpPr/>
              <p:nvPr/>
            </p:nvSpPr>
            <p:spPr>
              <a:xfrm>
                <a:off x="1371600" y="1520952"/>
                <a:ext cx="22098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loud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20952"/>
                <a:ext cx="22098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49876" y="3429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876" y="3429000"/>
                <a:ext cx="3225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676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𝟖𝟎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200400"/>
                <a:ext cx="228600" cy="276999"/>
              </a:xfrm>
              <a:prstGeom prst="rect">
                <a:avLst/>
              </a:prstGeom>
              <a:blipFill rotWithShape="1">
                <a:blip r:embed="rId5"/>
                <a:stretch>
                  <a:fillRect r="-73684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674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𝟑𝟏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200400"/>
                <a:ext cx="228600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78378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25866" y="34406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866" y="3440668"/>
                <a:ext cx="3273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40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loud Callout 19"/>
              <p:cNvSpPr/>
              <p:nvPr/>
            </p:nvSpPr>
            <p:spPr>
              <a:xfrm>
                <a:off x="13716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loud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24000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1382486" y="1534495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6" y="1534495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84171" y="3429000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71" y="3429000"/>
                <a:ext cx="37862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72400" y="3166646"/>
                <a:ext cx="228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166646"/>
                <a:ext cx="228600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63158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722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𝟒𝟕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00400"/>
                <a:ext cx="228600" cy="276999"/>
              </a:xfrm>
              <a:prstGeom prst="rect">
                <a:avLst/>
              </a:prstGeom>
              <a:blipFill rotWithShape="1">
                <a:blip r:embed="rId12"/>
                <a:stretch>
                  <a:fillRect r="-78378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818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𝟔𝟑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200400"/>
                <a:ext cx="228600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78378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867400" y="3440668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440668"/>
                <a:ext cx="35779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1371600" y="1534495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34495"/>
                <a:ext cx="2362200" cy="841248"/>
              </a:xfrm>
              <a:prstGeom prst="cloudCallout">
                <a:avLst>
                  <a:gd name="adj1" fmla="val -31697"/>
                  <a:gd name="adj2" fmla="val 81824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626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200400"/>
                <a:ext cx="228600" cy="276999"/>
              </a:xfrm>
              <a:prstGeom prst="rect">
                <a:avLst/>
              </a:prstGeom>
              <a:blipFill rotWithShape="1">
                <a:blip r:embed="rId16"/>
                <a:stretch>
                  <a:fillRect r="-78378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770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𝟓𝟗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00400"/>
                <a:ext cx="228600" cy="276999"/>
              </a:xfrm>
              <a:prstGeom prst="rect">
                <a:avLst/>
              </a:prstGeom>
              <a:blipFill rotWithShape="1">
                <a:blip r:embed="rId17"/>
                <a:stretch>
                  <a:fillRect r="-78378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3058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𝟏𝟑𝟏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200400"/>
                <a:ext cx="228600" cy="276999"/>
              </a:xfrm>
              <a:prstGeom prst="rect">
                <a:avLst/>
              </a:prstGeom>
              <a:blipFill rotWithShape="1">
                <a:blip r:embed="rId18"/>
                <a:stretch>
                  <a:fillRect r="-118919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772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𝟗𝟑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200400"/>
                <a:ext cx="228600" cy="276999"/>
              </a:xfrm>
              <a:prstGeom prst="rect">
                <a:avLst/>
              </a:prstGeom>
              <a:blipFill rotWithShape="1">
                <a:blip r:embed="rId19"/>
                <a:stretch>
                  <a:fillRect r="-73684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62800" y="3200400"/>
                <a:ext cx="228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𝟔𝟕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00400"/>
                <a:ext cx="228600" cy="276999"/>
              </a:xfrm>
              <a:prstGeom prst="rect">
                <a:avLst/>
              </a:prstGeom>
              <a:blipFill rotWithShape="1">
                <a:blip r:embed="rId20"/>
                <a:stretch>
                  <a:fillRect r="-73684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93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/>
      <p:bldP spid="15" grpId="0" animBg="1"/>
      <p:bldP spid="15" grpId="1" animBg="1"/>
      <p:bldP spid="16" grpId="0"/>
      <p:bldP spid="16" grpId="1"/>
      <p:bldP spid="17" grpId="0"/>
      <p:bldP spid="18" grpId="0"/>
      <p:bldP spid="19" grpId="0"/>
      <p:bldP spid="19" grpId="1"/>
      <p:bldP spid="20" grpId="0" animBg="1"/>
      <p:bldP spid="20" grpId="1" animBg="1"/>
      <p:bldP spid="22" grpId="0" animBg="1"/>
      <p:bldP spid="22" grpId="1" animBg="1"/>
      <p:bldP spid="23" grpId="0"/>
      <p:bldP spid="23" grpId="1"/>
      <p:bldP spid="27" grpId="0"/>
      <p:bldP spid="28" grpId="0"/>
      <p:bldP spid="31" grpId="0"/>
      <p:bldP spid="32" grpId="0"/>
      <p:bldP spid="32" grpId="1"/>
      <p:bldP spid="33" grpId="0" animBg="1"/>
      <p:bldP spid="33" grpId="1" animBg="1"/>
      <p:bldP spid="34" grpId="0"/>
      <p:bldP spid="35" grpId="0"/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Order notation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b="1" dirty="0" smtClean="0"/>
                  <a:t>:  </a:t>
                </a:r>
                <a:r>
                  <a:rPr lang="en-US" sz="2000" dirty="0" smtClean="0"/>
                  <a:t>Let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be any two increasing functions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is said to be </a:t>
                </a:r>
                <a:r>
                  <a:rPr lang="en-US" sz="2000" u="sng" dirty="0" smtClean="0"/>
                  <a:t>of the order of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if there exist constants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≤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  for all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  <a:blipFill rotWithShape="1">
                <a:blip r:embed="rId2"/>
                <a:stretch>
                  <a:fillRect l="-1081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32004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227" t="-8197" r="-193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635298" y="32282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c </a:t>
                  </a:r>
                  <a:r>
                    <a:rPr lang="en-US" b="1" dirty="0"/>
                    <a:t>g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7" t="-8197" r="-1259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7086600" y="3015734"/>
                <a:ext cx="2068286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015734"/>
                <a:ext cx="2068286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44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3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(unknown)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b="1" dirty="0"/>
                  <a:t>To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/>
                  <a:t>efficiently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Answer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complexity</a:t>
                </a:r>
                <a:r>
                  <a:rPr lang="en-US" sz="2000" b="1" dirty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u="sng" dirty="0">
                    <a:solidFill>
                      <a:srgbClr val="0070C0"/>
                    </a:solidFill>
                  </a:rPr>
                  <a:t>Locating </a:t>
                </a:r>
                <a:r>
                  <a:rPr lang="en-US" sz="2000" b="1" u="sng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problem  </a:t>
                </a:r>
                <a:r>
                  <a:rPr lang="en-US" sz="2000" dirty="0"/>
                  <a:t>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          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Problem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3</a:t>
                </a:r>
                <a:r>
                  <a:rPr lang="en-US" sz="2000" dirty="0" smtClean="0"/>
                  <a:t>            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778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4160" y="2667000"/>
                <a:ext cx="2173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2667000"/>
                <a:ext cx="21739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92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3000" y="2678668"/>
                <a:ext cx="2651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78668"/>
                <a:ext cx="265168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22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38600" y="5269468"/>
            <a:ext cx="1894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dirty="0" smtClean="0"/>
              <a:t>a special </a:t>
            </a:r>
            <a:r>
              <a:rPr lang="en-US" dirty="0"/>
              <a:t>case of</a:t>
            </a:r>
          </a:p>
        </p:txBody>
      </p:sp>
    </p:spTree>
    <p:extLst>
      <p:ext uri="{BB962C8B-B14F-4D97-AF65-F5344CB8AC3E}">
        <p14:creationId xmlns:p14="http://schemas.microsoft.com/office/powerpoint/2010/main" val="13664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Final slide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71955" y="2895600"/>
            <a:ext cx="4081245" cy="1283732"/>
            <a:chOff x="2471955" y="2895600"/>
            <a:chExt cx="4081245" cy="1283732"/>
          </a:xfrm>
        </p:grpSpPr>
        <p:sp>
          <p:nvSpPr>
            <p:cNvPr id="4" name="Smiley Face 3"/>
            <p:cNvSpPr/>
            <p:nvPr/>
          </p:nvSpPr>
          <p:spPr>
            <a:xfrm>
              <a:off x="4114800" y="2895600"/>
              <a:ext cx="914400" cy="914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71955" y="3810000"/>
              <a:ext cx="4081245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That’s all. I hope you enjoyed this lecture.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67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Order notation </a:t>
            </a:r>
            <a:r>
              <a:rPr lang="en-US" sz="3600" b="1" dirty="0" smtClean="0">
                <a:solidFill>
                  <a:srgbClr val="006C31"/>
                </a:solidFill>
              </a:rPr>
              <a:t>extended</a:t>
            </a:r>
            <a:endParaRPr lang="en-US" sz="3600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b="1" dirty="0" smtClean="0"/>
                  <a:t>:  </a:t>
                </a:r>
                <a:r>
                  <a:rPr lang="en-US" sz="2000" dirty="0" smtClean="0"/>
                  <a:t>Let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be any two increasing functions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is said to be </a:t>
                </a:r>
                <a:r>
                  <a:rPr lang="en-US" sz="2000" u="sng" dirty="0" smtClean="0"/>
                  <a:t>lower bounded</a:t>
                </a:r>
                <a:r>
                  <a:rPr lang="en-US" sz="2000" dirty="0" smtClean="0"/>
                  <a:t> by 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if there exist constants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≥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 </a:t>
                </a:r>
                <a:r>
                  <a:rPr lang="en-US" sz="2000" b="1" dirty="0" smtClean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  for all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10000 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334000"/>
              </a:xfrm>
              <a:blipFill rotWithShape="1">
                <a:blip r:embed="rId2"/>
                <a:stretch>
                  <a:fillRect l="-1081" t="-1600" b="-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32004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00600" y="4126468"/>
                  <a:ext cx="7224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c </a:t>
                  </a:r>
                  <a:r>
                    <a:rPr lang="en-US" b="1" dirty="0" smtClean="0"/>
                    <a:t>g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126468"/>
                  <a:ext cx="72244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27" t="-8197" r="-144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635298" y="32282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48200" y="3364468"/>
                  <a:ext cx="589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f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364468"/>
                  <a:ext cx="58939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375"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7146471" y="2837986"/>
                <a:ext cx="20193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471" y="2837986"/>
                <a:ext cx="20193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71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Order notation </a:t>
            </a:r>
            <a:r>
              <a:rPr lang="en-US" sz="3600" b="1" dirty="0">
                <a:solidFill>
                  <a:srgbClr val="006C31"/>
                </a:solidFill>
              </a:rPr>
              <a:t>extended</a:t>
            </a:r>
            <a:endParaRPr lang="en-US" sz="36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One more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Notation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Examples: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10000 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34302" y="199286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and only 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2400" y="1992868"/>
                <a:ext cx="1455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g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92868"/>
                <a:ext cx="14557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347" t="-8197" r="-71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74058" y="34523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3452336"/>
                <a:ext cx="1449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52336"/>
                <a:ext cx="144937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797" t="-8197" r="-75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038600" y="345233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 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76623" y="3821668"/>
                <a:ext cx="1452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23" y="3821668"/>
                <a:ext cx="14525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782" t="-8197" r="-7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05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Time complexity of </a:t>
            </a:r>
            <a:r>
              <a:rPr lang="en-US" sz="2000" dirty="0" smtClean="0">
                <a:solidFill>
                  <a:srgbClr val="7030A0"/>
                </a:solidFill>
              </a:rPr>
              <a:t>Quick Sort</a:t>
            </a:r>
            <a:r>
              <a:rPr lang="en-US" sz="2000" dirty="0" smtClean="0"/>
              <a:t> is      ?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Time complexity of </a:t>
            </a:r>
            <a:r>
              <a:rPr lang="en-US" sz="2000" dirty="0" smtClean="0">
                <a:solidFill>
                  <a:srgbClr val="7030A0"/>
                </a:solidFill>
              </a:rPr>
              <a:t>Merge sort </a:t>
            </a:r>
            <a:r>
              <a:rPr lang="en-US" sz="2000" dirty="0" smtClean="0"/>
              <a:t>is </a:t>
            </a:r>
            <a:r>
              <a:rPr lang="en-US" sz="2000" dirty="0" smtClean="0">
                <a:solidFill>
                  <a:srgbClr val="C00000"/>
                </a:solidFill>
              </a:rPr>
              <a:t> ?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7172" y="2667000"/>
                <a:ext cx="11592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72" y="2667000"/>
                <a:ext cx="115922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842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43400" y="3821668"/>
                <a:ext cx="11560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821668"/>
                <a:ext cx="11560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4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42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Time complexity </a:t>
            </a:r>
            <a:r>
              <a:rPr lang="en-US" sz="3200" b="1" u="sng" dirty="0" smtClean="0">
                <a:solidFill>
                  <a:srgbClr val="C00000"/>
                </a:solidFill>
              </a:rPr>
              <a:t>of a problem</a:t>
            </a:r>
            <a:br>
              <a:rPr lang="en-US" sz="3200" b="1" u="sng" dirty="0" smtClean="0">
                <a:solidFill>
                  <a:srgbClr val="C00000"/>
                </a:solidFill>
              </a:rPr>
            </a:br>
            <a:endParaRPr lang="en-US" sz="3200" b="1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5334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Example: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Sorting</a:t>
                </a:r>
              </a:p>
              <a:p>
                <a:r>
                  <a:rPr lang="en-US" sz="1800" b="1" dirty="0"/>
                  <a:t>Algorithm </a:t>
                </a:r>
                <a:r>
                  <a:rPr lang="en-US" sz="1800" b="1" dirty="0" smtClean="0"/>
                  <a:t>1 </a:t>
                </a:r>
                <a:r>
                  <a:rPr lang="en-US" sz="1800" dirty="0" smtClean="0"/>
                  <a:t>: </a:t>
                </a:r>
                <a:r>
                  <a:rPr lang="en-US" sz="1800" dirty="0">
                    <a:solidFill>
                      <a:srgbClr val="7030A0"/>
                    </a:solidFill>
                  </a:rPr>
                  <a:t>Selection Sort </a:t>
                </a:r>
                <a:r>
                  <a:rPr lang="en-US" sz="1800" dirty="0" smtClean="0"/>
                  <a:t>with </a:t>
                </a:r>
                <a:r>
                  <a:rPr lang="en-US" sz="1800" dirty="0"/>
                  <a:t>time complexity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en-US" sz="1800" dirty="0" smtClean="0"/>
              </a:p>
              <a:p>
                <a:endParaRPr lang="en-US" sz="1800" b="1" dirty="0" smtClean="0"/>
              </a:p>
              <a:p>
                <a:endParaRPr lang="en-US" sz="1800" b="1" dirty="0"/>
              </a:p>
              <a:p>
                <a:r>
                  <a:rPr lang="en-US" sz="1800" b="1" dirty="0" smtClean="0"/>
                  <a:t>Algorithm 2 </a:t>
                </a:r>
                <a:r>
                  <a:rPr lang="en-US" sz="1800" dirty="0"/>
                  <a:t>: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Merge Sort </a:t>
                </a:r>
                <a:r>
                  <a:rPr lang="en-US" sz="1800" dirty="0"/>
                  <a:t>with time complexity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)</a:t>
                </a:r>
                <a:endParaRPr lang="en-US" sz="18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r>
                  <a:rPr lang="en-US" sz="1800" dirty="0" smtClean="0"/>
                  <a:t>Each comparison based sorting </a:t>
                </a:r>
                <a:r>
                  <a:rPr lang="en-US" sz="1800" dirty="0" smtClean="0"/>
                  <a:t>algorithm need to perform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comparisons in the worst case.</a:t>
                </a:r>
                <a:endParaRPr lang="en-US" sz="105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Sorting </a:t>
                </a:r>
                <a:r>
                  <a:rPr lang="en-US" sz="1800" dirty="0" smtClean="0"/>
                  <a:t>must takes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 </a:t>
                </a:r>
                <a:r>
                  <a:rPr lang="en-US" sz="1800" dirty="0" smtClean="0"/>
                  <a:t>time since it has to read each item at least once.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5334000" cy="4525963"/>
              </a:xfrm>
              <a:blipFill rotWithShape="1">
                <a:blip r:embed="rId2"/>
                <a:stretch>
                  <a:fillRect l="-1143" t="-674" b="-1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038600" cy="4906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Time complexity </a:t>
                </a:r>
                <a:r>
                  <a:rPr lang="en-US" sz="2000" dirty="0" smtClean="0"/>
                  <a:t>of sorting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1200" b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400" b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038600" cy="4906963"/>
              </a:xfrm>
              <a:blipFill rotWithShape="1">
                <a:blip r:embed="rId3"/>
                <a:stretch>
                  <a:fillRect l="-1208" t="-621" r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6553200" y="2286000"/>
            <a:ext cx="381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477000" y="4343400"/>
            <a:ext cx="381000" cy="9464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2667000" y="5791200"/>
                <a:ext cx="34290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Sorting has time complexity of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91200"/>
                <a:ext cx="34290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543800" y="1916668"/>
            <a:ext cx="14334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Upper</a:t>
            </a:r>
            <a:r>
              <a:rPr lang="en-US" dirty="0" smtClean="0"/>
              <a:t> bound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0" y="5193268"/>
            <a:ext cx="14240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Lower</a:t>
            </a:r>
            <a:r>
              <a:rPr lang="en-US" dirty="0" smtClean="0"/>
              <a:t>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2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Time complexity </a:t>
            </a:r>
            <a:r>
              <a:rPr lang="en-US" sz="3200" b="1" u="sng" dirty="0" smtClean="0">
                <a:solidFill>
                  <a:srgbClr val="C00000"/>
                </a:solidFill>
              </a:rPr>
              <a:t>of a problem</a:t>
            </a:r>
            <a:br>
              <a:rPr lang="en-US" sz="3200" b="1" u="sng" dirty="0" smtClean="0">
                <a:solidFill>
                  <a:srgbClr val="C00000"/>
                </a:solidFill>
              </a:rPr>
            </a:br>
            <a:endParaRPr lang="en-US" sz="3200" b="1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5334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Example: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All-pairs shortest paths (APSP)</a:t>
                </a:r>
              </a:p>
              <a:p>
                <a:r>
                  <a:rPr lang="en-US" sz="1800" b="1" dirty="0"/>
                  <a:t>Algorithm </a:t>
                </a:r>
                <a:r>
                  <a:rPr lang="en-US" sz="1800" b="1" dirty="0" smtClean="0"/>
                  <a:t>1 </a:t>
                </a:r>
                <a:r>
                  <a:rPr lang="en-US" sz="1800" dirty="0" smtClean="0"/>
                  <a:t>: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Floyd </a:t>
                </a:r>
                <a:r>
                  <a:rPr lang="en-US" sz="1800" dirty="0" err="1" smtClean="0">
                    <a:solidFill>
                      <a:srgbClr val="7030A0"/>
                    </a:solidFill>
                  </a:rPr>
                  <a:t>Warshal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 Algorithm </a:t>
                </a:r>
                <a:r>
                  <a:rPr lang="en-US" sz="1800" dirty="0" smtClean="0"/>
                  <a:t>with </a:t>
                </a:r>
                <a:r>
                  <a:rPr lang="en-US" sz="1800" dirty="0"/>
                  <a:t>time complexity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en-US" sz="1800" dirty="0" smtClean="0"/>
              </a:p>
              <a:p>
                <a:endParaRPr lang="en-US" sz="1800" b="1" dirty="0" smtClean="0"/>
              </a:p>
              <a:p>
                <a:endParaRPr lang="en-US" sz="1800" b="1" dirty="0"/>
              </a:p>
              <a:p>
                <a:r>
                  <a:rPr lang="en-US" sz="1800" b="1" dirty="0" smtClean="0"/>
                  <a:t>Algorithm 2 </a:t>
                </a:r>
                <a:r>
                  <a:rPr lang="en-US" sz="1800" dirty="0"/>
                  <a:t>: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Johnson’ algorithm </a:t>
                </a:r>
                <a:r>
                  <a:rPr lang="en-US" sz="1800" dirty="0"/>
                  <a:t>with time complexity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)</a:t>
                </a:r>
                <a:endParaRPr lang="en-US" sz="18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n-US" sz="1800" dirty="0" smtClean="0"/>
                  <a:t>All-pairs shortest paths must require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 time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5334000" cy="4525963"/>
              </a:xfrm>
              <a:blipFill rotWithShape="1">
                <a:blip r:embed="rId2"/>
                <a:stretch>
                  <a:fillRect l="-1143" t="-674" b="-12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038600" cy="4906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Time complexity </a:t>
                </a:r>
                <a:r>
                  <a:rPr lang="en-US" sz="2000" dirty="0" smtClean="0"/>
                  <a:t>of APSP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1200" b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400" b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038600" cy="4906963"/>
              </a:xfrm>
              <a:blipFill rotWithShape="1">
                <a:blip r:embed="rId3"/>
                <a:stretch>
                  <a:fillRect t="-621" r="-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6553200" y="2286000"/>
            <a:ext cx="381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Ribbon 11"/>
          <p:cNvSpPr/>
          <p:nvPr/>
        </p:nvSpPr>
        <p:spPr>
          <a:xfrm>
            <a:off x="1600200" y="5791200"/>
            <a:ext cx="51435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is still a gap between upper and lower bounds for APSP.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1916668"/>
            <a:ext cx="14334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Upper</a:t>
            </a:r>
            <a:r>
              <a:rPr lang="en-US" dirty="0" smtClean="0"/>
              <a:t> bound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0" y="5193268"/>
            <a:ext cx="14240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Lower</a:t>
            </a:r>
            <a:r>
              <a:rPr lang="en-US" dirty="0" smtClean="0"/>
              <a:t>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0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Aim </a:t>
            </a:r>
            <a:r>
              <a:rPr lang="en-US" sz="3200" b="1" dirty="0" smtClean="0"/>
              <a:t>of theoretical computer science</a:t>
            </a:r>
            <a:endParaRPr lang="en-IN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For any given computational problem </a:t>
            </a:r>
            <a:r>
              <a:rPr lang="en-US" sz="2000" b="1" i="1" dirty="0" smtClean="0">
                <a:solidFill>
                  <a:srgbClr val="0070C0"/>
                </a:solidFill>
              </a:rPr>
              <a:t>P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Get </a:t>
            </a:r>
            <a:r>
              <a:rPr lang="en-US" sz="2000" b="1" dirty="0" smtClean="0"/>
              <a:t>smallest possible </a:t>
            </a:r>
            <a:r>
              <a:rPr lang="en-US" sz="2000" b="1" dirty="0" smtClean="0">
                <a:solidFill>
                  <a:srgbClr val="0070C0"/>
                </a:solidFill>
              </a:rPr>
              <a:t>upper bound </a:t>
            </a:r>
            <a:r>
              <a:rPr lang="en-US" sz="2000" dirty="0" smtClean="0"/>
              <a:t>on its time complexity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Get </a:t>
            </a:r>
            <a:r>
              <a:rPr lang="en-US" sz="2000" b="1" dirty="0" smtClean="0"/>
              <a:t>largest possible </a:t>
            </a:r>
            <a:r>
              <a:rPr lang="en-US" sz="2000" b="1" dirty="0" smtClean="0">
                <a:solidFill>
                  <a:srgbClr val="7030A0"/>
                </a:solidFill>
              </a:rPr>
              <a:t>lower bound </a:t>
            </a:r>
            <a:r>
              <a:rPr lang="en-US" sz="2000" dirty="0" smtClean="0"/>
              <a:t>on its time complexity. </a:t>
            </a:r>
            <a:endParaRPr lang="en-IN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94888" y="2971800"/>
            <a:ext cx="2420112" cy="896112"/>
            <a:chOff x="3294888" y="2971800"/>
            <a:chExt cx="2420112" cy="896112"/>
          </a:xfrm>
        </p:grpSpPr>
        <p:sp>
          <p:nvSpPr>
            <p:cNvPr id="7" name="Left-Right Arrow Callout 6"/>
            <p:cNvSpPr/>
            <p:nvPr/>
          </p:nvSpPr>
          <p:spPr>
            <a:xfrm rot="5400000">
              <a:off x="4056888" y="2209800"/>
              <a:ext cx="896112" cy="2420112"/>
            </a:xfrm>
            <a:prstGeom prst="leftRightArrowCallout">
              <a:avLst>
                <a:gd name="adj1" fmla="val 11482"/>
                <a:gd name="adj2" fmla="val 25000"/>
                <a:gd name="adj3" fmla="val 11482"/>
                <a:gd name="adj4" fmla="val 4812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62336" y="3288268"/>
              <a:ext cx="1695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the GAP</a:t>
              </a:r>
              <a:endParaRPr lang="en-IN" dirty="0"/>
            </a:p>
          </p:txBody>
        </p:sp>
      </p:grpSp>
      <p:sp>
        <p:nvSpPr>
          <p:cNvPr id="10" name="Left Arrow 9"/>
          <p:cNvSpPr/>
          <p:nvPr/>
        </p:nvSpPr>
        <p:spPr>
          <a:xfrm>
            <a:off x="6553200" y="1905000"/>
            <a:ext cx="2514600" cy="121920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requires designing better algorithm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6400800" y="3733800"/>
            <a:ext cx="2514600" cy="121920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?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8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How to establish </a:t>
            </a:r>
            <a:r>
              <a:rPr lang="en-US" sz="2800" b="1" dirty="0" smtClean="0">
                <a:solidFill>
                  <a:srgbClr val="C00000"/>
                </a:solidFill>
              </a:rPr>
              <a:t>lower bound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Two ways: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Adversarial </a:t>
            </a:r>
            <a:r>
              <a:rPr lang="en-US" sz="2400" b="1" dirty="0" smtClean="0"/>
              <a:t>approach</a:t>
            </a:r>
          </a:p>
          <a:p>
            <a:endParaRPr lang="en-US" sz="2400" b="1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Limitation</a:t>
            </a:r>
            <a:r>
              <a:rPr lang="en-US" sz="2400" dirty="0" smtClean="0"/>
              <a:t> of the  model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of computation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3276600"/>
            <a:ext cx="28083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gentle introduction today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5193268"/>
            <a:ext cx="76495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CS345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5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1286</Words>
  <Application>Microsoft Office PowerPoint</Application>
  <PresentationFormat>On-screen Show (4:3)</PresentationFormat>
  <Paragraphs>289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Structures and Algorithms (CS210A) Semester I – 2014-15</vt:lpstr>
      <vt:lpstr>Order notation</vt:lpstr>
      <vt:lpstr>Order notation extended</vt:lpstr>
      <vt:lpstr>Order notation extended</vt:lpstr>
      <vt:lpstr>PowerPoint Presentation</vt:lpstr>
      <vt:lpstr>Time complexity of a problem </vt:lpstr>
      <vt:lpstr>Time complexity of a problem </vt:lpstr>
      <vt:lpstr>Aim of theoretical computer science</vt:lpstr>
      <vt:lpstr>How to establish lower bound</vt:lpstr>
      <vt:lpstr>Adversarial approach </vt:lpstr>
      <vt:lpstr>Locating 1 problem</vt:lpstr>
      <vt:lpstr>Lower bound on Locating 1 problem</vt:lpstr>
      <vt:lpstr>Miscellaneous problems</vt:lpstr>
      <vt:lpstr>Problem 1</vt:lpstr>
      <vt:lpstr>Problem 1 </vt:lpstr>
      <vt:lpstr>Problem 2</vt:lpstr>
      <vt:lpstr>Problem 3</vt:lpstr>
      <vt:lpstr>Locating 0 problem</vt:lpstr>
      <vt:lpstr>Lower bound on Locating 0 problem</vt:lpstr>
      <vt:lpstr>Problem 3</vt:lpstr>
      <vt:lpstr>Final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194</cp:revision>
  <dcterms:created xsi:type="dcterms:W3CDTF">2012-11-11T08:58:57Z</dcterms:created>
  <dcterms:modified xsi:type="dcterms:W3CDTF">2014-11-14T13:29:40Z</dcterms:modified>
</cp:coreProperties>
</file>