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425" r:id="rId2"/>
    <p:sldId id="449" r:id="rId3"/>
    <p:sldId id="441" r:id="rId4"/>
    <p:sldId id="442" r:id="rId5"/>
    <p:sldId id="440" r:id="rId6"/>
    <p:sldId id="443" r:id="rId7"/>
    <p:sldId id="444" r:id="rId8"/>
    <p:sldId id="450" r:id="rId9"/>
    <p:sldId id="445" r:id="rId10"/>
    <p:sldId id="451" r:id="rId11"/>
    <p:sldId id="467" r:id="rId12"/>
    <p:sldId id="452" r:id="rId13"/>
    <p:sldId id="461" r:id="rId14"/>
    <p:sldId id="462" r:id="rId15"/>
    <p:sldId id="453" r:id="rId16"/>
    <p:sldId id="454" r:id="rId17"/>
    <p:sldId id="455" r:id="rId18"/>
    <p:sldId id="460" r:id="rId19"/>
    <p:sldId id="456" r:id="rId20"/>
    <p:sldId id="468" r:id="rId21"/>
    <p:sldId id="457" r:id="rId22"/>
    <p:sldId id="458" r:id="rId23"/>
    <p:sldId id="464" r:id="rId24"/>
    <p:sldId id="465" r:id="rId25"/>
    <p:sldId id="46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5: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grid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A new problem : Data structure for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Range-minima problem</a:t>
                </a:r>
                <a:endParaRPr lang="en-US" sz="24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an array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</a:t>
                </a:r>
                <a:r>
                  <a:rPr lang="en-US" sz="2000" dirty="0"/>
                  <a:t>is a local minima </a:t>
                </a:r>
                <a:r>
                  <a:rPr lang="en-US" sz="2000" dirty="0" smtClean="0"/>
                  <a:t>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 </a:t>
                </a:r>
                <a:r>
                  <a:rPr lang="en-US" sz="2000" dirty="0" smtClean="0"/>
                  <a:t>Suppose </a:t>
                </a:r>
                <a:r>
                  <a:rPr lang="en-US" sz="2000" dirty="0"/>
                  <a:t>we execute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2000" b="1" dirty="0"/>
                  <a:t>() </a:t>
                </a:r>
                <a:r>
                  <a:rPr lang="en-US" sz="2000" dirty="0"/>
                  <a:t>from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2000" b="1" dirty="0" smtClean="0"/>
                  <a:t>()</a:t>
                </a:r>
                <a:r>
                  <a:rPr lang="en-US" sz="2000" dirty="0" smtClean="0"/>
                  <a:t>, if terminates, will return local minima.</a:t>
                </a:r>
              </a:p>
              <a:p>
                <a:pPr marL="0" indent="0">
                  <a:buNone/>
                </a:pPr>
                <a:r>
                  <a:rPr lang="en-US" sz="2000" dirty="0"/>
                  <a:t>I</a:t>
                </a:r>
                <a:r>
                  <a:rPr lang="en-US" sz="2000" dirty="0" smtClean="0"/>
                  <a:t>t </a:t>
                </a:r>
                <a:r>
                  <a:rPr lang="en-US" sz="2000" dirty="0"/>
                  <a:t>will terminate </a:t>
                </a:r>
                <a:r>
                  <a:rPr lang="en-US" sz="2000" u="sng" dirty="0"/>
                  <a:t>without ever entering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Hence there is a local minima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sz="1600" dirty="0" smtClean="0"/>
              <a:t>9    17  23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962400" y="1752600"/>
            <a:ext cx="30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23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3673032" y="1981200"/>
            <a:ext cx="289367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17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3399098" y="2362200"/>
            <a:ext cx="273934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573260" y="5421868"/>
            <a:ext cx="188494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Algorithmic proof</a:t>
            </a:r>
          </a:p>
        </p:txBody>
      </p:sp>
      <p:sp>
        <p:nvSpPr>
          <p:cNvPr id="31" name="Left Brace 30"/>
          <p:cNvSpPr/>
          <p:nvPr/>
        </p:nvSpPr>
        <p:spPr>
          <a:xfrm rot="16200000" flipH="1">
            <a:off x="2828625" y="2292207"/>
            <a:ext cx="164815" cy="1524003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Callout 31"/>
          <p:cNvSpPr/>
          <p:nvPr/>
        </p:nvSpPr>
        <p:spPr>
          <a:xfrm>
            <a:off x="228600" y="1447800"/>
            <a:ext cx="3220453" cy="841248"/>
          </a:xfrm>
          <a:prstGeom prst="cloudCallout">
            <a:avLst>
              <a:gd name="adj1" fmla="val 26885"/>
              <a:gd name="adj2" fmla="val 1075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7030A0"/>
                </a:solidFill>
              </a:rPr>
              <a:t>A local minima exists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in </a:t>
            </a:r>
            <a:r>
              <a:rPr lang="en-US" sz="1600" b="1" dirty="0">
                <a:solidFill>
                  <a:srgbClr val="7030A0"/>
                </a:solidFill>
              </a:rPr>
              <a:t>this region</a:t>
            </a:r>
            <a:r>
              <a:rPr lang="en-US" sz="1600" dirty="0">
                <a:solidFill>
                  <a:srgbClr val="7030A0"/>
                </a:solidFill>
              </a:rPr>
              <a:t>. Why </a:t>
            </a:r>
            <a:r>
              <a:rPr lang="en-US" sz="1600" dirty="0" smtClean="0">
                <a:solidFill>
                  <a:srgbClr val="7030A0"/>
                </a:solidFill>
              </a:rPr>
              <a:t>?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26" grpId="0" animBg="1"/>
      <p:bldP spid="27" grpId="0" animBg="1"/>
      <p:bldP spid="28" grpId="0" animBg="1"/>
      <p:bldP spid="5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an array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</a:t>
                </a:r>
                <a:r>
                  <a:rPr lang="en-US" sz="2000" dirty="0"/>
                  <a:t>is a local minima </a:t>
                </a:r>
                <a:r>
                  <a:rPr lang="en-US" sz="2000" dirty="0" smtClean="0"/>
                  <a:t>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We can confine our search for local minima to only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Our problem size has reduced.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Question</a:t>
                </a:r>
                <a:r>
                  <a:rPr lang="en-US" sz="2000" dirty="0" smtClean="0">
                    <a:sym typeface="Wingdings" pitchFamily="2" charset="2"/>
                  </a:rPr>
                  <a:t>: Which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should we select so as to reduce problem size significantly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𝑚𝑖𝑑𝑑𝑙𝑒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point of array </a:t>
                </a:r>
                <a:r>
                  <a:rPr lang="en-US" sz="2000" b="1" dirty="0"/>
                  <a:t>A</a:t>
                </a:r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24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sz="1600" dirty="0" smtClean="0"/>
              <a:t>9    17  23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962400" y="1752600"/>
            <a:ext cx="30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23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3673032" y="1981200"/>
            <a:ext cx="289367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17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3399098" y="2362200"/>
            <a:ext cx="273934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673032" y="3200400"/>
            <a:ext cx="3352801" cy="3693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673033" y="3200400"/>
            <a:ext cx="3352800" cy="3693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Face 5"/>
          <p:cNvSpPr/>
          <p:nvPr/>
        </p:nvSpPr>
        <p:spPr>
          <a:xfrm>
            <a:off x="7635433" y="4584413"/>
            <a:ext cx="746567" cy="67338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in an </a:t>
            </a:r>
            <a:r>
              <a:rPr lang="en-US" sz="3600" b="1" dirty="0" smtClean="0">
                <a:solidFill>
                  <a:srgbClr val="7030A0"/>
                </a:solidFill>
              </a:rPr>
              <a:t>array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(Similar to binary search)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0070C0"/>
                    </a:solidFill>
                  </a:rPr>
                  <a:t>int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Local-minima-in-array</a:t>
                </a:r>
                <a:r>
                  <a:rPr lang="en-US" sz="2400" b="1" dirty="0" smtClean="0"/>
                  <a:t>(A</a:t>
                </a:r>
                <a:r>
                  <a:rPr lang="en-US" sz="2400" b="1" dirty="0" smtClean="0"/>
                  <a:t>) </a:t>
                </a:r>
                <a:r>
                  <a:rPr lang="en-US" sz="2400" dirty="0" smtClean="0"/>
                  <a:t>{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FALSE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ym typeface="Wingdings" pitchFamily="2" charset="2"/>
                  </a:rPr>
                  <a:t>while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:r>
                  <a:rPr lang="en-US" sz="1800" b="1" dirty="0" smtClean="0">
                    <a:sym typeface="Wingdings" pitchFamily="2" charset="2"/>
                  </a:rPr>
                  <a:t>      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 smtClean="0">
                    <a:sym typeface="Wingdings" pitchFamily="2" charset="2"/>
                  </a:rPr>
                  <a:t>)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{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(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+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)/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is a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local minima</a:t>
                </a:r>
                <a:r>
                  <a:rPr lang="en-US" sz="1800" dirty="0" smtClean="0"/>
                  <a:t>)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TRUE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</a:t>
                </a:r>
                <a:r>
                  <a:rPr lang="en-US" sz="1800" b="1" dirty="0" smtClean="0">
                    <a:sym typeface="Wingdings" pitchFamily="2" charset="2"/>
                  </a:rPr>
                  <a:t>else if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]</a:t>
                </a:r>
                <a:r>
                  <a:rPr lang="en-US" sz="1800" dirty="0" smtClean="0">
                    <a:sym typeface="Wingdings" pitchFamily="2" charset="2"/>
                  </a:rPr>
                  <a:t>)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ym typeface="Wingdings" pitchFamily="2" charset="2"/>
                  </a:rPr>
                  <a:t>              ;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</a:t>
                </a:r>
                <a:r>
                  <a:rPr lang="en-US" sz="1800" b="1" dirty="0" smtClean="0"/>
                  <a:t>else</a:t>
                </a:r>
                <a:r>
                  <a:rPr lang="en-US" sz="1800" dirty="0" smtClean="0"/>
                  <a:t>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endParaRPr lang="en-US" sz="18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 </a:t>
                </a:r>
                <a:r>
                  <a:rPr lang="en-US" sz="1800" b="1" dirty="0" smtClean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dirty="0" smtClean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0480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ot </a:t>
            </a:r>
            <a:r>
              <a:rPr lang="en-US" b="1" dirty="0" smtClean="0">
                <a:solidFill>
                  <a:srgbClr val="0070C0"/>
                </a:solidFill>
              </a:rPr>
              <a:t>found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blipFill rotWithShape="1">
                <a:blip r:embed="rId3"/>
                <a:stretch>
                  <a:fillRect t="-22000" r="-1908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blipFill rotWithShape="1">
                <a:blip r:embed="rId4"/>
                <a:stretch>
                  <a:fillRect t="-22000" r="-3042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19800" y="3505200"/>
            <a:ext cx="1906171" cy="1905000"/>
            <a:chOff x="8153400" y="3352800"/>
            <a:chExt cx="1906171" cy="19050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153400" y="3352800"/>
              <a:ext cx="304800" cy="19050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  </a:t>
                  </a:r>
                  <a:r>
                    <a:rPr lang="en-US" dirty="0"/>
                    <a:t>t</a:t>
                  </a:r>
                  <a:r>
                    <a:rPr lang="en-US" dirty="0" smtClean="0"/>
                    <a:t>ime </a:t>
                  </a:r>
                </a:p>
                <a:p>
                  <a:r>
                    <a:rPr lang="en-US" dirty="0" smtClean="0"/>
                    <a:t>in one iteration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383" t="-4673" r="-6767" b="-130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048000" y="2133600"/>
            <a:ext cx="3733800" cy="1077951"/>
            <a:chOff x="3048000" y="2133600"/>
            <a:chExt cx="3733800" cy="1077951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048000" y="2527019"/>
              <a:ext cx="2000250" cy="68453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5048250" y="2133600"/>
              <a:ext cx="1733550" cy="685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How many iterations </a:t>
              </a:r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IN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Down Ribbon 20"/>
              <p:cNvSpPr/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6115050" y="5638800"/>
            <a:ext cx="234315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Proof of  correctness 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21" grpId="0" animBg="1"/>
      <p:bldP spid="21" grpId="1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in </a:t>
            </a:r>
            <a:r>
              <a:rPr lang="en-US" sz="3600" b="1" dirty="0" smtClean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olidFill>
                  <a:srgbClr val="7030A0"/>
                </a:solidFill>
              </a:rPr>
              <a:t>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(Proof of correctness)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Assertion: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In the beginning of each iteration, the following assertion holds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“A </a:t>
                </a:r>
                <a:r>
                  <a:rPr lang="en-US" sz="2000" dirty="0"/>
                  <a:t>local minima </a:t>
                </a:r>
                <a:r>
                  <a:rPr lang="en-US" sz="2000" dirty="0" smtClean="0"/>
                  <a:t>of array </a:t>
                </a:r>
                <a:r>
                  <a:rPr lang="en-US" sz="2000" b="1" dirty="0"/>
                  <a:t>A</a:t>
                </a:r>
                <a:r>
                  <a:rPr lang="en-US" sz="2000" dirty="0" smtClean="0"/>
                  <a:t> exists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].”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How to prove the assertion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Hint</a:t>
                </a:r>
                <a:r>
                  <a:rPr lang="en-US" sz="2000" dirty="0" smtClean="0"/>
                  <a:t>:  Express it </a:t>
                </a:r>
                <a:r>
                  <a:rPr lang="en-US" sz="2000" b="1" u="sng" dirty="0" smtClean="0"/>
                  <a:t>differently</a:t>
                </a:r>
                <a:r>
                  <a:rPr lang="en-US" sz="2000" dirty="0" smtClean="0"/>
                  <a:t> . </a:t>
                </a: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]” and </a:t>
                </a:r>
                <a:r>
                  <a:rPr lang="en-US" sz="2000" dirty="0"/>
                  <a:t>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]”.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Make sincere attempts to prove </a:t>
                </a:r>
                <a:r>
                  <a:rPr lang="en-US" sz="2000" dirty="0" smtClean="0"/>
                  <a:t>the assertion.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Hint</a:t>
                </a:r>
                <a:r>
                  <a:rPr lang="en-US" sz="2000" dirty="0" smtClean="0"/>
                  <a:t>:    mathematical Induction … focus on an iteration… use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Explore</a:t>
                </a:r>
                <a:r>
                  <a:rPr lang="en-US" sz="2000" dirty="0" smtClean="0"/>
                  <a:t>() …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00400"/>
            <a:ext cx="2758633" cy="392668"/>
            <a:chOff x="2133600" y="3200400"/>
            <a:chExt cx="2758633" cy="392668"/>
          </a:xfrm>
        </p:grpSpPr>
        <p:sp>
          <p:nvSpPr>
            <p:cNvPr id="30" name="Rectangle 29"/>
            <p:cNvSpPr/>
            <p:nvPr/>
          </p:nvSpPr>
          <p:spPr>
            <a:xfrm>
              <a:off x="2149034" y="3200400"/>
              <a:ext cx="2743199" cy="392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3200400"/>
              <a:ext cx="2758633" cy="392668"/>
              <a:chOff x="3673032" y="3200400"/>
              <a:chExt cx="3352801" cy="3693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385368" y="3200399"/>
            <a:ext cx="640466" cy="381001"/>
            <a:chOff x="6385368" y="3200399"/>
            <a:chExt cx="640466" cy="381001"/>
          </a:xfrm>
        </p:grpSpPr>
        <p:sp>
          <p:nvSpPr>
            <p:cNvPr id="33" name="Rectangle 32"/>
            <p:cNvSpPr/>
            <p:nvPr/>
          </p:nvSpPr>
          <p:spPr>
            <a:xfrm>
              <a:off x="6400800" y="3200400"/>
              <a:ext cx="625033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85368" y="3200399"/>
              <a:ext cx="640466" cy="381001"/>
              <a:chOff x="3673032" y="3200400"/>
              <a:chExt cx="3352801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876794" y="2323695"/>
            <a:ext cx="365741" cy="800505"/>
            <a:chOff x="3276600" y="4192812"/>
            <a:chExt cx="433612" cy="792192"/>
          </a:xfrm>
        </p:grpSpPr>
        <p:sp>
          <p:nvSpPr>
            <p:cNvPr id="40" name="Up Arrow 39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02935" y="2323695"/>
            <a:ext cx="397865" cy="800505"/>
            <a:chOff x="3276600" y="4192812"/>
            <a:chExt cx="471697" cy="792192"/>
          </a:xfrm>
        </p:grpSpPr>
        <p:sp>
          <p:nvSpPr>
            <p:cNvPr id="44" name="Up Arrow 43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4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in </a:t>
            </a:r>
            <a:r>
              <a:rPr lang="en-US" sz="3600" b="1" dirty="0" smtClean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olidFill>
                  <a:srgbClr val="7030A0"/>
                </a:solidFill>
              </a:rPr>
              <a:t>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(Proof of correctness)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Assertion: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In the beginning of each iteration, the following assertion holds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</a:t>
                </a:r>
                <a:r>
                  <a:rPr lang="en-US" sz="2000" dirty="0" smtClean="0"/>
                  <a:t>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]” and 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].”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How to prove the correctness of the algorithm using the assertion </a:t>
                </a:r>
                <a:r>
                  <a:rPr lang="en-US" sz="2000" dirty="0" smtClean="0"/>
                  <a:t>?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r="-18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00400"/>
            <a:ext cx="2758633" cy="392668"/>
            <a:chOff x="2133600" y="3200400"/>
            <a:chExt cx="2758633" cy="392668"/>
          </a:xfrm>
        </p:grpSpPr>
        <p:sp>
          <p:nvSpPr>
            <p:cNvPr id="30" name="Rectangle 29"/>
            <p:cNvSpPr/>
            <p:nvPr/>
          </p:nvSpPr>
          <p:spPr>
            <a:xfrm>
              <a:off x="2149034" y="3200400"/>
              <a:ext cx="2743199" cy="392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3200400"/>
              <a:ext cx="2758633" cy="392668"/>
              <a:chOff x="3673032" y="3200400"/>
              <a:chExt cx="3352801" cy="3693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385368" y="3200399"/>
            <a:ext cx="640466" cy="381001"/>
            <a:chOff x="6385368" y="3200399"/>
            <a:chExt cx="640466" cy="381001"/>
          </a:xfrm>
        </p:grpSpPr>
        <p:sp>
          <p:nvSpPr>
            <p:cNvPr id="33" name="Rectangle 32"/>
            <p:cNvSpPr/>
            <p:nvPr/>
          </p:nvSpPr>
          <p:spPr>
            <a:xfrm>
              <a:off x="6400800" y="3200400"/>
              <a:ext cx="625033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85368" y="3200399"/>
              <a:ext cx="640466" cy="381001"/>
              <a:chOff x="3673032" y="3200400"/>
              <a:chExt cx="3352801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876794" y="2323695"/>
            <a:ext cx="365741" cy="800505"/>
            <a:chOff x="3276600" y="4192812"/>
            <a:chExt cx="433612" cy="792192"/>
          </a:xfrm>
        </p:grpSpPr>
        <p:sp>
          <p:nvSpPr>
            <p:cNvPr id="40" name="Up Arrow 39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02935" y="2323695"/>
            <a:ext cx="397865" cy="800505"/>
            <a:chOff x="3276600" y="4192812"/>
            <a:chExt cx="471697" cy="792192"/>
          </a:xfrm>
        </p:grpSpPr>
        <p:sp>
          <p:nvSpPr>
            <p:cNvPr id="44" name="Up Arrow 43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68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Local minima in an array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distinct elements can be found in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log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</a:t>
            </a:r>
            <a:r>
              <a:rPr lang="en-US" sz="4000" b="1" dirty="0" smtClean="0">
                <a:solidFill>
                  <a:srgbClr val="7030A0"/>
                </a:solidFill>
              </a:rPr>
              <a:t>grid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(extending the solution from 1-D to 2-D)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05001" y="4812268"/>
            <a:ext cx="2538663" cy="369332"/>
            <a:chOff x="1905001" y="4812268"/>
            <a:chExt cx="2538663" cy="369332"/>
          </a:xfrm>
        </p:grpSpPr>
        <p:sp>
          <p:nvSpPr>
            <p:cNvPr id="43" name="Rectangle 42"/>
            <p:cNvSpPr/>
            <p:nvPr/>
          </p:nvSpPr>
          <p:spPr>
            <a:xfrm>
              <a:off x="4243138" y="4891648"/>
              <a:ext cx="200526" cy="213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905001" y="4812268"/>
              <a:ext cx="2289865" cy="369332"/>
              <a:chOff x="1905001" y="4812268"/>
              <a:chExt cx="2289865" cy="36933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2167620" y="5052605"/>
                <a:ext cx="2027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905001" y="4812268"/>
                    <a:ext cx="262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001" y="4812268"/>
                    <a:ext cx="262620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4186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𝒎𝒊𝒅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r="-7447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6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5213405" y="1566908"/>
            <a:ext cx="230086" cy="181769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Down Ribbon 73"/>
              <p:cNvSpPr/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Explore()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from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Down Ribbon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2438400" y="2637719"/>
            <a:ext cx="1981199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38400" y="2637719"/>
            <a:ext cx="2005264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0100" y="50292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72721" y="5029200"/>
            <a:ext cx="0" cy="155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772721" y="5184577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2721" y="5408359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25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11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5847347" y="12954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7030A0"/>
                </a:solidFill>
              </a:rPr>
              <a:t>A local minima exists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in </a:t>
            </a:r>
            <a:r>
              <a:rPr lang="en-US" sz="1600" b="1" dirty="0">
                <a:solidFill>
                  <a:srgbClr val="7030A0"/>
                </a:solidFill>
              </a:rPr>
              <a:t>this region</a:t>
            </a:r>
            <a:r>
              <a:rPr lang="en-US" sz="1600" dirty="0">
                <a:solidFill>
                  <a:srgbClr val="7030A0"/>
                </a:solidFill>
              </a:rPr>
              <a:t>. Why </a:t>
            </a:r>
            <a:r>
              <a:rPr lang="en-US" sz="1600" dirty="0" smtClean="0">
                <a:solidFill>
                  <a:srgbClr val="7030A0"/>
                </a:solidFill>
              </a:rPr>
              <a:t>?</a:t>
            </a:r>
            <a:endParaRPr lang="en-IN" dirty="0">
              <a:solidFill>
                <a:srgbClr val="7030A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2819400"/>
            <a:ext cx="4114801" cy="2054423"/>
            <a:chOff x="228600" y="2819400"/>
            <a:chExt cx="4114801" cy="2054423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19400"/>
              <a:ext cx="180382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Smallest element</a:t>
              </a:r>
            </a:p>
            <a:p>
              <a:r>
                <a:rPr lang="en-US" dirty="0" smtClean="0"/>
                <a:t>of the column</a:t>
              </a:r>
              <a:endParaRPr lang="en-IN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24000" y="3465731"/>
              <a:ext cx="2819401" cy="1408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6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7" grpId="0"/>
      <p:bldP spid="60" grpId="0"/>
      <p:bldP spid="67" grpId="0"/>
      <p:bldP spid="69" grpId="0" animBg="1"/>
      <p:bldP spid="74" grpId="0" animBg="1"/>
      <p:bldP spid="74" grpId="1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 grid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Int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Local-minima-in-grid</a:t>
                </a:r>
                <a:r>
                  <a:rPr lang="en-US" sz="2400" b="1" dirty="0" smtClean="0"/>
                  <a:t>(M)  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// returns the column containing a local minima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:r>
                  <a:rPr lang="en-US" sz="1800" b="1" dirty="0" smtClean="0">
                    <a:sym typeface="Wingdings" pitchFamily="2" charset="2"/>
                  </a:rPr>
                  <a:t>FALSE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ym typeface="Wingdings" pitchFamily="2" charset="2"/>
                  </a:rPr>
                  <a:t>while</a:t>
                </a:r>
                <a:r>
                  <a:rPr lang="en-US" sz="1800" dirty="0" smtClean="0">
                    <a:sym typeface="Wingdings" pitchFamily="2" charset="2"/>
                  </a:rPr>
                  <a:t>(no</a:t>
                </a:r>
                <a:r>
                  <a:rPr lang="en-US" sz="1800" dirty="0" smtClean="0"/>
                  <a:t>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 smtClean="0">
                    <a:sym typeface="Wingdings" pitchFamily="2" charset="2"/>
                  </a:rPr>
                  <a:t>)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{</a:t>
                </a: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(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+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)/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[*,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</a:rPr>
                  <a:t>]</a:t>
                </a:r>
                <a:r>
                  <a:rPr lang="en-US" sz="1800" dirty="0" smtClean="0"/>
                  <a:t> has a local minima)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TRUE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else {   </a:t>
                </a:r>
                <a:r>
                  <a:rPr lang="en-US" sz="1800" dirty="0" smtClean="0">
                    <a:sym typeface="Wingdings" pitchFamily="2" charset="2"/>
                  </a:rPr>
                  <a:t>let 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be the smallest element in 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*</a:t>
                </a:r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])         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        ;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</a:t>
                </a:r>
                <a:r>
                  <a:rPr lang="en-US" sz="1800" b="1" dirty="0" smtClean="0"/>
                  <a:t>else</a:t>
                </a:r>
                <a:r>
                  <a:rPr lang="en-US" sz="1800" dirty="0" smtClean="0"/>
                  <a:t>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return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dirty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111" t="-1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86400" y="4114800"/>
                <a:ext cx="14478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114800"/>
                <a:ext cx="1447800" cy="304800"/>
              </a:xfrm>
              <a:prstGeom prst="rect">
                <a:avLst/>
              </a:prstGeom>
              <a:blipFill rotWithShape="1">
                <a:blip r:embed="rId3"/>
                <a:stretch>
                  <a:fillRect l="-2101" t="-22000" r="-5882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971800" y="4419600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19600"/>
                <a:ext cx="1524000" cy="304800"/>
              </a:xfrm>
              <a:prstGeom prst="rect">
                <a:avLst/>
              </a:prstGeom>
              <a:blipFill rotWithShape="1">
                <a:blip r:embed="rId4"/>
                <a:stretch>
                  <a:fillRect l="-800" t="-22000" r="-4000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Left Arrow 9"/>
              <p:cNvSpPr/>
              <p:nvPr/>
            </p:nvSpPr>
            <p:spPr>
              <a:xfrm>
                <a:off x="7315200" y="3429000"/>
                <a:ext cx="1143000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 time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429000"/>
                <a:ext cx="1143000" cy="381000"/>
              </a:xfrm>
              <a:prstGeom prst="leftArrow">
                <a:avLst/>
              </a:prstGeom>
              <a:blipFill rotWithShape="1">
                <a:blip r:embed="rId5"/>
                <a:stretch>
                  <a:fillRect r="-4688" b="-10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Left Arrow 10"/>
              <p:cNvSpPr/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time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blipFill rotWithShape="1">
                <a:blip r:embed="rId6"/>
                <a:stretch>
                  <a:fillRect r="-4255" b="-10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8305800" y="3352800"/>
            <a:ext cx="865451" cy="1905000"/>
            <a:chOff x="8305800" y="3352800"/>
            <a:chExt cx="865451" cy="19050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305800" y="3352800"/>
              <a:ext cx="304800" cy="19050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435152" y="4001869"/>
                  <a:ext cx="7360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)  </a:t>
                  </a:r>
                  <a:endParaRPr lang="en-US" dirty="0" smtClean="0"/>
                </a:p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152" y="4001869"/>
                  <a:ext cx="736099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500" t="-4673" r="-14167" b="-130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/>
          <p:cNvSpPr/>
          <p:nvPr/>
        </p:nvSpPr>
        <p:spPr>
          <a:xfrm>
            <a:off x="6115050" y="5638800"/>
            <a:ext cx="234315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Proof of  correctness 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</a:t>
            </a:r>
            <a:r>
              <a:rPr lang="en-US" sz="4000" b="1" dirty="0" smtClean="0">
                <a:solidFill>
                  <a:srgbClr val="7030A0"/>
                </a:solidFill>
              </a:rPr>
              <a:t>grid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(</a:t>
            </a:r>
            <a:r>
              <a:rPr lang="en-US" sz="2400" b="1" smtClean="0"/>
              <a:t>Proof of Correctness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Assertion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In the beginning of each iteration, the following assertion holds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“A </a:t>
                </a:r>
                <a:r>
                  <a:rPr lang="en-US" sz="2000" dirty="0"/>
                  <a:t>local minima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grid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exists in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 b="-4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/>
          <p:cNvSpPr/>
          <p:nvPr/>
        </p:nvSpPr>
        <p:spPr>
          <a:xfrm rot="5400000">
            <a:off x="5251873" y="1664612"/>
            <a:ext cx="191581" cy="979829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427297" y="2286423"/>
            <a:ext cx="2405387" cy="3504777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394" y="1258229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837579" y="2281981"/>
            <a:ext cx="410821" cy="3509219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545735" y="1258229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Down Ribbon 57"/>
          <p:cNvSpPr/>
          <p:nvPr/>
        </p:nvSpPr>
        <p:spPr>
          <a:xfrm>
            <a:off x="6248400" y="3047999"/>
            <a:ext cx="2895600" cy="109187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Homework: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Make sincere attempt to prove this assertion.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 grid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A local minima in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err="1" smtClean="0"/>
                  <a:t>×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grid storing distinct elements can be found in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time.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2895600" y="4572000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How to improve it to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572000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Local minima </a:t>
            </a:r>
            <a:r>
              <a:rPr lang="en-US" sz="3200" dirty="0" smtClean="0"/>
              <a:t>in a GRID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grid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time</a:t>
                </a:r>
                <a:endParaRPr lang="en-IN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us carefully look at the calculations of the running time of the current </a:t>
                </a:r>
                <a:r>
                  <a:rPr lang="en-US" sz="2000" dirty="0" err="1" smtClean="0"/>
                  <a:t>algo</a:t>
                </a:r>
                <a:r>
                  <a:rPr lang="en-US" sz="2000" dirty="0" smtClean="0"/>
                  <a:t>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IN" sz="2000" dirty="0" smtClean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about the following series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= 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It 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Get an !DEA from this series to modify our current algorithm    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b="1" dirty="0" smtClean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terms)</a:t>
                </a:r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b="1" dirty="0" smtClean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terms)</a:t>
                </a:r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miley Face 6"/>
          <p:cNvSpPr/>
          <p:nvPr/>
        </p:nvSpPr>
        <p:spPr>
          <a:xfrm>
            <a:off x="5715000" y="4299466"/>
            <a:ext cx="609600" cy="653534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5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2612656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grid in </a:t>
                </a:r>
                <a:r>
                  <a:rPr lang="en-US" sz="3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time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Bisect alternatively along rows and column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395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343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9290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9237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9185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1326" y="2590800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527639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548129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568619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95538" y="2590800"/>
            <a:ext cx="184483" cy="3505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90800" y="589109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4628147" y="47244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80021" y="4251878"/>
            <a:ext cx="1820779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>
            <a:off x="4953000" y="3733800"/>
            <a:ext cx="381000" cy="48920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0200" y="2590801"/>
            <a:ext cx="188495" cy="1661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618747" y="38100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18747" y="3227364"/>
            <a:ext cx="782053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5791200" y="2743200"/>
            <a:ext cx="381000" cy="48416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590800" y="2637719"/>
            <a:ext cx="2005264" cy="3483344"/>
            <a:chOff x="2438400" y="2637719"/>
            <a:chExt cx="2005264" cy="348334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72000" y="4251877"/>
            <a:ext cx="1828800" cy="1869186"/>
            <a:chOff x="2438400" y="2637719"/>
            <a:chExt cx="2005264" cy="348334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596062" y="2612656"/>
            <a:ext cx="1002633" cy="1618730"/>
            <a:chOff x="2438400" y="2637719"/>
            <a:chExt cx="2005264" cy="3483344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626767" y="3227364"/>
            <a:ext cx="774033" cy="982166"/>
            <a:chOff x="2438400" y="2637719"/>
            <a:chExt cx="2005264" cy="348334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477000" y="2817559"/>
            <a:ext cx="2667000" cy="122941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will have to do it </a:t>
            </a:r>
            <a:r>
              <a:rPr lang="en-US" b="1" dirty="0" smtClean="0">
                <a:solidFill>
                  <a:schemeClr val="tx1"/>
                </a:solidFill>
              </a:rPr>
              <a:t>completely </a:t>
            </a:r>
            <a:r>
              <a:rPr lang="en-US" dirty="0" smtClean="0">
                <a:solidFill>
                  <a:schemeClr val="tx1"/>
                </a:solidFill>
              </a:rPr>
              <a:t>as a part of the next assignment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grid storing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distinct elements, a local minima </a:t>
                </a:r>
                <a:r>
                  <a:rPr lang="en-US" sz="2000" dirty="0"/>
                  <a:t>can be found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time.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On which </a:t>
                </a:r>
                <a:r>
                  <a:rPr lang="en-US" sz="2000" dirty="0"/>
                  <a:t>algorithm </a:t>
                </a:r>
                <a:r>
                  <a:rPr lang="en-US" sz="2000" dirty="0" smtClean="0"/>
                  <a:t>paradigm, was this algorithm based on ?</a:t>
                </a:r>
              </a:p>
              <a:p>
                <a:r>
                  <a:rPr lang="en-US" sz="2000" b="1" dirty="0" smtClean="0"/>
                  <a:t>Greedy</a:t>
                </a:r>
              </a:p>
              <a:p>
                <a:r>
                  <a:rPr lang="en-US" sz="2000" b="1" dirty="0" smtClean="0"/>
                  <a:t>Divide and Conquer</a:t>
                </a:r>
              </a:p>
              <a:p>
                <a:r>
                  <a:rPr lang="en-US" sz="2000" b="1" dirty="0" smtClean="0"/>
                  <a:t>Dynamic Programming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 flipH="1">
            <a:off x="838200" y="4876800"/>
            <a:ext cx="2133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 Motivating </a:t>
            </a:r>
            <a:r>
              <a:rPr lang="en-US" sz="2800" b="1" dirty="0">
                <a:solidFill>
                  <a:srgbClr val="C00000"/>
                </a:solidFill>
              </a:rPr>
              <a:t>example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to realize the </a:t>
            </a:r>
            <a:r>
              <a:rPr lang="en-US" sz="2400" b="1" u="sng" dirty="0" smtClean="0">
                <a:solidFill>
                  <a:srgbClr val="002060"/>
                </a:solidFill>
              </a:rPr>
              <a:t>importance</a:t>
            </a:r>
            <a:r>
              <a:rPr lang="en-US" sz="2400" b="1" dirty="0" smtClean="0">
                <a:solidFill>
                  <a:srgbClr val="002060"/>
                </a:solidFill>
              </a:rPr>
              <a:t> of  data structures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7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470000" cy="978932"/>
            <a:chOff x="3276600" y="4495800"/>
            <a:chExt cx="47000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51054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0" y="5181600"/>
            <a:ext cx="588623" cy="990600"/>
            <a:chOff x="5334000" y="4495800"/>
            <a:chExt cx="588623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5117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j=11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 rot="5400000">
            <a:off x="4343398" y="3276598"/>
            <a:ext cx="472637" cy="242296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: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 smtClean="0"/>
                  <a:t>(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i,j</a:t>
                </a:r>
                <a:r>
                  <a:rPr lang="en-US" sz="2000" dirty="0" smtClean="0"/>
                  <a:t>) : report the smallest element from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smtClean="0"/>
                  <a:t>],…,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store one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 smtClean="0"/>
                  <a:t> numbers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the number of queries be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413567" y="3897868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b="1" dirty="0" smtClean="0"/>
              <a:t>-6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87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build="p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Does there exist a data structure which is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Compact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/>
                  <a:t>size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)</a:t>
                </a:r>
                <a:endParaRPr lang="en-US" sz="18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Can answer each query efficiently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time)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Homework 4: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Ponder over the above question. </a:t>
                </a:r>
              </a:p>
              <a:p>
                <a:pPr marL="0" indent="0" algn="ctr">
                  <a:buNone/>
                </a:pPr>
                <a:r>
                  <a:rPr lang="en-US" sz="2000" i="1" dirty="0" smtClean="0"/>
                  <a:t>(we shall solve it in the next class)</a:t>
                </a:r>
                <a:endParaRPr lang="en-US" sz="2800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Local minima in a grid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 storing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 smtClean="0"/>
                  <a:t> numbers, an entry is local minima if it is smaller than each of its neighbors.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145268"/>
            <a:ext cx="2299568" cy="2186464"/>
            <a:chOff x="1600200" y="2145268"/>
            <a:chExt cx="2299568" cy="2186464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99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2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Local minima in a grid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 storing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 smtClean="0"/>
                  <a:t> numbers, output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 smtClean="0"/>
                  <a:t> local minima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99568" cy="2274332"/>
            <a:chOff x="1600200" y="2057400"/>
            <a:chExt cx="2299568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99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55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simple principles 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Respect every new idea </a:t>
            </a:r>
            <a:r>
              <a:rPr lang="en-US" sz="2400" dirty="0" smtClean="0"/>
              <a:t>which solves </a:t>
            </a:r>
            <a:r>
              <a:rPr lang="en-US" sz="2400" dirty="0"/>
              <a:t>a</a:t>
            </a:r>
            <a:r>
              <a:rPr lang="en-US" sz="2400" dirty="0" smtClean="0"/>
              <a:t> problem even partially.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Principle </a:t>
            </a:r>
            <a:r>
              <a:rPr lang="en-US" sz="2400" dirty="0">
                <a:solidFill>
                  <a:srgbClr val="C00000"/>
                </a:solidFill>
              </a:rPr>
              <a:t>of simplification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If you find a problem difficult, 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rgbClr val="002060"/>
                </a:solidFill>
              </a:rPr>
              <a:t>try to solve its simpler version, and then 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rgbClr val="002060"/>
                </a:solidFill>
              </a:rPr>
              <a:t>extend this solution to the original (difficult) version.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 new approach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Repeat</a:t>
            </a:r>
            <a:r>
              <a:rPr lang="en-US" sz="1800" dirty="0"/>
              <a:t> 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800" i="1" dirty="0" smtClean="0"/>
              <a:t>if current entry is not local minima, explore the neighbor storing smaller value.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09800" cy="2274332"/>
            <a:chOff x="1600200" y="2057400"/>
            <a:chExt cx="2209800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00200" y="3962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434" y="2057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Explore</a:t>
            </a:r>
            <a:r>
              <a:rPr lang="en-US" sz="1800" b="1" dirty="0" smtClean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 smtClean="0"/>
              <a:t>{     Let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While(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is not a local minima</a:t>
            </a:r>
            <a:r>
              <a:rPr lang="en-US" sz="1800" b="1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{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a </a:t>
            </a:r>
            <a:r>
              <a:rPr lang="en-US" sz="1800" dirty="0" smtClean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 smtClean="0">
                <a:sym typeface="Wingdings" pitchFamily="2" charset="2"/>
              </a:rPr>
              <a:t> of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 smtClean="0">
                <a:sym typeface="Wingdings" pitchFamily="2" charset="2"/>
              </a:rPr>
              <a:t> storing </a:t>
            </a:r>
            <a:r>
              <a:rPr lang="en-US" sz="1800" u="sng" dirty="0" smtClean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 smtClean="0"/>
              <a:t>   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return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What is the proof of correctness of </a:t>
            </a:r>
            <a:r>
              <a:rPr lang="en-US" sz="2000" b="1" dirty="0" smtClean="0">
                <a:solidFill>
                  <a:srgbClr val="7030A0"/>
                </a:solidFill>
              </a:rPr>
              <a:t>Explore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Answer: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 smtClean="0"/>
              <a:t>It suffices if we can prove that </a:t>
            </a:r>
            <a:r>
              <a:rPr lang="en-US" sz="2000" b="1" dirty="0" smtClean="0"/>
              <a:t>While </a:t>
            </a:r>
            <a:r>
              <a:rPr lang="en-US" sz="2000" dirty="0" smtClean="0"/>
              <a:t>loop eventually terminates.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Indeed, the loop terminates since </a:t>
            </a:r>
            <a:r>
              <a:rPr lang="en-US" sz="2000" b="1" dirty="0" smtClean="0">
                <a:sym typeface="Wingdings" pitchFamily="2" charset="2"/>
              </a:rPr>
              <a:t>we never visit a cell twice</a:t>
            </a:r>
            <a:r>
              <a:rPr lang="en-US" sz="2000" dirty="0" smtClean="0">
                <a:sym typeface="Wingdings" pitchFamily="2" charset="2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Explore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()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Let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be any entry to start with;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While(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is not a local minima</a:t>
                </a:r>
                <a:r>
                  <a:rPr lang="en-US" sz="18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a </a:t>
                </a: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neighbor</a:t>
                </a:r>
                <a:r>
                  <a:rPr lang="en-US" sz="1800" dirty="0" smtClean="0">
                    <a:sym typeface="Wingdings" pitchFamily="2" charset="2"/>
                  </a:rPr>
                  <a:t> of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1800" dirty="0" smtClean="0">
                    <a:sym typeface="Wingdings" pitchFamily="2" charset="2"/>
                  </a:rPr>
                  <a:t> storing </a:t>
                </a:r>
                <a:r>
                  <a:rPr lang="en-US" sz="1800" u="sng" dirty="0" smtClean="0">
                    <a:sym typeface="Wingdings" pitchFamily="2" charset="2"/>
                  </a:rPr>
                  <a:t>smaller value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return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Worst case time complexity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 not discard </a:t>
            </a:r>
            <a:r>
              <a:rPr lang="en-US" b="1" dirty="0" smtClean="0">
                <a:solidFill>
                  <a:srgbClr val="7030A0"/>
                </a:solidFill>
              </a:rPr>
              <a:t>Explore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7620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Simplify the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477000" y="2895600"/>
            <a:ext cx="2438400" cy="612648"/>
          </a:xfrm>
          <a:prstGeom prst="borderCallout1">
            <a:avLst>
              <a:gd name="adj1" fmla="val 97017"/>
              <a:gd name="adj2" fmla="val 48984"/>
              <a:gd name="adj3" fmla="val 389165"/>
              <a:gd name="adj4" fmla="val 177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apply this principle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an array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2</a:t>
                </a:r>
                <a:r>
                  <a:rPr lang="en-US" sz="2000" b="1" dirty="0" smtClean="0"/>
                  <a:t>: </a:t>
                </a:r>
                <a:r>
                  <a:rPr lang="en-US" sz="20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distinct elements can be found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dirty="0" smtClean="0">
                    <a:sym typeface="Wingdings" pitchFamily="2" charset="2"/>
                  </a:rPr>
                  <a:t>(last class)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r>
                  <a:rPr lang="en-US" sz="2000" dirty="0" smtClean="0"/>
                  <a:t>Design the algorithm stated in </a:t>
                </a:r>
                <a:r>
                  <a:rPr lang="en-US" sz="2000" b="1" dirty="0" smtClean="0"/>
                  <a:t>Theorem 2</a:t>
                </a:r>
                <a:r>
                  <a:rPr lang="en-US" sz="2000" dirty="0" smtClean="0"/>
                  <a:t>. </a:t>
                </a:r>
              </a:p>
              <a:p>
                <a:r>
                  <a:rPr lang="en-US" sz="2000" dirty="0" smtClean="0"/>
                  <a:t>Spend some time to extend this algorithm for the grid with running time=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2463225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238702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717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2321</TotalTime>
  <Words>1496</Words>
  <Application>Microsoft Office PowerPoint</Application>
  <PresentationFormat>On-screen Show (4:3)</PresentationFormat>
  <Paragraphs>316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Structures and Algorithms (CS210A) Semester I – 2014-15</vt:lpstr>
      <vt:lpstr>Local minima in a GRID </vt:lpstr>
      <vt:lpstr>Local minima in a grid</vt:lpstr>
      <vt:lpstr>Local minima in a grid</vt:lpstr>
      <vt:lpstr>Two simple principles </vt:lpstr>
      <vt:lpstr>A new approach</vt:lpstr>
      <vt:lpstr>A new approach</vt:lpstr>
      <vt:lpstr>A new approach</vt:lpstr>
      <vt:lpstr>Local minima in an array</vt:lpstr>
      <vt:lpstr>Local minima in an array</vt:lpstr>
      <vt:lpstr>Local minima in an array</vt:lpstr>
      <vt:lpstr>Local minima in an array (Similar to binary search)</vt:lpstr>
      <vt:lpstr>Local minima in an array (Proof of correctness)</vt:lpstr>
      <vt:lpstr>Local minima in an array (Proof of correctness)</vt:lpstr>
      <vt:lpstr>Local minima in an array</vt:lpstr>
      <vt:lpstr>Local minima in a grid (extending the solution from 1-D to 2-D)</vt:lpstr>
      <vt:lpstr>Local minima in a grid</vt:lpstr>
      <vt:lpstr>Local minima in a grid (Proof of Correctness)</vt:lpstr>
      <vt:lpstr>Local minima in a grid</vt:lpstr>
      <vt:lpstr>Local minima in a grid in O(n) time</vt:lpstr>
      <vt:lpstr>Local minima in a grid in O(n) time</vt:lpstr>
      <vt:lpstr>PowerPoint Presentation</vt:lpstr>
      <vt:lpstr>Range-Minima Problem</vt:lpstr>
      <vt:lpstr>Range-Minima Problem</vt:lpstr>
      <vt:lpstr>Range-Minima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498</cp:revision>
  <dcterms:created xsi:type="dcterms:W3CDTF">2011-12-03T04:13:03Z</dcterms:created>
  <dcterms:modified xsi:type="dcterms:W3CDTF">2014-08-08T13:04:37Z</dcterms:modified>
</cp:coreProperties>
</file>