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461" r:id="rId2"/>
    <p:sldId id="459" r:id="rId3"/>
    <p:sldId id="467" r:id="rId4"/>
    <p:sldId id="440" r:id="rId5"/>
    <p:sldId id="441" r:id="rId6"/>
    <p:sldId id="443" r:id="rId7"/>
    <p:sldId id="444" r:id="rId8"/>
    <p:sldId id="446" r:id="rId9"/>
    <p:sldId id="447" r:id="rId10"/>
    <p:sldId id="448" r:id="rId11"/>
    <p:sldId id="449" r:id="rId12"/>
    <p:sldId id="450" r:id="rId13"/>
    <p:sldId id="451" r:id="rId14"/>
    <p:sldId id="464" r:id="rId15"/>
    <p:sldId id="452" r:id="rId16"/>
    <p:sldId id="465" r:id="rId17"/>
    <p:sldId id="453" r:id="rId18"/>
    <p:sldId id="454" r:id="rId19"/>
    <p:sldId id="455" r:id="rId20"/>
    <p:sldId id="472" r:id="rId21"/>
    <p:sldId id="456" r:id="rId22"/>
    <p:sldId id="468" r:id="rId23"/>
    <p:sldId id="457" r:id="rId24"/>
    <p:sldId id="458" r:id="rId25"/>
    <p:sldId id="466" r:id="rId26"/>
    <p:sldId id="469" r:id="rId27"/>
    <p:sldId id="470" r:id="rId28"/>
    <p:sldId id="47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76" autoAdjust="0"/>
  </p:normalViewPr>
  <p:slideViewPr>
    <p:cSldViewPr>
      <p:cViewPr>
        <p:scale>
          <a:sx n="85" d="100"/>
          <a:sy n="85" d="100"/>
        </p:scale>
        <p:origin x="-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6: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 compact and fast data structure for </a:t>
            </a:r>
            <a:r>
              <a:rPr lang="en-US" sz="2000" b="1" dirty="0" smtClean="0">
                <a:solidFill>
                  <a:srgbClr val="7030A0"/>
                </a:solidFill>
              </a:rPr>
              <a:t>Range-minima problem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Proof of correctness of algorithm: </a:t>
            </a:r>
            <a:r>
              <a:rPr lang="en-US" sz="2000" b="1" dirty="0" smtClean="0">
                <a:solidFill>
                  <a:srgbClr val="7030A0"/>
                </a:solidFill>
              </a:rPr>
              <a:t>Examples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Artificial hurdle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If we want to answer each query in O(1) time, 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dirty="0" smtClean="0"/>
                  <a:t>we must store its answer </a:t>
                </a:r>
                <a:r>
                  <a:rPr lang="en-US" sz="2400" u="sng" dirty="0" smtClean="0"/>
                  <a:t>explicitly</a:t>
                </a:r>
                <a:r>
                  <a:rPr lang="en-US" sz="2400" dirty="0" smtClean="0"/>
                  <a:t>. </a:t>
                </a:r>
              </a:p>
              <a:p>
                <a:pPr>
                  <a:buFont typeface="Wingdings"/>
                  <a:buChar char="è"/>
                </a:pPr>
                <a:r>
                  <a:rPr lang="en-US" sz="2400" dirty="0" smtClean="0"/>
                  <a:t>Since there are around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 smtClean="0"/>
                  <a:t>queries, so </a:t>
                </a:r>
                <a:r>
                  <a:rPr lang="en-US" sz="2400" b="1" i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 space is needed.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i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i="1" dirty="0" smtClean="0">
                    <a:solidFill>
                      <a:srgbClr val="7030A0"/>
                    </a:solidFill>
                  </a:rPr>
                  <a:t>Spend some time to find the origin of this hurdle.…</a:t>
                </a:r>
                <a:endParaRPr lang="en-US" sz="24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Artificial </a:t>
            </a:r>
            <a:r>
              <a:rPr lang="en-US" sz="3600" b="1" dirty="0" smtClean="0">
                <a:solidFill>
                  <a:srgbClr val="7030A0"/>
                </a:solidFill>
              </a:rPr>
              <a:t>hurdle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-1" y="1600200"/>
                <a:ext cx="8183881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… If we fix the first parameter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i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for all queries, we need </a:t>
                </a:r>
                <a:r>
                  <a:rPr lang="en-US" sz="2000" b="1" i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space.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So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for all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i</a:t>
                </a:r>
                <a:r>
                  <a:rPr lang="en-US" sz="2000" dirty="0" smtClean="0"/>
                  <a:t>, we need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 smtClean="0"/>
                  <a:t>space.</a:t>
                </a: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-1" y="1600200"/>
                <a:ext cx="8183881" cy="4525963"/>
              </a:xfrm>
              <a:blipFill rotWithShape="1">
                <a:blip r:embed="rId2"/>
                <a:stretch>
                  <a:fillRect l="-74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533400" y="2209800"/>
            <a:ext cx="7781160" cy="978932"/>
            <a:chOff x="533400" y="2209800"/>
            <a:chExt cx="7781160" cy="978932"/>
          </a:xfrm>
        </p:grpSpPr>
        <p:sp>
          <p:nvSpPr>
            <p:cNvPr id="39" name="TextBox 38"/>
            <p:cNvSpPr txBox="1"/>
            <p:nvPr/>
          </p:nvSpPr>
          <p:spPr>
            <a:xfrm>
              <a:off x="990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0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3400" y="2209800"/>
              <a:ext cx="7781160" cy="533400"/>
              <a:chOff x="533400" y="2209800"/>
              <a:chExt cx="7781160" cy="53340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33400" y="220980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914400" y="2286000"/>
                <a:ext cx="7400160" cy="457200"/>
                <a:chOff x="914400" y="3276600"/>
                <a:chExt cx="740016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90600" y="3276600"/>
                  <a:ext cx="72390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1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895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2402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878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905000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14400" y="3352800"/>
                  <a:ext cx="412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3.1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276188" y="3276600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 smtClean="0"/>
                    <a:t> </a:t>
                  </a:r>
                  <a:r>
                    <a:rPr lang="en-US" sz="1400" dirty="0" smtClean="0"/>
                    <a:t>29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495388" y="335280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99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391400" y="3349823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41.5</a:t>
                  </a:r>
                  <a:endParaRPr lang="en-US" sz="14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05896" y="3352800"/>
                  <a:ext cx="4587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</a:t>
                  </a:r>
                  <a:r>
                    <a:rPr lang="en-US" sz="1400" dirty="0" smtClean="0"/>
                    <a:t>81</a:t>
                  </a:r>
                  <a:endParaRPr lang="en-US" sz="1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810896" y="3352800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67.4</a:t>
                  </a:r>
                  <a:endParaRPr lang="en-US" sz="1400" dirty="0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2976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772400" y="2743200"/>
                  <a:ext cx="5212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>
                      <a:solidFill>
                        <a:srgbClr val="0070C0"/>
                      </a:solidFill>
                    </a:rPr>
                    <a:t>-1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2743200"/>
                  <a:ext cx="5212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6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514600" y="1905000"/>
            <a:ext cx="5715000" cy="1556004"/>
            <a:chOff x="2514600" y="1905000"/>
            <a:chExt cx="5715000" cy="1556004"/>
          </a:xfrm>
        </p:grpSpPr>
        <p:grpSp>
          <p:nvGrpSpPr>
            <p:cNvPr id="41" name="Group 40"/>
            <p:cNvGrpSpPr/>
            <p:nvPr/>
          </p:nvGrpSpPr>
          <p:grpSpPr>
            <a:xfrm>
              <a:off x="2514600" y="1905000"/>
              <a:ext cx="5715000" cy="914400"/>
              <a:chOff x="2514600" y="1905000"/>
              <a:chExt cx="3810000" cy="9144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565400" y="1905000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i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2514600" y="2819400"/>
                <a:ext cx="3810000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Up Arrow 4"/>
            <p:cNvSpPr/>
            <p:nvPr/>
          </p:nvSpPr>
          <p:spPr>
            <a:xfrm>
              <a:off x="2590800" y="2971800"/>
              <a:ext cx="183704" cy="489204"/>
            </a:xfrm>
            <a:prstGeom prst="up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Left Arrow 7"/>
          <p:cNvSpPr/>
          <p:nvPr/>
        </p:nvSpPr>
        <p:spPr>
          <a:xfrm>
            <a:off x="7010400" y="3733800"/>
            <a:ext cx="1304160" cy="6096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True Fact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352800" y="5105400"/>
            <a:ext cx="2096686" cy="68580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 wrong inference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7" name="Cloud Callout 36"/>
          <p:cNvSpPr/>
          <p:nvPr/>
        </p:nvSpPr>
        <p:spPr>
          <a:xfrm>
            <a:off x="5372100" y="4191000"/>
            <a:ext cx="3771900" cy="1524000"/>
          </a:xfrm>
          <a:prstGeom prst="cloudCallout">
            <a:avLst>
              <a:gd name="adj1" fmla="val 27465"/>
              <a:gd name="adj2" fmla="val 7742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because it assumes that data structure for an index i will work in </a:t>
            </a:r>
            <a:r>
              <a:rPr lang="en-US" sz="1600" dirty="0" smtClean="0">
                <a:solidFill>
                  <a:srgbClr val="002060"/>
                </a:solidFill>
              </a:rPr>
              <a:t>isolation </a:t>
            </a:r>
            <a:r>
              <a:rPr lang="en-US" sz="1600" dirty="0">
                <a:solidFill>
                  <a:srgbClr val="002060"/>
                </a:solidFill>
              </a:rPr>
              <a:t>of others (</a:t>
            </a:r>
            <a:r>
              <a:rPr lang="en-US" sz="1600" b="1" dirty="0">
                <a:solidFill>
                  <a:srgbClr val="7030A0"/>
                </a:solidFill>
              </a:rPr>
              <a:t>NO collaboration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3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Collaboration (team effort)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works in real life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2056015"/>
            <a:ext cx="3075709" cy="2668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590800" y="5105400"/>
            <a:ext cx="3505200" cy="914400"/>
          </a:xfrm>
          <a:prstGeom prst="ribbon">
            <a:avLst>
              <a:gd name="adj1" fmla="val 16667"/>
              <a:gd name="adj2" fmla="val 685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Why not try collaboration for the given problem ?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</a:t>
                </a:r>
                <a:r>
                  <a:rPr 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problem: </a:t>
                </a:r>
                <a:br>
                  <a:rPr 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Breaking the </a:t>
                </a:r>
                <a:r>
                  <a:rPr lang="en-US" sz="3200" b="1" i="1" dirty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barrier using </a:t>
                </a:r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collaboration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" t="-8511" r="-1259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An Overview:</a:t>
                </a:r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400" dirty="0" smtClean="0"/>
                  <a:t>Keep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tiny data structures: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Each index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stores minimum </a:t>
                </a:r>
                <a:r>
                  <a:rPr lang="en-US" sz="2400" b="1" u="sng" dirty="0" smtClean="0"/>
                  <a:t>only for a few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sz="2400" dirty="0" smtClean="0"/>
                  <a:t>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400" dirty="0" smtClean="0"/>
                  <a:t>.</a:t>
                </a:r>
                <a:endParaRPr lang="en-US" sz="280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/>
                  <a:t>For a query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400" dirty="0" smtClean="0"/>
                  <a:t>(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i</a:t>
                </a:r>
                <a:r>
                  <a:rPr lang="en-US" sz="2400" dirty="0" err="1" smtClean="0"/>
                  <a:t>,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j</a:t>
                </a:r>
                <a:r>
                  <a:rPr lang="en-US" sz="2400" dirty="0" smtClean="0"/>
                  <a:t>), if the answer is not stored in the tiny data structure of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i</a:t>
                </a:r>
                <a:r>
                  <a:rPr lang="en-US" sz="24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</a:t>
                </a:r>
                <a:r>
                  <a:rPr lang="en-US" sz="2000" dirty="0" smtClean="0"/>
                  <a:t>look up  tiny data structure of some index 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q</a:t>
                </a:r>
                <a:r>
                  <a:rPr lang="en-US" sz="2000" dirty="0" smtClean="0"/>
                  <a:t> (</a:t>
                </a:r>
                <a:r>
                  <a:rPr lang="en-US" sz="2000" u="sng" dirty="0" smtClean="0"/>
                  <a:t>chosen carefully</a:t>
                </a:r>
                <a:r>
                  <a:rPr lang="en-US" sz="2000" dirty="0" smtClean="0"/>
                  <a:t>).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How </a:t>
            </a:r>
            <a:r>
              <a:rPr lang="en-US" sz="3200" dirty="0" smtClean="0"/>
              <a:t>does </a:t>
            </a:r>
            <a:r>
              <a:rPr lang="en-US" sz="3200" dirty="0" smtClean="0">
                <a:solidFill>
                  <a:srgbClr val="7030A0"/>
                </a:solidFill>
              </a:rPr>
              <a:t>collaboration</a:t>
            </a:r>
            <a:r>
              <a:rPr lang="en-US" sz="3200" dirty="0" smtClean="0"/>
              <a:t> work </a:t>
            </a:r>
            <a:br>
              <a:rPr lang="en-US" sz="3200" dirty="0" smtClean="0"/>
            </a:br>
            <a:r>
              <a:rPr lang="en-US" sz="3200" dirty="0" smtClean="0"/>
              <a:t>in this problem ?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problem: </a:t>
                </a:r>
                <a:b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Breaking the </a:t>
                </a:r>
                <a:r>
                  <a:rPr lang="en-US" sz="3200" b="1" i="1" dirty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barrier using collaboration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" t="-8511" r="-170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3059668"/>
            <a:ext cx="4953000" cy="445532"/>
            <a:chOff x="1371600" y="2743200"/>
            <a:chExt cx="4953000" cy="445532"/>
          </a:xfrm>
        </p:grpSpPr>
        <p:sp>
          <p:nvSpPr>
            <p:cNvPr id="32" name="TextBox 31"/>
            <p:cNvSpPr txBox="1"/>
            <p:nvPr/>
          </p:nvSpPr>
          <p:spPr>
            <a:xfrm>
              <a:off x="1447800" y="28194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i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0834" y="2743200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j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371600" y="3112532"/>
              <a:ext cx="4953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447800" y="4038600"/>
                  <a:ext cx="240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i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607302" y="39740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n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23259" y="3647420"/>
            <a:ext cx="381000" cy="760512"/>
            <a:chOff x="3223259" y="3647420"/>
            <a:chExt cx="381000" cy="760512"/>
          </a:xfrm>
        </p:grpSpPr>
        <p:sp>
          <p:nvSpPr>
            <p:cNvPr id="39" name="Rectangle 38"/>
            <p:cNvSpPr/>
            <p:nvPr/>
          </p:nvSpPr>
          <p:spPr>
            <a:xfrm>
              <a:off x="3223259" y="3647420"/>
              <a:ext cx="381000" cy="4557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64428" y="4038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q</a:t>
              </a:r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3169919" y="4572000"/>
            <a:ext cx="3230881" cy="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71600" y="3657600"/>
            <a:ext cx="3048000" cy="685800"/>
            <a:chOff x="1371600" y="3657600"/>
            <a:chExt cx="3048000" cy="6858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71600" y="4343400"/>
              <a:ext cx="304800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9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143000" y="4419600"/>
            <a:ext cx="2972993" cy="1207532"/>
            <a:chOff x="1143000" y="4419600"/>
            <a:chExt cx="2972993" cy="1207532"/>
          </a:xfrm>
        </p:grpSpPr>
        <p:sp>
          <p:nvSpPr>
            <p:cNvPr id="9" name="Up Arrow 8"/>
            <p:cNvSpPr/>
            <p:nvPr/>
          </p:nvSpPr>
          <p:spPr>
            <a:xfrm>
              <a:off x="2514600" y="44196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0" y="5257800"/>
              <a:ext cx="2972993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 stores answers for this range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66007" y="4572000"/>
            <a:ext cx="3041923" cy="1055132"/>
            <a:chOff x="1143000" y="4419600"/>
            <a:chExt cx="3041923" cy="1055132"/>
          </a:xfrm>
        </p:grpSpPr>
        <p:sp>
          <p:nvSpPr>
            <p:cNvPr id="72" name="Up Arrow 71"/>
            <p:cNvSpPr/>
            <p:nvPr/>
          </p:nvSpPr>
          <p:spPr>
            <a:xfrm>
              <a:off x="2514600" y="4419600"/>
              <a:ext cx="228600" cy="6858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43000" y="5105400"/>
              <a:ext cx="3041923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q</a:t>
              </a:r>
              <a:r>
                <a:rPr lang="en-US" dirty="0" smtClean="0"/>
                <a:t> stores answers for this range</a:t>
              </a:r>
              <a:endParaRPr lang="en-US" dirty="0"/>
            </a:p>
          </p:txBody>
        </p:sp>
      </p:grpSp>
      <p:sp>
        <p:nvSpPr>
          <p:cNvPr id="68" name="Cloud Callout 67"/>
          <p:cNvSpPr/>
          <p:nvPr/>
        </p:nvSpPr>
        <p:spPr>
          <a:xfrm>
            <a:off x="5257800" y="1828800"/>
            <a:ext cx="3886200" cy="1403604"/>
          </a:xfrm>
          <a:prstGeom prst="cloudCallout">
            <a:avLst>
              <a:gd name="adj1" fmla="val 54825"/>
              <a:gd name="adj2" fmla="val -1153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We may use the tiny data structure of  </a:t>
            </a:r>
            <a:r>
              <a:rPr lang="en-US" sz="1600" u="sng" dirty="0" smtClean="0">
                <a:solidFill>
                  <a:srgbClr val="C00000"/>
                </a:solidFill>
              </a:rPr>
              <a:t>index q</a:t>
            </a:r>
            <a:r>
              <a:rPr lang="en-US" sz="1600" dirty="0" smtClean="0">
                <a:solidFill>
                  <a:srgbClr val="C00000"/>
                </a:solidFill>
              </a:rPr>
              <a:t> to answer Range-Minima(</a:t>
            </a:r>
            <a:r>
              <a:rPr lang="en-US" sz="1600" dirty="0" err="1" smtClean="0">
                <a:solidFill>
                  <a:srgbClr val="C00000"/>
                </a:solidFill>
              </a:rPr>
              <a:t>i,j</a:t>
            </a:r>
            <a:r>
              <a:rPr lang="en-US" sz="1600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3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Details of </a:t>
            </a:r>
            <a:r>
              <a:rPr lang="en-US" sz="3200" dirty="0" smtClean="0">
                <a:solidFill>
                  <a:srgbClr val="7030A0"/>
                </a:solidFill>
              </a:rPr>
              <a:t>Tiny data structures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problem : </a:t>
                </a:r>
                <a:b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Details of tiny data structure 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stored at each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255" r="-296" b="-175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22119" y="2968823"/>
            <a:ext cx="762000" cy="307777"/>
            <a:chOff x="1371600" y="2892623"/>
            <a:chExt cx="762000" cy="3077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71600" y="3200400"/>
              <a:ext cx="7620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28962" y="2892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2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21229" y="2587823"/>
            <a:ext cx="1447800" cy="307777"/>
            <a:chOff x="1371600" y="2590800"/>
            <a:chExt cx="1447800" cy="30777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371600" y="2895600"/>
              <a:ext cx="14478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09962" y="2590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17767" y="2272137"/>
            <a:ext cx="2697481" cy="307777"/>
            <a:chOff x="1371600" y="2283023"/>
            <a:chExt cx="2697481" cy="30777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371600" y="2590800"/>
              <a:ext cx="2697481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7000" y="22830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8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8572" y="1641785"/>
            <a:ext cx="6160028" cy="307777"/>
            <a:chOff x="1371600" y="2283023"/>
            <a:chExt cx="6160028" cy="307777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71600" y="2590800"/>
              <a:ext cx="616002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961" r="-12500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1935481" y="2057400"/>
            <a:ext cx="45719" cy="381000"/>
            <a:chOff x="1676400" y="2057400"/>
            <a:chExt cx="45719" cy="381000"/>
          </a:xfrm>
        </p:grpSpPr>
        <p:sp>
          <p:nvSpPr>
            <p:cNvPr id="53" name="Oval 52"/>
            <p:cNvSpPr/>
            <p:nvPr/>
          </p:nvSpPr>
          <p:spPr>
            <a:xfrm>
              <a:off x="1676400" y="23622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76400" y="22098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676400" y="20574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22119" y="3273623"/>
            <a:ext cx="425862" cy="307777"/>
            <a:chOff x="1722119" y="3273623"/>
            <a:chExt cx="425862" cy="30777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722119" y="3581400"/>
              <a:ext cx="42586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8800" y="3273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1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5029200"/>
                <a:ext cx="5334000" cy="1142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Tiny data structure of Index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stores minimum element for {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],…,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 smtClean="0"/>
                  <a:t> ]} for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≤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29200"/>
                <a:ext cx="5334000" cy="11426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582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9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Answering 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Range-minima </a:t>
                </a:r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query for index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: </a:t>
                </a:r>
                <a:r>
                  <a:rPr lang="en-US" sz="3200" b="1" dirty="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Collaboration works</a:t>
                </a:r>
                <a:endParaRPr lang="en-US" sz="32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7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038600"/>
                      <a:ext cx="32252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2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7302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1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007628" y="4038600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28" y="4038600"/>
                <a:ext cx="3248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371600" y="2819400"/>
            <a:ext cx="49530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52600" y="35052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752600" y="2518383"/>
            <a:ext cx="2703567" cy="1139217"/>
            <a:chOff x="1752600" y="2518383"/>
            <a:chExt cx="2703567" cy="1139217"/>
          </a:xfrm>
        </p:grpSpPr>
        <p:grpSp>
          <p:nvGrpSpPr>
            <p:cNvPr id="79" name="Group 78"/>
            <p:cNvGrpSpPr/>
            <p:nvPr/>
          </p:nvGrpSpPr>
          <p:grpSpPr>
            <a:xfrm>
              <a:off x="1752600" y="2518383"/>
              <a:ext cx="2703567" cy="1139217"/>
              <a:chOff x="1752600" y="2518383"/>
              <a:chExt cx="2703567" cy="113921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758686" y="2888840"/>
                <a:ext cx="2697481" cy="315856"/>
                <a:chOff x="1758686" y="2888840"/>
                <a:chExt cx="2697481" cy="315856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58686" y="3200400"/>
                  <a:ext cx="2697481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2971800" y="2888840"/>
                      <a:ext cx="419730" cy="315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b="1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800" y="2888840"/>
                      <a:ext cx="419730" cy="31585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r="-11765" b="-1923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1752600" y="2518383"/>
                <a:ext cx="0" cy="1139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4450081" y="30446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58686" y="2206823"/>
            <a:ext cx="5175514" cy="1450777"/>
            <a:chOff x="1758686" y="2206823"/>
            <a:chExt cx="5175514" cy="1450777"/>
          </a:xfrm>
        </p:grpSpPr>
        <p:grpSp>
          <p:nvGrpSpPr>
            <p:cNvPr id="78" name="Group 77"/>
            <p:cNvGrpSpPr/>
            <p:nvPr/>
          </p:nvGrpSpPr>
          <p:grpSpPr>
            <a:xfrm>
              <a:off x="1758686" y="2206823"/>
              <a:ext cx="5175514" cy="315856"/>
              <a:chOff x="1758686" y="2206823"/>
              <a:chExt cx="5175514" cy="31585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758686" y="2514600"/>
                <a:ext cx="5175514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114800" y="2206823"/>
                    <a:ext cx="592855" cy="3158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2206823"/>
                    <a:ext cx="592855" cy="31585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7216" b="-1923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/>
            <p:cNvCxnSpPr/>
            <p:nvPr/>
          </p:nvCxnSpPr>
          <p:spPr>
            <a:xfrm>
              <a:off x="6934200" y="2362603"/>
              <a:ext cx="0" cy="12949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3627119" y="44196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223259" y="3647420"/>
            <a:ext cx="3107427" cy="1076980"/>
            <a:chOff x="3223259" y="3647420"/>
            <a:chExt cx="3107427" cy="107698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618409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24600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223259" y="3647420"/>
              <a:ext cx="381000" cy="1076980"/>
              <a:chOff x="3223259" y="3647420"/>
              <a:chExt cx="381000" cy="107698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223259" y="3647420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 Arrow 40"/>
              <p:cNvSpPr/>
              <p:nvPr/>
            </p:nvSpPr>
            <p:spPr>
              <a:xfrm>
                <a:off x="3385758" y="4179332"/>
                <a:ext cx="133157" cy="54506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24200" y="4648200"/>
                <a:ext cx="85305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648200"/>
                <a:ext cx="853054" cy="379784"/>
              </a:xfrm>
              <a:prstGeom prst="rect">
                <a:avLst/>
              </a:prstGeom>
              <a:blipFill rotWithShape="1">
                <a:blip r:embed="rId8"/>
                <a:stretch>
                  <a:fillRect t="-4839" r="-9353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2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We shall use two additional arrays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: the greatest number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Examples: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 smtClean="0"/>
                  <a:t>] 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4,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800" b="1" dirty="0" smtClean="0"/>
                  <a:t>]=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16</a:t>
                </a:r>
                <a:r>
                  <a:rPr lang="en-US" sz="1800" b="1" dirty="0" smtClean="0"/>
                  <a:t>,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        Power-of-2</a:t>
                </a:r>
                <a:r>
                  <a:rPr lang="en-US" sz="1800" b="1" dirty="0" smtClean="0"/>
                  <a:t>[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1800" b="1" dirty="0" smtClean="0"/>
                  <a:t>]=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: the greatest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Examples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]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1800" b="1" dirty="0"/>
                  <a:t>]=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      Log</a:t>
                </a:r>
                <a:r>
                  <a:rPr lang="en-US" sz="1800" b="1" dirty="0" smtClean="0"/>
                  <a:t>[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1800" b="1" dirty="0" smtClean="0"/>
                  <a:t>]=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5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Homework: </a:t>
                </a:r>
                <a:r>
                  <a:rPr lang="en-US" sz="2000" dirty="0" smtClean="0"/>
                  <a:t>Design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to compute arrays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dirty="0"/>
                  <a:t>[]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000" b="1" dirty="0"/>
                  <a:t>[] </a:t>
                </a:r>
                <a:r>
                  <a:rPr lang="en-US" sz="2000" dirty="0" smtClean="0"/>
                  <a:t>of </a:t>
                </a:r>
                <a:r>
                  <a:rPr lang="en-US" sz="2000" dirty="0"/>
                  <a:t>s</a:t>
                </a:r>
                <a:r>
                  <a:rPr lang="en-US" sz="2000" dirty="0" smtClean="0"/>
                  <a:t>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597" b="-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data structures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Purpose</a:t>
                </a:r>
                <a:r>
                  <a:rPr lang="en-US" sz="20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</a:t>
                </a:r>
                <a:r>
                  <a:rPr lang="en-US" sz="2000" u="sng" dirty="0" smtClean="0"/>
                  <a:t>organize</a:t>
                </a:r>
                <a:r>
                  <a:rPr lang="en-US" sz="2000" dirty="0" smtClean="0"/>
                  <a:t> a data in the memory so that any query can be answered efficiently.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 smtClean="0"/>
                  <a:t>: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Data</a:t>
                </a:r>
                <a:r>
                  <a:rPr lang="en-US" sz="2000" dirty="0" smtClean="0"/>
                  <a:t>:  A set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S</a:t>
                </a:r>
                <a:r>
                  <a:rPr lang="en-US" sz="2000" dirty="0" smtClean="0"/>
                  <a:t> of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numbers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Query</a:t>
                </a:r>
                <a:r>
                  <a:rPr lang="en-US" sz="2000" dirty="0" smtClean="0"/>
                  <a:t>: “Is a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present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S </a:t>
                </a:r>
                <a:r>
                  <a:rPr lang="en-US" sz="2000" dirty="0" smtClean="0"/>
                  <a:t>?”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A trivial solution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r>
                  <a:rPr lang="en-US" sz="2000" b="1" dirty="0" smtClean="0"/>
                  <a:t>sequential </a:t>
                </a:r>
                <a:r>
                  <a:rPr lang="en-US" sz="2000" b="1" dirty="0"/>
                  <a:t>search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A Data structure solution</a:t>
                </a:r>
                <a:r>
                  <a:rPr lang="en-US" sz="2000" dirty="0" smtClean="0">
                    <a:sym typeface="Wingdings" pitchFamily="2" charset="2"/>
                  </a:rPr>
                  <a:t>: </a:t>
                </a:r>
              </a:p>
              <a:p>
                <a:r>
                  <a:rPr lang="en-US" sz="2000" dirty="0" smtClean="0">
                    <a:sym typeface="Wingdings" pitchFamily="2" charset="2"/>
                  </a:rPr>
                  <a:t>Sort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S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Use </a:t>
                </a:r>
                <a:r>
                  <a:rPr lang="en-US" sz="2000" b="1" dirty="0"/>
                  <a:t>b</a:t>
                </a:r>
                <a:r>
                  <a:rPr lang="en-US" sz="2000" b="1" dirty="0" smtClean="0"/>
                  <a:t>inary search</a:t>
                </a:r>
                <a:r>
                  <a:rPr lang="en-US" sz="2000" dirty="0" smtClean="0"/>
                  <a:t> for answering query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4906963"/>
              </a:xfrm>
              <a:blipFill rotWithShape="1">
                <a:blip r:embed="rId2"/>
                <a:stretch>
                  <a:fillRect l="-720" t="-621" r="-865" b="-7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5181600" y="5410200"/>
                <a:ext cx="3124200" cy="7894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per query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410200"/>
                <a:ext cx="3124200" cy="78943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5181600" y="3934968"/>
                <a:ext cx="3124200" cy="7894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per query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934968"/>
                <a:ext cx="3124200" cy="789432"/>
              </a:xfrm>
              <a:prstGeom prst="leftArrow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Final solution for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Range Minima problem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200" b="1" dirty="0"/>
                  <a:t>Range-Minima </a:t>
                </a:r>
                <a:r>
                  <a:rPr lang="en-US" sz="3200" b="1" dirty="0" smtClean="0"/>
                  <a:t>Problem: </a:t>
                </a:r>
                <a:br>
                  <a:rPr lang="en-US" sz="3200" b="1" dirty="0" smtClean="0"/>
                </a:br>
                <a:r>
                  <a:rPr lang="en-US" sz="2800" dirty="0" smtClean="0"/>
                  <a:t>Data structure with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 smtClean="0"/>
                  <a:t>log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800" b="1" dirty="0" smtClean="0"/>
                  <a:t>space</a:t>
                </a:r>
                <a:r>
                  <a:rPr lang="en-US" sz="2800" dirty="0" smtClean="0"/>
                  <a:t> and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 smtClean="0"/>
                  <a:t>(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 smtClean="0"/>
                  <a:t>) </a:t>
                </a:r>
                <a:r>
                  <a:rPr lang="en-US" sz="2800" b="1" dirty="0" smtClean="0"/>
                  <a:t>query time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Data Structure: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 smtClean="0"/>
                  <a:t> × log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matrix</a:t>
                </a:r>
                <a:r>
                  <a:rPr lang="en-US" sz="1800" b="1" dirty="0" smtClean="0"/>
                  <a:t> B </a:t>
                </a:r>
                <a:r>
                  <a:rPr lang="en-US" sz="1800" dirty="0" smtClean="0"/>
                  <a:t>where</a:t>
                </a:r>
                <a:r>
                  <a:rPr lang="en-US" sz="1800" b="1" dirty="0" smtClean="0"/>
                  <a:t>  B[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][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b="1" smtClean="0"/>
                  <a:t>] </a:t>
                </a:r>
                <a:r>
                  <a:rPr lang="en-US" sz="1800" smtClean="0"/>
                  <a:t>stores </a:t>
                </a:r>
                <a:r>
                  <a:rPr lang="en-US" sz="1800" b="1" smtClean="0"/>
                  <a:t> </a:t>
                </a:r>
                <a:r>
                  <a:rPr lang="en-US" sz="1800" b="1" dirty="0" smtClean="0"/>
                  <a:t>…</a:t>
                </a:r>
              </a:p>
              <a:p>
                <a:pPr lvl="1"/>
                <a:endParaRPr lang="en-US" sz="1800" b="1" dirty="0" smtClean="0"/>
              </a:p>
              <a:p>
                <a:pPr lvl="1"/>
                <a:r>
                  <a:rPr lang="en-US" sz="1800" dirty="0" smtClean="0"/>
                  <a:t>Array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 smtClean="0"/>
                  <a:t>[]</a:t>
                </a:r>
              </a:p>
              <a:p>
                <a:pPr lvl="1"/>
                <a:r>
                  <a:rPr lang="en-US" sz="1800" dirty="0" smtClean="0"/>
                  <a:t>Array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 smtClean="0"/>
                  <a:t>[]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Range-minima-</a:t>
                </a:r>
                <a:r>
                  <a:rPr lang="en-US" sz="1800" dirty="0" smtClean="0"/>
                  <a:t>(</a:t>
                </a:r>
                <a:r>
                  <a:rPr lang="en-US" sz="1800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err="1" smtClean="0"/>
                  <a:t>,</a:t>
                </a:r>
                <a:r>
                  <a:rPr lang="en-US" sz="1800" dirty="0" err="1" smtClean="0">
                    <a:solidFill>
                      <a:srgbClr val="0070C0"/>
                    </a:solidFill>
                  </a:rPr>
                  <a:t>j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Power-of-2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ym typeface="Wingdings" pitchFamily="2" charset="2"/>
                  </a:rPr>
                  <a:t>];        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Log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)  return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/>
                  <a:t>else</a:t>
                </a:r>
                <a:r>
                  <a:rPr lang="en-US" sz="1800" dirty="0" smtClean="0"/>
                  <a:t>         return min(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     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,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         );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362200" y="4876800"/>
                <a:ext cx="914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76800"/>
                <a:ext cx="9144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l="-3247" t="-14815" r="-7143" b="-35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962400" y="5257800"/>
                <a:ext cx="1295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257800"/>
                <a:ext cx="1295400" cy="304800"/>
              </a:xfrm>
              <a:prstGeom prst="roundRect">
                <a:avLst/>
              </a:prstGeom>
              <a:blipFill rotWithShape="1">
                <a:blip r:embed="rId5"/>
                <a:stretch>
                  <a:fillRect l="-1382" t="-14815" r="-5530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819400" y="5257800"/>
                <a:ext cx="9144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] 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57800"/>
                <a:ext cx="914400" cy="304800"/>
              </a:xfrm>
              <a:prstGeom prst="roundRect">
                <a:avLst/>
              </a:prstGeom>
              <a:blipFill rotWithShape="1">
                <a:blip r:embed="rId6"/>
                <a:stretch>
                  <a:fillRect t="-14815" r="-19481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7400" y="51816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1816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172200" y="2895600"/>
            <a:ext cx="2497279" cy="3200400"/>
            <a:chOff x="6172200" y="2286000"/>
            <a:chExt cx="2497279" cy="3200400"/>
          </a:xfrm>
        </p:grpSpPr>
        <p:sp>
          <p:nvSpPr>
            <p:cNvPr id="5" name="Rectangle 4"/>
            <p:cNvSpPr/>
            <p:nvPr/>
          </p:nvSpPr>
          <p:spPr>
            <a:xfrm>
              <a:off x="6553200" y="2667000"/>
              <a:ext cx="1752600" cy="2819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80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628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01000" y="2667000"/>
              <a:ext cx="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3200" y="29718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553200" y="3276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5181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15200" y="335280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IN" sz="28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53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2200" y="2983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6314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696200" y="2286000"/>
                  <a:ext cx="973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286000"/>
                  <a:ext cx="97327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566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6172200" y="4495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29200" y="1911730"/>
                <a:ext cx="3710824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minimum of </a:t>
                </a:r>
                <a:r>
                  <a:rPr lang="en-US" b="1" dirty="0"/>
                  <a:t>{A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],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  <a:r>
                  <a:rPr lang="en-US" dirty="0"/>
                  <a:t>],…,</a:t>
                </a:r>
                <a:r>
                  <a:rPr lang="en-US" b="1" dirty="0"/>
                  <a:t> 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  <a:r>
                  <a:rPr lang="en-US" b="1" dirty="0"/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11730"/>
                <a:ext cx="3710824" cy="374270"/>
              </a:xfrm>
              <a:prstGeom prst="rect">
                <a:avLst/>
              </a:prstGeom>
              <a:blipFill rotWithShape="1">
                <a:blip r:embed="rId9"/>
                <a:stretch>
                  <a:fillRect l="-1314" t="-6557" r="-2135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5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23" grpId="0"/>
      <p:bldP spid="30" grpId="0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Range-Minima Problem: </a:t>
                </a:r>
                <a:br>
                  <a:rPr lang="en-US" sz="2800" b="1" dirty="0"/>
                </a:br>
                <a:r>
                  <a:rPr lang="en-US" sz="2400" dirty="0"/>
                  <a:t>Data structure with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/>
                  <a:t>log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/>
                  <a:t>space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</a:t>
                </a:r>
                <a:r>
                  <a:rPr lang="en-US" sz="2400" b="1" dirty="0"/>
                  <a:t>query time</a:t>
                </a:r>
                <a:endParaRPr lang="en-IN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There is a data structure for range-minima problem that takes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b="1" dirty="0"/>
                  <a:t>space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b="1" dirty="0"/>
                  <a:t>query </a:t>
                </a:r>
                <a:r>
                  <a:rPr lang="en-US" sz="2000" b="1" dirty="0" smtClean="0"/>
                  <a:t>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Preprocessing time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  : Trivial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 :  Doable with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little hints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 b="-8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800" b="1" dirty="0"/>
                  <a:t>Range-Minima Problem: </a:t>
                </a:r>
                <a:br>
                  <a:rPr lang="en-US" sz="2800" b="1" dirty="0"/>
                </a:br>
                <a:r>
                  <a:rPr lang="en-US" sz="2400" dirty="0"/>
                  <a:t>Data structure with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/>
                  <a:t>log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/>
                  <a:t>space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</a:t>
                </a:r>
                <a:r>
                  <a:rPr lang="en-US" sz="2400" b="1" dirty="0"/>
                  <a:t>query time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 b="-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Homework: </a:t>
                </a:r>
                <a:r>
                  <a:rPr lang="en-US" sz="2000" dirty="0" smtClean="0"/>
                  <a:t>Design 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 algorithm to build the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×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matrix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 used in data structure of Range-Minima problem.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Hint: </a:t>
                </a:r>
                <a:r>
                  <a:rPr lang="en-US" sz="2000" dirty="0" smtClean="0"/>
                  <a:t>(Inspiration from iterative algorithm for Fibonacci numbers).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9439" y="3810000"/>
            <a:ext cx="5029200" cy="110192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Spend some time before looking at the more explicit hint below. (it is just a click away)…You can do it…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5410200"/>
            <a:ext cx="7620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compute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][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], you </a:t>
            </a:r>
            <a:r>
              <a:rPr lang="en-US" dirty="0">
                <a:solidFill>
                  <a:schemeClr val="tx1"/>
                </a:solidFill>
              </a:rPr>
              <a:t>need to know only two entries from column </a:t>
            </a:r>
            <a:r>
              <a:rPr lang="en-US" dirty="0" smtClean="0">
                <a:solidFill>
                  <a:srgbClr val="0070C0"/>
                </a:solidFill>
              </a:rPr>
              <a:t>**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Range Minima Problem: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further extensions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Dynamic</a:t>
                </a:r>
                <a:r>
                  <a:rPr lang="en-US" sz="2000" dirty="0" smtClean="0"/>
                  <a:t> Range Minima Problem: 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update and query time.  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Extension </a:t>
                </a:r>
                <a:r>
                  <a:rPr lang="en-US" sz="2000" dirty="0"/>
                  <a:t>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2-dimensions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query </a:t>
                </a:r>
                <a:r>
                  <a:rPr lang="en-US" sz="2000" dirty="0"/>
                  <a:t>time.  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Can </a:t>
                </a:r>
                <a:r>
                  <a:rPr lang="en-US" sz="2000" dirty="0"/>
                  <a:t>we achieve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space 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query time 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             </a:t>
                </a:r>
              </a:p>
              <a:p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48000" y="4724400"/>
            <a:ext cx="3581400" cy="1219200"/>
            <a:chOff x="3048000" y="4953000"/>
            <a:chExt cx="3581400" cy="1219200"/>
          </a:xfrm>
        </p:grpSpPr>
        <p:sp>
          <p:nvSpPr>
            <p:cNvPr id="5" name="Down Ribbon 4"/>
            <p:cNvSpPr/>
            <p:nvPr/>
          </p:nvSpPr>
          <p:spPr>
            <a:xfrm>
              <a:off x="3048000" y="5330952"/>
              <a:ext cx="3581400" cy="841248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Yes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 will discuss it in </a:t>
              </a:r>
              <a:r>
                <a:rPr lang="en-US" b="1" dirty="0" smtClean="0">
                  <a:solidFill>
                    <a:schemeClr val="tx1"/>
                  </a:solidFill>
                </a:rPr>
                <a:t>CS345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Smiley Face 5"/>
            <p:cNvSpPr/>
            <p:nvPr/>
          </p:nvSpPr>
          <p:spPr>
            <a:xfrm>
              <a:off x="4572000" y="49530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6672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Data structures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(To be discussed in the course)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r>
                  <a:rPr lang="en-US" sz="2000" dirty="0" smtClean="0"/>
                  <a:t>Arrays</a:t>
                </a:r>
              </a:p>
              <a:p>
                <a:r>
                  <a:rPr lang="en-US" sz="2000" dirty="0" smtClean="0"/>
                  <a:t>Lists</a:t>
                </a:r>
              </a:p>
              <a:p>
                <a:r>
                  <a:rPr lang="en-US" sz="2000" dirty="0" smtClean="0"/>
                  <a:t>Stacks</a:t>
                </a:r>
              </a:p>
              <a:p>
                <a:r>
                  <a:rPr lang="en-US" sz="2000" dirty="0" smtClean="0"/>
                  <a:t>Queues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Tree</a:t>
                </a:r>
                <a:r>
                  <a:rPr lang="en-US" sz="2000" b="1" dirty="0" smtClean="0"/>
                  <a:t> Data Structures</a:t>
                </a:r>
                <a:r>
                  <a:rPr lang="en-US" sz="2000" dirty="0" smtClean="0"/>
                  <a:t>: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Binary heap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Binary Search Trees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Augmented Data structures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Structures for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integers</a:t>
                </a:r>
                <a:r>
                  <a:rPr lang="en-US" sz="2000" dirty="0" smtClean="0"/>
                  <a:t>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Hash Tables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Searching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 </a:t>
                </a:r>
                <a:r>
                  <a:rPr lang="en-US" sz="2000" b="1" dirty="0" err="1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742147" cy="1447800"/>
            <a:chOff x="3657600" y="1600200"/>
            <a:chExt cx="1742147" cy="1447800"/>
          </a:xfrm>
        </p:grpSpPr>
        <p:sp>
          <p:nvSpPr>
            <p:cNvPr id="5" name="Right Brace 4"/>
            <p:cNvSpPr/>
            <p:nvPr/>
          </p:nvSpPr>
          <p:spPr>
            <a:xfrm>
              <a:off x="3657600" y="1600200"/>
              <a:ext cx="536448" cy="14478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4852" y="2133600"/>
              <a:ext cx="125489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lementary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69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659687" cy="1590675"/>
          </a:xfrm>
        </p:spPr>
        <p:txBody>
          <a:bodyPr/>
          <a:lstStyle/>
          <a:p>
            <a:pPr algn="ctr"/>
            <a:r>
              <a:rPr lang="en-US" sz="3200" dirty="0" smtClean="0"/>
              <a:t>Proof of </a:t>
            </a:r>
            <a:r>
              <a:rPr lang="en-US" sz="3200" dirty="0" smtClean="0">
                <a:solidFill>
                  <a:srgbClr val="7030A0"/>
                </a:solidFill>
              </a:rPr>
              <a:t>Correctness</a:t>
            </a:r>
            <a:r>
              <a:rPr lang="en-US" sz="3200" dirty="0" smtClean="0"/>
              <a:t> of </a:t>
            </a:r>
            <a:br>
              <a:rPr lang="en-US" sz="3200" dirty="0" smtClean="0"/>
            </a:br>
            <a:r>
              <a:rPr lang="en-US" sz="3200" dirty="0" err="1" smtClean="0"/>
              <a:t>AlgorithmS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GCD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GCD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)      //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are two positive integers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{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mod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the proof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returns greatest common divisor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Sum of first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3600" b="1" dirty="0" smtClean="0"/>
                  <a:t> positive integers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Sum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     </a:t>
                </a:r>
                <a:r>
                  <a:rPr lang="en-US" sz="2000" dirty="0"/>
                  <a:t>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is  a positive </a:t>
                </a:r>
                <a:r>
                  <a:rPr lang="en-US" sz="2000" dirty="0"/>
                  <a:t>integers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𝑠𝑢𝑚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while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𝑠𝑢𝑚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𝑠𝑢𝑚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𝑠𝑢𝑚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proof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Sum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returns </a:t>
                </a:r>
                <a:r>
                  <a:rPr lang="en-US" sz="2000" dirty="0" smtClean="0"/>
                  <a:t>the sum of  first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positive integers </a:t>
                </a:r>
                <a:r>
                  <a:rPr lang="en-US" sz="2000" dirty="0" smtClean="0"/>
                  <a:t>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Sincerely attempt these </a:t>
                </a:r>
                <a:r>
                  <a:rPr lang="en-US" sz="2000" dirty="0" smtClean="0"/>
                  <a:t>questions before the next class …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data structures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Purpose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u="sng" dirty="0" smtClean="0"/>
              <a:t>organize</a:t>
            </a:r>
            <a:r>
              <a:rPr lang="en-US" sz="2000" dirty="0" smtClean="0"/>
              <a:t> a data in the memory so that any query can be answered efficiently.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Important assumption</a:t>
            </a:r>
            <a:r>
              <a:rPr lang="en-US" sz="2000" dirty="0" smtClean="0"/>
              <a:t>: </a:t>
            </a:r>
            <a:r>
              <a:rPr lang="en-US" sz="2000" u="sng" dirty="0" smtClean="0"/>
              <a:t>Many</a:t>
            </a:r>
            <a:r>
              <a:rPr lang="en-US" sz="2000" dirty="0" smtClean="0"/>
              <a:t> queries will have to be answered.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Parameters</a:t>
            </a:r>
            <a:r>
              <a:rPr lang="en-US" sz="2000" dirty="0" smtClean="0"/>
              <a:t> :</a:t>
            </a:r>
          </a:p>
          <a:p>
            <a:r>
              <a:rPr lang="en-US" sz="2000" dirty="0" smtClean="0"/>
              <a:t>Query time</a:t>
            </a:r>
          </a:p>
          <a:p>
            <a:r>
              <a:rPr lang="en-US" sz="2000" dirty="0" smtClean="0"/>
              <a:t>Space</a:t>
            </a:r>
          </a:p>
          <a:p>
            <a:r>
              <a:rPr lang="en-US" sz="2000" dirty="0"/>
              <a:t>Preprocessing time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 </a:t>
            </a:r>
            <a:r>
              <a:rPr lang="en-US" dirty="0" smtClean="0">
                <a:solidFill>
                  <a:srgbClr val="7030A0"/>
                </a:solidFill>
              </a:rPr>
              <a:t>Problem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An interesting example to realize the importance of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470000" cy="978932"/>
            <a:chOff x="3276600" y="4495800"/>
            <a:chExt cx="47000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51054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0" y="5181600"/>
            <a:ext cx="588623" cy="990600"/>
            <a:chOff x="5334000" y="4495800"/>
            <a:chExt cx="588623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5117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j=11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68233" y="3897868"/>
            <a:ext cx="2422967" cy="826532"/>
            <a:chOff x="3368233" y="3212068"/>
            <a:chExt cx="2422967" cy="826532"/>
          </a:xfrm>
        </p:grpSpPr>
        <p:sp>
          <p:nvSpPr>
            <p:cNvPr id="32" name="Left Brace 31"/>
            <p:cNvSpPr/>
            <p:nvPr/>
          </p:nvSpPr>
          <p:spPr>
            <a:xfrm rot="5400000">
              <a:off x="4343398" y="2590798"/>
              <a:ext cx="472637" cy="242296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3212068"/>
              <a:ext cx="2298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Range-Minima</a:t>
              </a:r>
              <a:r>
                <a:rPr lang="en-US" dirty="0" smtClean="0"/>
                <a:t>(</a:t>
              </a:r>
              <a:r>
                <a:rPr lang="en-US" dirty="0" err="1" smtClean="0"/>
                <a:t>i,j</a:t>
              </a:r>
              <a:r>
                <a:rPr lang="en-US" dirty="0" smtClean="0"/>
                <a:t>) = </a:t>
              </a:r>
              <a:r>
                <a:rPr lang="en-US" b="1" dirty="0" smtClean="0"/>
                <a:t>-6</a:t>
              </a:r>
              <a:endParaRPr lang="en-US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: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 smtClean="0"/>
                  <a:t>(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i,j</a:t>
                </a:r>
                <a:r>
                  <a:rPr lang="en-US" sz="2000" dirty="0" smtClean="0"/>
                  <a:t>) : report the smallest element from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smtClean="0"/>
                  <a:t>],…,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store one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 smtClean="0"/>
                  <a:t> numbers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the number of queries be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9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1:</a:t>
            </a:r>
            <a:r>
              <a:rPr lang="en-US" sz="2000" dirty="0" smtClean="0"/>
              <a:t> Answer each query in a brute force manner using </a:t>
            </a:r>
            <a:r>
              <a:rPr lang="en-US" sz="2000" b="1" dirty="0" smtClean="0"/>
              <a:t>A</a:t>
            </a:r>
            <a:r>
              <a:rPr lang="en-US" sz="2000" dirty="0" smtClean="0"/>
              <a:t> itself.</a:t>
            </a: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800" b="1" dirty="0" smtClean="0"/>
              <a:t>Range-minima-trivial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r>
              <a:rPr lang="en-US" sz="1800" dirty="0" err="1" smtClean="0"/>
              <a:t>,</a:t>
            </a:r>
            <a:r>
              <a:rPr lang="en-US" sz="1800" dirty="0" err="1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  temp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+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];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(temp &lt;=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{    </a:t>
            </a:r>
            <a:r>
              <a:rPr lang="en-US" sz="1800" b="1" dirty="0" smtClean="0"/>
              <a:t>if</a:t>
            </a:r>
            <a:r>
              <a:rPr lang="en-US" sz="1800" dirty="0" smtClean="0"/>
              <a:t> (min &gt; </a:t>
            </a:r>
            <a:r>
              <a:rPr lang="en-US" sz="1800" b="1" dirty="0" smtClean="0"/>
              <a:t>A</a:t>
            </a:r>
            <a:r>
              <a:rPr lang="en-US" sz="1800" dirty="0" smtClean="0"/>
              <a:t>[temp])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[temp];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temp temp+1;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return min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Time complexity for answering a query: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O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dirty="0" smtClean="0">
                <a:sym typeface="Wingdings" pitchFamily="2" charset="2"/>
              </a:rPr>
              <a:t>) (</a:t>
            </a:r>
            <a:r>
              <a:rPr lang="en-US" sz="1800" dirty="0" smtClean="0">
                <a:sym typeface="Wingdings" pitchFamily="2" charset="2"/>
              </a:rPr>
              <a:t>equivalent to few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milliseconds)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05400" y="2133600"/>
            <a:ext cx="3505200" cy="1600200"/>
            <a:chOff x="5105400" y="1828800"/>
            <a:chExt cx="3505200" cy="1600200"/>
          </a:xfrm>
        </p:grpSpPr>
        <p:sp>
          <p:nvSpPr>
            <p:cNvPr id="5" name="Up Ribbon 4"/>
            <p:cNvSpPr/>
            <p:nvPr/>
          </p:nvSpPr>
          <p:spPr>
            <a:xfrm>
              <a:off x="5105400" y="2438400"/>
              <a:ext cx="3505200" cy="990600"/>
            </a:xfrm>
            <a:prstGeom prst="ribbon2">
              <a:avLst>
                <a:gd name="adj1" fmla="val 16667"/>
                <a:gd name="adj2" fmla="val 6925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Real Time for answering all queries:  </a:t>
              </a:r>
              <a:r>
                <a:rPr lang="en-US" b="1" dirty="0" smtClean="0">
                  <a:solidFill>
                    <a:srgbClr val="0070C0"/>
                  </a:solidFill>
                </a:rPr>
                <a:t>a few hours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Smiley Face 5"/>
            <p:cNvSpPr/>
            <p:nvPr/>
          </p:nvSpPr>
          <p:spPr>
            <a:xfrm>
              <a:off x="6553200" y="1828800"/>
              <a:ext cx="685800" cy="6477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16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Solution 2:</a:t>
                </a:r>
                <a:r>
                  <a:rPr lang="en-US" sz="2000" dirty="0" smtClean="0"/>
                  <a:t> </a:t>
                </a:r>
                <a:r>
                  <a:rPr lang="en-US" sz="1800" dirty="0" smtClean="0"/>
                  <a:t>Compute and store answer for each possible query in a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×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matrix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[i][j] </a:t>
                </a:r>
                <a:r>
                  <a:rPr lang="en-US" sz="2000" dirty="0" smtClean="0"/>
                  <a:t>stores the smallest element from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[i],…,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[j]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Space :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  <a:blipFill rotWithShape="1">
                <a:blip r:embed="rId2"/>
                <a:stretch>
                  <a:fillRect l="-1111" t="-1078" r="-51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loud Callout 42"/>
          <p:cNvSpPr/>
          <p:nvPr/>
        </p:nvSpPr>
        <p:spPr>
          <a:xfrm>
            <a:off x="5105400" y="3657600"/>
            <a:ext cx="4038600" cy="2057400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Size of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rgbClr val="C00000"/>
                </a:solidFill>
              </a:rPr>
              <a:t> is </a:t>
            </a:r>
            <a:r>
              <a:rPr lang="en-US" sz="1600" b="1" dirty="0" smtClean="0">
                <a:solidFill>
                  <a:srgbClr val="C00000"/>
                </a:solidFill>
              </a:rPr>
              <a:t>too large </a:t>
            </a:r>
            <a:r>
              <a:rPr lang="en-US" sz="1600" dirty="0" smtClean="0">
                <a:solidFill>
                  <a:srgbClr val="C00000"/>
                </a:solidFill>
              </a:rPr>
              <a:t>to be kept in RAM. So we shall have to keep most of it in the </a:t>
            </a:r>
            <a:r>
              <a:rPr lang="en-US" sz="1600" b="1" dirty="0" smtClean="0">
                <a:solidFill>
                  <a:srgbClr val="C00000"/>
                </a:solidFill>
              </a:rPr>
              <a:t>Hard disk drive. </a:t>
            </a:r>
            <a:r>
              <a:rPr lang="en-US" sz="1600" dirty="0" smtClean="0">
                <a:solidFill>
                  <a:srgbClr val="C00000"/>
                </a:solidFill>
              </a:rPr>
              <a:t>Hence it will take a few </a:t>
            </a:r>
            <a:r>
              <a:rPr lang="en-US" sz="1600" b="1" dirty="0" smtClean="0">
                <a:solidFill>
                  <a:srgbClr val="C00000"/>
                </a:solidFill>
              </a:rPr>
              <a:t>milliseconds per query</a:t>
            </a:r>
            <a:r>
              <a:rPr lang="en-US" sz="1600" dirty="0" smtClean="0">
                <a:solidFill>
                  <a:srgbClr val="C00000"/>
                </a:solidFill>
              </a:rPr>
              <a:t>. 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9232" y="1981200"/>
            <a:ext cx="3797968" cy="3352799"/>
            <a:chOff x="469232" y="1981200"/>
            <a:chExt cx="3797968" cy="3352799"/>
          </a:xfrm>
        </p:grpSpPr>
        <p:grpSp>
          <p:nvGrpSpPr>
            <p:cNvPr id="38" name="Group 37"/>
            <p:cNvGrpSpPr/>
            <p:nvPr/>
          </p:nvGrpSpPr>
          <p:grpSpPr>
            <a:xfrm>
              <a:off x="469232" y="1981200"/>
              <a:ext cx="3797968" cy="3352799"/>
              <a:chOff x="1600200" y="1963479"/>
              <a:chExt cx="4800600" cy="413252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590800" y="2590800"/>
                <a:ext cx="3810000" cy="3505200"/>
                <a:chOff x="3733800" y="1728216"/>
                <a:chExt cx="4343400" cy="391058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733800" y="1752600"/>
                  <a:ext cx="4343400" cy="3886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4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562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791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19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248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477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705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934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162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391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620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848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733800" y="2895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33800" y="3124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733800" y="3352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733800" y="3581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733800" y="3810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733800" y="4038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3733800" y="4267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105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733800" y="1981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733800" y="2209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733800" y="2438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733800" y="2667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876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648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419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191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962400" y="1728216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733800" y="4495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733800" y="4724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733800" y="4953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733800" y="5181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733800" y="5410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00200" y="1963479"/>
                <a:ext cx="3400791" cy="1684227"/>
                <a:chOff x="1600200" y="1963479"/>
                <a:chExt cx="3400791" cy="168422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796590" y="3432268"/>
                  <a:ext cx="200525" cy="204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cxnSp>
              <p:nvCxnSpPr>
                <p:cNvPr id="49" name="Straight Connector 48"/>
                <p:cNvCxnSpPr>
                  <a:endCxn id="48" idx="1"/>
                </p:cNvCxnSpPr>
                <p:nvPr/>
              </p:nvCxnSpPr>
              <p:spPr>
                <a:xfrm>
                  <a:off x="1837766" y="3534720"/>
                  <a:ext cx="29588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endCxn id="48" idx="0"/>
                </p:cNvCxnSpPr>
                <p:nvPr/>
              </p:nvCxnSpPr>
              <p:spPr>
                <a:xfrm>
                  <a:off x="4896853" y="2426733"/>
                  <a:ext cx="0" cy="1005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600200" y="3278373"/>
                  <a:ext cx="23756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763425" y="1963479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</a:rPr>
                <a:t>B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05400" y="2133600"/>
            <a:ext cx="3505200" cy="1555044"/>
            <a:chOff x="5105400" y="1828800"/>
            <a:chExt cx="3505200" cy="1555044"/>
          </a:xfrm>
        </p:grpSpPr>
        <p:sp>
          <p:nvSpPr>
            <p:cNvPr id="90" name="Up Ribbon 89"/>
            <p:cNvSpPr/>
            <p:nvPr/>
          </p:nvSpPr>
          <p:spPr>
            <a:xfrm>
              <a:off x="5105400" y="2393244"/>
              <a:ext cx="3505200" cy="990600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Solution 2 is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Theoretically </a:t>
              </a:r>
              <a:r>
                <a:rPr lang="en-US" b="1" dirty="0" smtClean="0">
                  <a:solidFill>
                    <a:srgbClr val="FF0000"/>
                  </a:solidFill>
                </a:rPr>
                <a:t>efficient</a:t>
              </a:r>
              <a:r>
                <a:rPr lang="en-US" b="1" dirty="0" smtClean="0">
                  <a:solidFill>
                    <a:schemeClr val="tx1"/>
                  </a:solidFill>
                </a:rPr>
                <a:t> but practically </a:t>
              </a:r>
              <a:r>
                <a:rPr lang="en-US" b="1" dirty="0" smtClean="0">
                  <a:solidFill>
                    <a:srgbClr val="FF0000"/>
                  </a:solidFill>
                </a:rPr>
                <a:t>impossible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Smiley Face 90"/>
            <p:cNvSpPr/>
            <p:nvPr/>
          </p:nvSpPr>
          <p:spPr>
            <a:xfrm>
              <a:off x="6553200" y="1828800"/>
              <a:ext cx="685800" cy="6477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3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 animBg="1"/>
      <p:bldP spid="4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Query: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000" dirty="0" err="1" smtClean="0"/>
              <a:t>Report_min</a:t>
            </a:r>
            <a:r>
              <a:rPr lang="en-US" sz="2000" dirty="0" smtClean="0"/>
              <a:t>(</a:t>
            </a:r>
            <a:r>
              <a:rPr lang="en-US" sz="2000" b="1" dirty="0" err="1" smtClean="0"/>
              <a:t>A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) : report  smallest element from </a:t>
            </a:r>
            <a:r>
              <a:rPr lang="en-US" sz="2000" dirty="0" smtClean="0">
                <a:solidFill>
                  <a:srgbClr val="7030A0"/>
                </a:solidFill>
              </a:rPr>
              <a:t>{</a:t>
            </a:r>
            <a:r>
              <a:rPr lang="en-US" sz="2000" b="1" dirty="0" smtClean="0"/>
              <a:t>A</a:t>
            </a:r>
            <a:r>
              <a:rPr lang="en-US" sz="2000" dirty="0" smtClean="0">
                <a:solidFill>
                  <a:srgbClr val="7030A0"/>
                </a:solidFill>
              </a:rPr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],…,</a:t>
            </a:r>
            <a:r>
              <a:rPr lang="en-US" sz="2000" b="1" dirty="0" smtClean="0"/>
              <a:t>A</a:t>
            </a:r>
            <a:r>
              <a:rPr lang="en-US" sz="2000" dirty="0" smtClean="0">
                <a:solidFill>
                  <a:srgbClr val="7030A0"/>
                </a:solidFill>
              </a:rPr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>
                <a:solidFill>
                  <a:srgbClr val="7030A0"/>
                </a:solidFill>
              </a:rPr>
              <a:t>]}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Aim :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</a:t>
            </a:r>
            <a:r>
              <a:rPr lang="en-US" sz="2000" dirty="0" smtClean="0"/>
              <a:t>To build a </a:t>
            </a:r>
            <a:r>
              <a:rPr lang="en-US" sz="2400" b="1" dirty="0" smtClean="0">
                <a:solidFill>
                  <a:srgbClr val="7030A0"/>
                </a:solidFill>
              </a:rPr>
              <a:t>compact </a:t>
            </a:r>
            <a:r>
              <a:rPr lang="en-US" sz="2000" dirty="0" smtClean="0"/>
              <a:t>data structure which can answer </a:t>
            </a:r>
            <a:r>
              <a:rPr lang="en-US" sz="2000" dirty="0" err="1" smtClean="0"/>
              <a:t>Report_min</a:t>
            </a:r>
            <a:r>
              <a:rPr lang="en-US" sz="2000" dirty="0" smtClean="0"/>
              <a:t>(</a:t>
            </a:r>
            <a:r>
              <a:rPr lang="en-US" sz="2000" b="1" dirty="0" err="1" smtClean="0"/>
              <a:t>A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in </a:t>
            </a:r>
            <a:r>
              <a:rPr lang="en-US" sz="2000" b="1" u="sng" dirty="0" smtClean="0"/>
              <a:t>O(1) time</a:t>
            </a:r>
            <a:r>
              <a:rPr lang="en-US" sz="2000" dirty="0" smtClean="0"/>
              <a:t> for any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≤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/>
              <a:t>&lt;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≤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90600" y="3276600"/>
            <a:ext cx="7239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52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598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9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10000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884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17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02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878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05000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4400" y="33528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276188" y="3276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400" dirty="0" smtClean="0"/>
              <a:t>29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95388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99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33498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41.5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05896" y="33528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81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810896" y="33528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67.4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14600" y="2743200"/>
            <a:ext cx="3810000" cy="445532"/>
            <a:chOff x="2514600" y="2743200"/>
            <a:chExt cx="3810000" cy="445532"/>
          </a:xfrm>
        </p:grpSpPr>
        <p:sp>
          <p:nvSpPr>
            <p:cNvPr id="32" name="TextBox 31"/>
            <p:cNvSpPr txBox="1"/>
            <p:nvPr/>
          </p:nvSpPr>
          <p:spPr>
            <a:xfrm>
              <a:off x="2581834" y="28194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i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0834" y="2743200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j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514600" y="3112532"/>
              <a:ext cx="381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909422" y="2743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0600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32004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976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800" dirty="0" smtClean="0"/>
                  <a:t>Why </a:t>
                </a:r>
                <a:r>
                  <a:rPr lang="en-US" sz="2800" dirty="0"/>
                  <a:t>does </a:t>
                </a:r>
                <a:r>
                  <a:rPr lang="en-US" sz="2800" b="1" i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bound on space appear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u="sng" dirty="0">
                    <a:solidFill>
                      <a:srgbClr val="C00000"/>
                    </a:solidFill>
                  </a:rPr>
                  <a:t>so hard </a:t>
                </a:r>
                <a:r>
                  <a:rPr lang="en-US" sz="2800" dirty="0"/>
                  <a:t>to break </a:t>
                </a:r>
                <a:r>
                  <a:rPr lang="en-US" sz="2800" dirty="0" smtClean="0"/>
                  <a:t>if we want </a:t>
                </a:r>
                <a:r>
                  <a:rPr lang="en-US" sz="2800" b="1" i="1" dirty="0" smtClean="0"/>
                  <a:t>O(</a:t>
                </a:r>
                <a:r>
                  <a:rPr lang="en-US" sz="2800" b="1" i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800" b="1" i="1" dirty="0" smtClean="0"/>
                  <a:t>)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 smtClean="0"/>
                  <a:t>query time?</a:t>
                </a:r>
              </a:p>
              <a:p>
                <a:pPr marL="0" indent="0" algn="ctr">
                  <a:buNone/>
                </a:pPr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800" dirty="0" smtClean="0">
                    <a:solidFill>
                      <a:srgbClr val="C00000"/>
                    </a:solidFill>
                  </a:rPr>
                  <a:t>… </a:t>
                </a:r>
                <a:r>
                  <a:rPr lang="en-US" sz="2800" dirty="0" smtClean="0"/>
                  <a:t>Because of </a:t>
                </a:r>
                <a:r>
                  <a:rPr lang="en-US" sz="2800" b="1" u="sng" dirty="0" smtClean="0"/>
                  <a:t>artificial hurdles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</TotalTime>
  <Words>1399</Words>
  <Application>Microsoft Office PowerPoint</Application>
  <PresentationFormat>On-screen Show (4:3)</PresentationFormat>
  <Paragraphs>338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Structures and Algorithms (CS210A) Semester I – 2014-15</vt:lpstr>
      <vt:lpstr>The data structures  </vt:lpstr>
      <vt:lpstr>The data structures  </vt:lpstr>
      <vt:lpstr>RANGE-MINIMA Problem</vt:lpstr>
      <vt:lpstr>Range-Minima Problem</vt:lpstr>
      <vt:lpstr>Range-Minima Problem</vt:lpstr>
      <vt:lpstr>Range-Minima Problem</vt:lpstr>
      <vt:lpstr>Range-minima Problem</vt:lpstr>
      <vt:lpstr>PowerPoint Presentation</vt:lpstr>
      <vt:lpstr>Artificial hurdle</vt:lpstr>
      <vt:lpstr>Artificial hurdle</vt:lpstr>
      <vt:lpstr>Collaboration (team effort)  works in real life</vt:lpstr>
      <vt:lpstr>Range-minima problem:  Breaking the O(n^2) barrier using collaboration</vt:lpstr>
      <vt:lpstr>How does collaboration work  in this problem ?</vt:lpstr>
      <vt:lpstr>Range-minima problem:  Breaking the O(n^2) barrier using collaboration</vt:lpstr>
      <vt:lpstr>Details of Tiny data structures</vt:lpstr>
      <vt:lpstr>Range-minima problem :  Details of tiny data structure stored at each i</vt:lpstr>
      <vt:lpstr>Answering Range-minima query for index i : Collaboration works</vt:lpstr>
      <vt:lpstr>We shall use two additional arrays</vt:lpstr>
      <vt:lpstr>Final solution for  Range Minima problem</vt:lpstr>
      <vt:lpstr>Range-Minima Problem:  Data structure with O(n log n) space and O(1) query time</vt:lpstr>
      <vt:lpstr>Range-Minima Problem:  Data structure with O(n log n) space and O(1) query time</vt:lpstr>
      <vt:lpstr>Range-Minima Problem:  Data structure with O(n log n) space and O(1) query time</vt:lpstr>
      <vt:lpstr>Range Minima Problem:  further extensions</vt:lpstr>
      <vt:lpstr>Data structures (To be discussed in the course) </vt:lpstr>
      <vt:lpstr>Proof of Correctness of  AlgorithmS</vt:lpstr>
      <vt:lpstr>GCD</vt:lpstr>
      <vt:lpstr>Sum of first n positive integers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507</cp:revision>
  <dcterms:created xsi:type="dcterms:W3CDTF">2011-12-03T04:13:03Z</dcterms:created>
  <dcterms:modified xsi:type="dcterms:W3CDTF">2014-08-12T09:26:11Z</dcterms:modified>
</cp:coreProperties>
</file>