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89" r:id="rId2"/>
    <p:sldId id="468" r:id="rId3"/>
    <p:sldId id="466" r:id="rId4"/>
    <p:sldId id="470" r:id="rId5"/>
    <p:sldId id="464" r:id="rId6"/>
    <p:sldId id="465" r:id="rId7"/>
    <p:sldId id="467" r:id="rId8"/>
    <p:sldId id="469" r:id="rId9"/>
    <p:sldId id="472" r:id="rId10"/>
    <p:sldId id="480" r:id="rId11"/>
    <p:sldId id="471" r:id="rId12"/>
    <p:sldId id="473" r:id="rId13"/>
    <p:sldId id="476" r:id="rId14"/>
    <p:sldId id="481" r:id="rId15"/>
    <p:sldId id="490" r:id="rId16"/>
    <p:sldId id="482" r:id="rId17"/>
    <p:sldId id="474" r:id="rId18"/>
    <p:sldId id="483" r:id="rId19"/>
    <p:sldId id="478" r:id="rId20"/>
    <p:sldId id="477" r:id="rId21"/>
    <p:sldId id="484" r:id="rId22"/>
    <p:sldId id="486" r:id="rId23"/>
    <p:sldId id="487" r:id="rId24"/>
    <p:sldId id="48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piyushb@cse.iitk.ac.i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7: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Data structures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Modeling</a:t>
            </a:r>
            <a:r>
              <a:rPr lang="en-US" sz="2000" dirty="0" smtClean="0">
                <a:solidFill>
                  <a:schemeClr val="tx1"/>
                </a:solidFill>
              </a:rPr>
              <a:t> versus </a:t>
            </a:r>
            <a:r>
              <a:rPr lang="en-US" sz="2000" b="1" dirty="0" smtClean="0">
                <a:solidFill>
                  <a:schemeClr val="tx1"/>
                </a:solidFill>
              </a:rPr>
              <a:t>Implementation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Abstract data type “</a:t>
            </a:r>
            <a:r>
              <a:rPr lang="en-US" sz="2000" b="1" dirty="0" smtClean="0">
                <a:solidFill>
                  <a:srgbClr val="7030A0"/>
                </a:solidFill>
              </a:rPr>
              <a:t>List</a:t>
            </a:r>
            <a:r>
              <a:rPr lang="en-US" sz="2000" dirty="0" smtClean="0">
                <a:solidFill>
                  <a:schemeClr val="tx1"/>
                </a:solidFill>
              </a:rPr>
              <a:t>” and its implementation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Proof of correctness of algorithm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b="1" dirty="0" smtClean="0">
                <a:solidFill>
                  <a:srgbClr val="7030A0"/>
                </a:solidFill>
              </a:rPr>
              <a:t>Examples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000" dirty="0" smtClean="0"/>
              <a:t>Store the elements of List  in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such that </a:t>
            </a:r>
            <a:r>
              <a:rPr lang="en-US" sz="2000" b="1" dirty="0" smtClean="0"/>
              <a:t>A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] denotes (</a:t>
            </a:r>
            <a:r>
              <a:rPr lang="en-US" sz="2000" dirty="0" smtClean="0">
                <a:solidFill>
                  <a:srgbClr val="0070C0"/>
                </a:solidFill>
              </a:rPr>
              <a:t>i+1</a:t>
            </a:r>
            <a:r>
              <a:rPr lang="en-US" sz="2000" dirty="0" smtClean="0"/>
              <a:t>)</a:t>
            </a:r>
            <a:r>
              <a:rPr lang="en-US" sz="2000" dirty="0" err="1" smtClean="0"/>
              <a:t>th</a:t>
            </a:r>
            <a:r>
              <a:rPr lang="en-US" sz="2000" dirty="0" smtClean="0"/>
              <a:t> element of the list at each stage</a:t>
            </a:r>
            <a:r>
              <a:rPr lang="en-US" sz="2000" dirty="0"/>
              <a:t> </a:t>
            </a:r>
            <a:r>
              <a:rPr lang="en-US" sz="2000" dirty="0" smtClean="0"/>
              <a:t>(since </a:t>
            </a:r>
            <a:r>
              <a:rPr lang="en-US" sz="2000" dirty="0"/>
              <a:t>index starts from </a:t>
            </a:r>
            <a:r>
              <a:rPr lang="en-US" sz="2000" dirty="0" smtClean="0"/>
              <a:t>0).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(</a:t>
            </a:r>
            <a:r>
              <a:rPr lang="en-US" sz="2000" dirty="0" smtClean="0">
                <a:solidFill>
                  <a:srgbClr val="C00000"/>
                </a:solidFill>
              </a:rPr>
              <a:t>Assumption</a:t>
            </a:r>
            <a:r>
              <a:rPr lang="en-US" sz="2000" dirty="0" smtClean="0"/>
              <a:t>: </a:t>
            </a:r>
            <a:r>
              <a:rPr lang="en-US" sz="2000" dirty="0"/>
              <a:t>The maximum size of </a:t>
            </a:r>
            <a:r>
              <a:rPr lang="en-US" sz="2000" dirty="0" smtClean="0"/>
              <a:t>list </a:t>
            </a:r>
            <a:r>
              <a:rPr lang="en-US" sz="2000" dirty="0"/>
              <a:t>is known in advance.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Keep a integer variable </a:t>
            </a:r>
            <a:r>
              <a:rPr lang="en-US" sz="2000" b="1" dirty="0" smtClean="0">
                <a:solidFill>
                  <a:srgbClr val="0070C0"/>
                </a:solidFill>
              </a:rPr>
              <a:t>Length</a:t>
            </a:r>
            <a:r>
              <a:rPr lang="en-US" sz="2000" dirty="0" smtClean="0"/>
              <a:t> to denote the number of elements in the list at each stage. 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Example: </a:t>
            </a:r>
            <a:r>
              <a:rPr lang="en-US" sz="1800" dirty="0" smtClean="0"/>
              <a:t>If at any moment of time List is   </a:t>
            </a:r>
            <a:r>
              <a:rPr lang="en-US" sz="1800" dirty="0" smtClean="0">
                <a:solidFill>
                  <a:srgbClr val="006C31"/>
                </a:solidFill>
              </a:rPr>
              <a:t>3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5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1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8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0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2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40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27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44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rgbClr val="006C31"/>
                </a:solidFill>
              </a:rPr>
              <a:t>67</a:t>
            </a:r>
            <a:r>
              <a:rPr lang="en-US" sz="1800" dirty="0" smtClean="0"/>
              <a:t>,  then the array </a:t>
            </a:r>
            <a:r>
              <a:rPr lang="en-US" sz="1800" b="1" dirty="0" smtClean="0"/>
              <a:t>A</a:t>
            </a:r>
            <a:r>
              <a:rPr lang="en-US" sz="1800" dirty="0" smtClean="0"/>
              <a:t> looks like: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</a:t>
            </a:r>
            <a:r>
              <a:rPr lang="en-US" sz="2000" dirty="0" smtClean="0"/>
              <a:t> How to describe </a:t>
            </a:r>
            <a:r>
              <a:rPr lang="en-US" sz="2000" u="sng" dirty="0" smtClean="0"/>
              <a:t>location</a:t>
            </a:r>
            <a:r>
              <a:rPr lang="en-US" sz="2000" dirty="0" smtClean="0"/>
              <a:t> of an element of the list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by the corresponding array index. Location of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element of List is 4.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4368225"/>
            <a:ext cx="7391400" cy="584775"/>
            <a:chOff x="1066800" y="4368225"/>
            <a:chExt cx="7391400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68225"/>
              <a:ext cx="5477765" cy="584775"/>
              <a:chOff x="1548068" y="4038600"/>
              <a:chExt cx="5477765" cy="58477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33600" y="4114800"/>
                <a:ext cx="4892233" cy="381000"/>
                <a:chOff x="2651567" y="3886200"/>
                <a:chExt cx="4892233" cy="3810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67000" y="3886200"/>
                  <a:ext cx="4876800" cy="381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00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86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495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91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71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76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39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934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105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410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15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19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24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2651567" y="3897868"/>
                  <a:ext cx="3198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3   5    1    8    0   2   40 27  44 67</a:t>
                  </a:r>
                  <a:endParaRPr 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548068" y="40386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</a:t>
                </a:r>
                <a:endParaRPr lang="en-US" sz="3200" b="1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178939" y="441960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Length</a:t>
              </a:r>
              <a:r>
                <a:rPr lang="en-US" dirty="0" smtClean="0"/>
                <a:t> = 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2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Array</a:t>
            </a:r>
            <a:r>
              <a:rPr lang="en-US" sz="3200" b="1" dirty="0" smtClean="0"/>
              <a:t> based implementation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28799"/>
              </p:ext>
            </p:extLst>
          </p:nvPr>
        </p:nvGraphicFramePr>
        <p:xfrm>
          <a:off x="1828800" y="1524000"/>
          <a:ext cx="5867400" cy="334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35"/>
                <a:gridCol w="3374465"/>
              </a:tblGrid>
              <a:tr h="411483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616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x,i,L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8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i,L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2362200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3856463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01268" y="4217020"/>
            <a:ext cx="9144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1981200" y="5638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3124200" y="5334000"/>
            <a:ext cx="5789341" cy="380999"/>
          </a:xfrm>
          <a:prstGeom prst="borderCallout2">
            <a:avLst>
              <a:gd name="adj1" fmla="val -1063"/>
              <a:gd name="adj2" fmla="val 89965"/>
              <a:gd name="adj3" fmla="val -351457"/>
              <a:gd name="adj4" fmla="val 90520"/>
              <a:gd name="adj5" fmla="val -353972"/>
              <a:gd name="adj6" fmla="val 56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elements from A[i] to A[n-1] have to be shifted to the </a:t>
            </a:r>
            <a:r>
              <a:rPr lang="en-US" sz="1400" b="1" dirty="0" smtClean="0">
                <a:solidFill>
                  <a:srgbClr val="C00000"/>
                </a:solidFill>
              </a:rPr>
              <a:t>right</a:t>
            </a:r>
            <a:r>
              <a:rPr lang="en-US" sz="1400" dirty="0" smtClean="0">
                <a:solidFill>
                  <a:schemeClr val="tx1"/>
                </a:solidFill>
              </a:rPr>
              <a:t> by one place.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3124200" y="5715001"/>
            <a:ext cx="5789341" cy="380999"/>
          </a:xfrm>
          <a:prstGeom prst="borderCallout2">
            <a:avLst>
              <a:gd name="adj1" fmla="val -1063"/>
              <a:gd name="adj2" fmla="val 89965"/>
              <a:gd name="adj3" fmla="val -351457"/>
              <a:gd name="adj4" fmla="val 90520"/>
              <a:gd name="adj5" fmla="val -353972"/>
              <a:gd name="adj6" fmla="val 565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elements from A[i+1] to A[n-1] have to be shifted to the </a:t>
            </a:r>
            <a:r>
              <a:rPr lang="en-US" sz="1400" b="1" dirty="0" smtClean="0">
                <a:solidFill>
                  <a:srgbClr val="C00000"/>
                </a:solidFill>
              </a:rPr>
              <a:t>left</a:t>
            </a:r>
            <a:r>
              <a:rPr lang="en-US" sz="1400" dirty="0" smtClean="0">
                <a:solidFill>
                  <a:schemeClr val="tx1"/>
                </a:solidFill>
              </a:rPr>
              <a:t> by one place.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585" y="3048000"/>
            <a:ext cx="1641155" cy="1069777"/>
            <a:chOff x="18585" y="3048000"/>
            <a:chExt cx="1641155" cy="1069777"/>
          </a:xfrm>
        </p:grpSpPr>
        <p:sp>
          <p:nvSpPr>
            <p:cNvPr id="3" name="Smiley Face 2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Arrays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rigid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Left Arrow 19"/>
          <p:cNvSpPr/>
          <p:nvPr/>
        </p:nvSpPr>
        <p:spPr>
          <a:xfrm>
            <a:off x="6781801" y="2133600"/>
            <a:ext cx="23622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</a:t>
            </a:r>
            <a:r>
              <a:rPr lang="en-US" sz="1600" dirty="0" smtClean="0">
                <a:solidFill>
                  <a:schemeClr val="bg1"/>
                </a:solidFill>
              </a:rPr>
              <a:t>: number of elements in list at present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Link</a:t>
            </a:r>
            <a:r>
              <a:rPr lang="en-US" b="1" dirty="0" smtClean="0"/>
              <a:t> </a:t>
            </a:r>
            <a:r>
              <a:rPr lang="en-US" b="1" dirty="0"/>
              <a:t>based </a:t>
            </a:r>
            <a:r>
              <a:rPr lang="en-US" b="1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81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662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20361" y="3352800"/>
            <a:ext cx="704039" cy="914400"/>
            <a:chOff x="3810000" y="3264932"/>
            <a:chExt cx="704039" cy="914400"/>
          </a:xfrm>
        </p:grpSpPr>
        <p:sp>
          <p:nvSpPr>
            <p:cNvPr id="38" name="Up Arrow 37"/>
            <p:cNvSpPr/>
            <p:nvPr/>
          </p:nvSpPr>
          <p:spPr>
            <a:xfrm>
              <a:off x="4114800" y="3264932"/>
              <a:ext cx="76200" cy="533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810000"/>
              <a:ext cx="70403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91000" y="26024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962400" y="2895600"/>
            <a:ext cx="914400" cy="457200"/>
            <a:chOff x="2362200" y="2895600"/>
            <a:chExt cx="914400" cy="457200"/>
          </a:xfrm>
        </p:grpSpPr>
        <p:sp>
          <p:nvSpPr>
            <p:cNvPr id="49" name="Rectangle 48"/>
            <p:cNvSpPr/>
            <p:nvPr/>
          </p:nvSpPr>
          <p:spPr>
            <a:xfrm>
              <a:off x="2362200" y="2895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8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0" y="3352800"/>
            <a:ext cx="3063787" cy="1423940"/>
            <a:chOff x="3810000" y="3212592"/>
            <a:chExt cx="3063787" cy="1423940"/>
          </a:xfrm>
        </p:grpSpPr>
        <p:sp>
          <p:nvSpPr>
            <p:cNvPr id="41" name="TextBox 40"/>
            <p:cNvSpPr txBox="1"/>
            <p:nvPr/>
          </p:nvSpPr>
          <p:spPr>
            <a:xfrm>
              <a:off x="3810000" y="4267200"/>
              <a:ext cx="30637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next (or right) node</a:t>
              </a:r>
              <a:endParaRPr lang="en-US" dirty="0"/>
            </a:p>
          </p:txBody>
        </p:sp>
        <p:sp>
          <p:nvSpPr>
            <p:cNvPr id="39" name="Up Arrow 38"/>
            <p:cNvSpPr/>
            <p:nvPr/>
          </p:nvSpPr>
          <p:spPr>
            <a:xfrm>
              <a:off x="4724400" y="3212592"/>
              <a:ext cx="76200" cy="10546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ingly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7200" y="2895600"/>
            <a:ext cx="5638800" cy="457200"/>
            <a:chOff x="457200" y="2895600"/>
            <a:chExt cx="56388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819401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2440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3264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" y="28956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91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Address of previous (left) node</a:t>
              </a:r>
              <a:endParaRPr lang="en-US" dirty="0"/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Doubly </a:t>
            </a:r>
            <a:r>
              <a:rPr lang="en-US" b="1" dirty="0" smtClean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0" y="3048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6" grpId="0" animBg="1"/>
      <p:bldP spid="56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Doubly Linked List</a:t>
            </a:r>
            <a:r>
              <a:rPr lang="en-US" sz="3600" b="1" dirty="0"/>
              <a:t> based </a:t>
            </a:r>
            <a:r>
              <a:rPr lang="en-US" sz="3600" b="1" dirty="0" smtClean="0"/>
              <a:t>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Keep a doubly linked list where elements appear in the order we follow while traversing the list. </a:t>
            </a:r>
          </a:p>
          <a:p>
            <a:r>
              <a:rPr lang="en-US" sz="2000" dirty="0" smtClean="0"/>
              <a:t>The location of an element is the </a:t>
            </a:r>
            <a:r>
              <a:rPr lang="en-US" sz="2000" u="sng" dirty="0" smtClean="0"/>
              <a:t>address</a:t>
            </a:r>
            <a:r>
              <a:rPr lang="en-US" sz="2000" dirty="0" smtClean="0"/>
              <a:t> of the node containing it.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Example:</a:t>
            </a:r>
            <a:r>
              <a:rPr lang="en-US" sz="2000" dirty="0" smtClean="0"/>
              <a:t> List </a:t>
            </a:r>
            <a:r>
              <a:rPr lang="en-US" sz="2000" dirty="0" smtClean="0">
                <a:solidFill>
                  <a:srgbClr val="006C31"/>
                </a:solidFill>
              </a:rPr>
              <a:t>3,9,1 </a:t>
            </a:r>
            <a:r>
              <a:rPr lang="en-US" sz="2000" dirty="0" smtClean="0"/>
              <a:t>appears as</a:t>
            </a:r>
            <a:endParaRPr lang="en-US" sz="2000" u="sng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4278868"/>
            <a:ext cx="7772400" cy="1436132"/>
            <a:chOff x="609600" y="4278868"/>
            <a:chExt cx="7772400" cy="14361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37" name="Elbow Connector 36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9600" y="5257800"/>
              <a:ext cx="5638800" cy="457200"/>
              <a:chOff x="457200" y="2895600"/>
              <a:chExt cx="5638800" cy="4572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819401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72440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91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8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Insert</a:t>
            </a:r>
            <a:r>
              <a:rPr lang="en-US" sz="3600" dirty="0" smtClean="0"/>
              <a:t>(</a:t>
            </a:r>
            <a:r>
              <a:rPr lang="en-US" sz="3600" b="1" dirty="0" err="1" smtClean="0"/>
              <a:t>x,p,L</a:t>
            </a:r>
            <a:r>
              <a:rPr lang="en-US" sz="3600" dirty="0" smtClean="0"/>
              <a:t>)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505200" y="2831068"/>
            <a:ext cx="228600" cy="369332"/>
            <a:chOff x="7162800" y="3733800"/>
            <a:chExt cx="457200" cy="45720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95600" y="3112532"/>
            <a:ext cx="1524000" cy="849868"/>
            <a:chOff x="2895600" y="3112532"/>
            <a:chExt cx="1524000" cy="84986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71801" y="3112532"/>
              <a:ext cx="380999" cy="621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86200" y="32004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895600" y="3264932"/>
              <a:ext cx="1524000" cy="697468"/>
              <a:chOff x="2895600" y="3264932"/>
              <a:chExt cx="1524000" cy="697468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2895600" y="3276600"/>
                <a:ext cx="4572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029480" y="3264932"/>
                <a:ext cx="390120" cy="5450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3429000" y="4876800"/>
            <a:ext cx="24680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How is it done actually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Insert</a:t>
            </a:r>
            <a:r>
              <a:rPr lang="en-US" sz="3600" dirty="0" smtClean="0"/>
              <a:t>(</a:t>
            </a:r>
            <a:r>
              <a:rPr lang="en-US" sz="3600" b="1" dirty="0" err="1" smtClean="0"/>
              <a:t>x,p,L</a:t>
            </a:r>
            <a:r>
              <a:rPr lang="en-US" sz="3600" dirty="0" smtClean="0"/>
              <a:t>)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Insert</a:t>
            </a:r>
            <a:r>
              <a:rPr lang="en-US" sz="1800" dirty="0" smtClean="0"/>
              <a:t>(</a:t>
            </a:r>
            <a:r>
              <a:rPr lang="en-US" sz="1800" b="1" dirty="0" err="1" smtClean="0"/>
              <a:t>x,p,L</a:t>
            </a:r>
            <a:r>
              <a:rPr lang="en-US" sz="1800" dirty="0" smtClean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</a:t>
            </a:r>
            <a:r>
              <a:rPr lang="en-US" sz="1400" dirty="0" smtClean="0">
                <a:sym typeface="Wingdings" pitchFamily="2" charset="2"/>
              </a:rPr>
              <a:t> new(node); </a:t>
            </a:r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 x;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temp </a:t>
            </a: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>
                <a:sym typeface="Wingdings" pitchFamily="2" charset="2"/>
              </a:rPr>
              <a:t>q.right</a:t>
            </a:r>
            <a:r>
              <a:rPr lang="en-US" sz="1400" dirty="0" smtClean="0">
                <a:sym typeface="Wingdings" pitchFamily="2" charset="2"/>
              </a:rPr>
              <a:t>  p;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 q;</a:t>
            </a:r>
          </a:p>
          <a:p>
            <a:pPr marL="0" indent="0">
              <a:buNone/>
            </a:pPr>
            <a:r>
              <a:rPr lang="en-US" sz="1400" dirty="0" err="1" smtClean="0"/>
              <a:t>q.left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 temp;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dirty="0" err="1"/>
              <a:t>t</a:t>
            </a:r>
            <a:r>
              <a:rPr lang="en-US" sz="1400" dirty="0" err="1" smtClean="0"/>
              <a:t>emp.right</a:t>
            </a:r>
            <a:r>
              <a:rPr lang="en-US" sz="1400" dirty="0" smtClean="0">
                <a:sym typeface="Wingdings" pitchFamily="2" charset="2"/>
              </a:rPr>
              <a:t> q;</a:t>
            </a:r>
            <a:endParaRPr lang="en-US" sz="1800" dirty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971801" y="3112532"/>
            <a:ext cx="380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862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895600" y="32766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029480" y="3264932"/>
            <a:ext cx="390120" cy="545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359845" y="4340423"/>
            <a:ext cx="1718740" cy="1069777"/>
            <a:chOff x="18585" y="3048000"/>
            <a:chExt cx="1718740" cy="1069777"/>
          </a:xfrm>
        </p:grpSpPr>
        <p:sp>
          <p:nvSpPr>
            <p:cNvPr id="79" name="Smiley Face 78"/>
            <p:cNvSpPr/>
            <p:nvPr/>
          </p:nvSpPr>
          <p:spPr>
            <a:xfrm>
              <a:off x="533400" y="3048000"/>
              <a:ext cx="762000" cy="732263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85" y="3810000"/>
              <a:ext cx="1718740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Lists are very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flexible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114800"/>
            <a:ext cx="1382339" cy="1676400"/>
            <a:chOff x="2667000" y="4191000"/>
            <a:chExt cx="1382339" cy="1676400"/>
          </a:xfrm>
        </p:grpSpPr>
        <p:sp>
          <p:nvSpPr>
            <p:cNvPr id="85" name="Right Brace 84"/>
            <p:cNvSpPr/>
            <p:nvPr/>
          </p:nvSpPr>
          <p:spPr>
            <a:xfrm>
              <a:off x="2667000" y="4191000"/>
              <a:ext cx="344424" cy="1676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71800" y="4812268"/>
              <a:ext cx="107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dirty="0" smtClean="0"/>
                <a:t>(1) time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05200" y="4191000"/>
            <a:ext cx="306494" cy="685800"/>
            <a:chOff x="3503506" y="1588532"/>
            <a:chExt cx="306494" cy="685800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3657600" y="1588532"/>
              <a:ext cx="1694" cy="42493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35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25948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24202" y="3162300"/>
            <a:ext cx="11429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6000" y="1764268"/>
            <a:ext cx="680699" cy="1043464"/>
            <a:chOff x="3503506" y="1905000"/>
            <a:chExt cx="680699" cy="1043464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3808306" y="2198132"/>
              <a:ext cx="1694" cy="75033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03506" y="19050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429000" y="5802868"/>
            <a:ext cx="4335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Homework</a:t>
            </a:r>
            <a:r>
              <a:rPr lang="en-US" dirty="0" smtClean="0"/>
              <a:t>:  </a:t>
            </a:r>
            <a:r>
              <a:rPr lang="en-US" dirty="0"/>
              <a:t>How to perform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r>
              <a:rPr lang="en-US" dirty="0" smtClean="0"/>
              <a:t>(</a:t>
            </a:r>
            <a:r>
              <a:rPr lang="en-US" b="1" dirty="0" err="1" smtClean="0"/>
              <a:t>x,p,L</a:t>
            </a:r>
            <a:r>
              <a:rPr lang="en-US" dirty="0"/>
              <a:t>) </a:t>
            </a:r>
            <a:r>
              <a:rPr lang="en-US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 smtClean="0">
                <a:solidFill>
                  <a:srgbClr val="C00000"/>
                </a:solidFill>
              </a:rPr>
              <a:t>successor</a:t>
            </a:r>
            <a:r>
              <a:rPr lang="en-US" sz="3600" dirty="0" smtClean="0"/>
              <a:t>(</a:t>
            </a:r>
            <a:r>
              <a:rPr lang="en-US" sz="3600" b="1" dirty="0" err="1" smtClean="0"/>
              <a:t>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Successor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</a:t>
            </a:r>
            <a:r>
              <a:rPr lang="en-US" sz="1400" dirty="0" err="1" smtClean="0">
                <a:sym typeface="Wingdings" pitchFamily="2" charset="2"/>
              </a:rPr>
              <a:t>p.right</a:t>
            </a:r>
            <a:r>
              <a:rPr lang="en-US" sz="1400" dirty="0" smtClean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sym typeface="Wingdings" pitchFamily="2" charset="2"/>
              </a:rPr>
              <a:t>r</a:t>
            </a:r>
            <a:r>
              <a:rPr lang="en-US" sz="1400" b="1" dirty="0" smtClean="0">
                <a:sym typeface="Wingdings" pitchFamily="2" charset="2"/>
              </a:rPr>
              <a:t>eturn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q.value</a:t>
            </a:r>
            <a:r>
              <a:rPr lang="en-US" sz="1400" dirty="0" smtClean="0">
                <a:sym typeface="Wingdings" pitchFamily="2" charset="2"/>
              </a:rPr>
              <a:t>;</a:t>
            </a:r>
            <a:endParaRPr lang="en-US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22860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Head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23440" y="2233136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2831068"/>
            <a:ext cx="1932892" cy="597932"/>
            <a:chOff x="4953000" y="2831068"/>
            <a:chExt cx="1932892" cy="597932"/>
          </a:xfrm>
        </p:grpSpPr>
        <p:sp>
          <p:nvSpPr>
            <p:cNvPr id="42" name="TextBox 41"/>
            <p:cNvSpPr txBox="1"/>
            <p:nvPr/>
          </p:nvSpPr>
          <p:spPr>
            <a:xfrm>
              <a:off x="6082980" y="283106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p.right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3000" y="3417332"/>
              <a:ext cx="1075920" cy="116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6C31"/>
                </a:solidFill>
              </a:rPr>
              <a:t>Time Complexity </a:t>
            </a:r>
            <a:r>
              <a:rPr lang="en-US" sz="3200" b="1" dirty="0" smtClean="0"/>
              <a:t>of each List operation using 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3200" b="1" dirty="0" smtClean="0"/>
              <a:t>based implementation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302257"/>
              </p:ext>
            </p:extLst>
          </p:nvPr>
        </p:nvGraphicFramePr>
        <p:xfrm>
          <a:off x="2590800" y="1600200"/>
          <a:ext cx="4495800" cy="375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94"/>
                <a:gridCol w="2424206"/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2209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2590800"/>
            <a:ext cx="914400" cy="381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2971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3352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86400" y="4953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86400" y="4191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(1)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Up Ribbon 14"/>
          <p:cNvSpPr/>
          <p:nvPr/>
        </p:nvSpPr>
        <p:spPr>
          <a:xfrm>
            <a:off x="2286000" y="5749795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Homework:</a:t>
            </a:r>
            <a:r>
              <a:rPr lang="en-US" dirty="0" smtClean="0">
                <a:solidFill>
                  <a:schemeClr val="tx1"/>
                </a:solidFill>
              </a:rPr>
              <a:t> Write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Function for each operation with matching complexity.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239000" y="3543300"/>
            <a:ext cx="1905000" cy="2206495"/>
          </a:xfrm>
          <a:prstGeom prst="borderCallout1">
            <a:avLst>
              <a:gd name="adj1" fmla="val 51571"/>
              <a:gd name="adj2" fmla="val -962"/>
              <a:gd name="adj3" fmla="val 75712"/>
              <a:gd name="adj4" fmla="val -449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 takes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(1</a:t>
            </a:r>
            <a:r>
              <a:rPr lang="en-US" sz="1200" b="1" dirty="0" smtClean="0">
                <a:solidFill>
                  <a:srgbClr val="0070C0"/>
                </a:solidFill>
              </a:rPr>
              <a:t>) </a:t>
            </a:r>
            <a:r>
              <a:rPr lang="en-US" sz="1200" dirty="0" smtClean="0">
                <a:solidFill>
                  <a:schemeClr val="tx1"/>
                </a:solidFill>
              </a:rPr>
              <a:t>time if we implement it by setting the </a:t>
            </a:r>
            <a:r>
              <a:rPr lang="en-US" sz="1200" b="1" dirty="0" smtClean="0">
                <a:solidFill>
                  <a:schemeClr val="tx1"/>
                </a:solidFill>
              </a:rPr>
              <a:t>head</a:t>
            </a:r>
            <a:r>
              <a:rPr lang="en-US" sz="1200" dirty="0" smtClean="0">
                <a:solidFill>
                  <a:schemeClr val="tx1"/>
                </a:solidFill>
              </a:rPr>
              <a:t> pointer of list to NULL. However, if one has to </a:t>
            </a:r>
            <a:r>
              <a:rPr lang="en-US" sz="1200" b="1" dirty="0" smtClean="0">
                <a:solidFill>
                  <a:srgbClr val="C00000"/>
                </a:solidFill>
              </a:rPr>
              <a:t>free</a:t>
            </a:r>
            <a:r>
              <a:rPr lang="en-US" sz="1200" dirty="0" smtClean="0">
                <a:solidFill>
                  <a:schemeClr val="tx1"/>
                </a:solidFill>
              </a:rPr>
              <a:t> the memory used by the list, then it will require traversal of the entire list and hence </a:t>
            </a:r>
            <a:r>
              <a:rPr lang="en-US" sz="1200" b="1" dirty="0" smtClean="0">
                <a:solidFill>
                  <a:srgbClr val="C00000"/>
                </a:solidFill>
              </a:rPr>
              <a:t>O</a:t>
            </a:r>
            <a:r>
              <a:rPr lang="en-US" sz="1200" b="1" dirty="0" smtClean="0">
                <a:solidFill>
                  <a:srgbClr val="0070C0"/>
                </a:solidFill>
              </a:rPr>
              <a:t>(n) </a:t>
            </a:r>
            <a:r>
              <a:rPr lang="en-US" sz="1200" dirty="0" smtClean="0">
                <a:solidFill>
                  <a:schemeClr val="tx1"/>
                </a:solidFill>
              </a:rPr>
              <a:t>time.  You might learn more about it in Operating System course.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Doubly Linked List </a:t>
            </a:r>
            <a:r>
              <a:rPr lang="en-US" sz="2800" b="1" dirty="0" smtClean="0"/>
              <a:t>based implementation versus </a:t>
            </a:r>
            <a:r>
              <a:rPr lang="en-US" sz="2800" b="1" dirty="0" smtClean="0">
                <a:solidFill>
                  <a:srgbClr val="7030A0"/>
                </a:solidFill>
              </a:rPr>
              <a:t>array</a:t>
            </a:r>
            <a:r>
              <a:rPr lang="en-US" sz="2800" b="1" dirty="0" smtClean="0"/>
              <a:t> based implementation of “List”</a:t>
            </a:r>
            <a:endParaRPr lang="en-US" sz="2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59071"/>
              </p:ext>
            </p:extLst>
          </p:nvPr>
        </p:nvGraphicFramePr>
        <p:xfrm>
          <a:off x="761999" y="1447801"/>
          <a:ext cx="7772401" cy="40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334"/>
                <a:gridCol w="2642733"/>
                <a:gridCol w="2871334"/>
              </a:tblGrid>
              <a:tr h="94209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array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Complexity per</a:t>
                      </a:r>
                      <a:r>
                        <a:rPr lang="en-US" baseline="0" dirty="0" smtClean="0"/>
                        <a:t> operation for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doubly linked list</a:t>
                      </a:r>
                      <a:r>
                        <a:rPr lang="en-US" baseline="0" dirty="0" smtClean="0"/>
                        <a:t> based implementation</a:t>
                      </a:r>
                      <a:endParaRPr lang="en-US" dirty="0"/>
                    </a:p>
                  </a:txBody>
                  <a:tcPr/>
                </a:tc>
              </a:tr>
              <a:tr h="35330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</a:tr>
              <a:tr h="38898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x,p,L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1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err="1" smtClean="0"/>
                        <a:t>p,L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(n)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667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 smtClean="0"/>
                        <a:t>(</a:t>
                      </a:r>
                      <a:r>
                        <a:rPr lang="en-US" b="1" dirty="0" smtClean="0"/>
                        <a:t>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 concrete Problem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A collection of data elements </a:t>
            </a:r>
            <a:r>
              <a:rPr lang="en-US" sz="2400" i="1" dirty="0" smtClean="0">
                <a:solidFill>
                  <a:srgbClr val="C00000"/>
                </a:solidFill>
              </a:rPr>
              <a:t>arranged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i="1" dirty="0" smtClean="0">
                <a:solidFill>
                  <a:srgbClr val="C00000"/>
                </a:solidFill>
              </a:rPr>
              <a:t>connected</a:t>
            </a:r>
            <a:r>
              <a:rPr lang="en-US" sz="2400" i="1" dirty="0" smtClean="0"/>
              <a:t> </a:t>
            </a:r>
            <a:r>
              <a:rPr lang="en-US" sz="2400" dirty="0" smtClean="0"/>
              <a:t>in a way which can facilitate </a:t>
            </a:r>
            <a:r>
              <a:rPr lang="en-US" sz="2400" u="sng" dirty="0" smtClean="0"/>
              <a:t>efficient executions</a:t>
            </a:r>
            <a:r>
              <a:rPr lang="en-US" sz="2400" dirty="0" smtClean="0"/>
              <a:t> of a  (</a:t>
            </a:r>
            <a:r>
              <a:rPr lang="en-US" sz="2400" dirty="0" smtClean="0">
                <a:solidFill>
                  <a:srgbClr val="7030A0"/>
                </a:solidFill>
              </a:rPr>
              <a:t>possibly long</a:t>
            </a:r>
            <a:r>
              <a:rPr lang="en-US" sz="2400" dirty="0" smtClean="0"/>
              <a:t>) sequence of operations.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(name, phone #,…)</a:t>
            </a:r>
          </a:p>
          <a:p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90305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1866900"/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 smtClean="0"/>
                        <a:t>Array </a:t>
                      </a:r>
                      <a:r>
                        <a:rPr lang="en-US" dirty="0" smtClean="0"/>
                        <a:t>based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</a:t>
                      </a:r>
                      <a:r>
                        <a:rPr lang="en-US" dirty="0" smtClean="0"/>
                        <a:t>based solution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(n)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en-US" b="1" dirty="0" smtClean="0"/>
                        <a:t>(1)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 we achieve</a:t>
            </a:r>
            <a:r>
              <a:rPr lang="en-US" b="1" dirty="0" smtClean="0">
                <a:solidFill>
                  <a:srgbClr val="FF0000"/>
                </a:solidFill>
              </a:rPr>
              <a:t> the best of </a:t>
            </a:r>
            <a:r>
              <a:rPr lang="en-US" b="1" dirty="0" smtClean="0">
                <a:solidFill>
                  <a:schemeClr val="tx1"/>
                </a:solidFill>
              </a:rPr>
              <a:t>the two data structure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05400" y="45720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88607"/>
              <a:gd name="adj6" fmla="val 28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Can we improve it ? Think over it 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5105400" cy="20574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 smtClean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do Binary search for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2590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 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377" y="6107668"/>
            <a:ext cx="66621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 shall together invent such </a:t>
            </a:r>
            <a:r>
              <a:rPr lang="en-US" b="1" dirty="0" smtClean="0"/>
              <a:t>a novel data structure </a:t>
            </a:r>
            <a:r>
              <a:rPr lang="en-US" dirty="0" smtClean="0"/>
              <a:t>in the next 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this lecture, it was </a:t>
            </a:r>
            <a:r>
              <a:rPr lang="en-US" sz="2400" u="sng" dirty="0" smtClean="0"/>
              <a:t>assumed</a:t>
            </a:r>
            <a:r>
              <a:rPr lang="en-US" sz="2400" dirty="0" smtClean="0"/>
              <a:t> that the </a:t>
            </a:r>
            <a:r>
              <a:rPr lang="en-US" sz="2400" dirty="0" smtClean="0"/>
              <a:t>students have a </a:t>
            </a:r>
            <a:r>
              <a:rPr lang="en-US" sz="2400" dirty="0" smtClean="0"/>
              <a:t>basic knowledge of records and singly linked lists from ESC101. In case, you lack this basic knowledge, you are advised to revise the basic concepts of </a:t>
            </a:r>
            <a:r>
              <a:rPr lang="en-US" sz="2400" b="1" dirty="0" smtClean="0">
                <a:solidFill>
                  <a:srgbClr val="7030A0"/>
                </a:solidFill>
              </a:rPr>
              <a:t>pointers, records </a:t>
            </a:r>
            <a:r>
              <a:rPr lang="en-US" sz="2400" dirty="0" smtClean="0"/>
              <a:t>in C from ESC101. This will also be helpful for some programming assignment in future as well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In case you need some assistance in these fundamentals,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dirty="0" smtClean="0"/>
              <a:t>email to TA </a:t>
            </a:r>
            <a:r>
              <a:rPr lang="en-US" sz="2400" b="1" dirty="0" smtClean="0"/>
              <a:t>Mr. </a:t>
            </a:r>
            <a:r>
              <a:rPr lang="en-US" sz="2400" b="1" dirty="0" err="1" smtClean="0"/>
              <a:t>Piyush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Bhardwaj</a:t>
            </a:r>
            <a:r>
              <a:rPr lang="en-US" sz="2400" b="1" dirty="0" smtClean="0"/>
              <a:t> </a:t>
            </a:r>
            <a:r>
              <a:rPr lang="en-US" sz="2400" dirty="0" smtClean="0"/>
              <a:t>( </a:t>
            </a:r>
            <a:r>
              <a:rPr lang="en-US" sz="2400" dirty="0" smtClean="0">
                <a:hlinkClick r:id="rId2"/>
              </a:rPr>
              <a:t>piyushb@cse.iitk.ac.in</a:t>
            </a:r>
            <a:r>
              <a:rPr lang="en-US" sz="2400" dirty="0" smtClean="0"/>
              <a:t>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659687" cy="1590675"/>
          </a:xfrm>
        </p:spPr>
        <p:txBody>
          <a:bodyPr/>
          <a:lstStyle/>
          <a:p>
            <a:pPr algn="ctr"/>
            <a:r>
              <a:rPr lang="en-US" sz="3200" dirty="0" smtClean="0"/>
              <a:t>Proof of </a:t>
            </a:r>
            <a:r>
              <a:rPr lang="en-US" sz="3200" dirty="0" smtClean="0">
                <a:solidFill>
                  <a:srgbClr val="7030A0"/>
                </a:solidFill>
              </a:rPr>
              <a:t>Correctness</a:t>
            </a:r>
            <a:r>
              <a:rPr lang="en-US" sz="3200" dirty="0" smtClean="0"/>
              <a:t> of </a:t>
            </a:r>
            <a:br>
              <a:rPr lang="en-US" sz="3200" dirty="0" smtClean="0"/>
            </a:br>
            <a:r>
              <a:rPr lang="en-US" sz="3200" dirty="0" err="1" smtClean="0"/>
              <a:t>AlgorithmS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GCD</a:t>
            </a:r>
            <a:br>
              <a:rPr lang="en-US" b="1" dirty="0" smtClean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)      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</a:t>
                </a:r>
                <a:r>
                  <a:rPr lang="en-US" sz="2000" b="1" dirty="0" smtClean="0"/>
                  <a:t>while</a:t>
                </a:r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{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 </a:t>
                </a:r>
                <a:r>
                  <a:rPr lang="en-US" sz="2000" b="1" dirty="0" smtClean="0"/>
                  <a:t>(Euclid</a:t>
                </a:r>
                <a:r>
                  <a:rPr lang="en-US" sz="2000" b="1" dirty="0"/>
                  <a:t>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err="1" smtClean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143000"/>
                <a:ext cx="3429000" cy="4983163"/>
              </a:xfrm>
              <a:blipFill rotWithShape="1">
                <a:blip r:embed="rId2"/>
                <a:stretch>
                  <a:fillRect l="-1957" t="-612" b="-5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Proof of correctness of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IN" sz="2000" dirty="0" smtClean="0"/>
                  <a:t>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 smtClean="0"/>
                  <a:t>th</a:t>
                </a:r>
                <a:r>
                  <a:rPr lang="en-IN" sz="2000" dirty="0" smtClean="0"/>
                  <a:t> iteration.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/>
                  <a:t> : the value of 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iteration</a:t>
                </a:r>
                <a:r>
                  <a:rPr lang="en-IN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Assertion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for each iteration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≥0</m:t>
                    </m:r>
                  </m:oMath>
                </a14:m>
                <a:r>
                  <a:rPr lang="en-I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(By induction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Base case</a:t>
                </a:r>
                <a:r>
                  <a:rPr lang="en-US" sz="2000" dirty="0" smtClean="0"/>
                  <a:t>: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IN" sz="2000" dirty="0" smtClean="0"/>
                  <a:t>) hold trivially.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step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 smtClean="0"/>
                  <a:t> holds, show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too)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>
                    <a:sym typeface="Wingdings" pitchFamily="2" charset="2"/>
                  </a:rPr>
                  <a:t>          </a:t>
                </a:r>
                <a:r>
                  <a:rPr lang="en-I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                            ?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sz="2000" dirty="0" smtClean="0"/>
                  <a:t>iteration </a:t>
                </a:r>
                <a:r>
                  <a:rPr lang="en-US" sz="2000" dirty="0" smtClean="0">
                    <a:sym typeface="Wingdings" pitchFamily="2" charset="2"/>
                  </a:rPr>
                  <a:t>                     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Euclid</a:t>
                </a:r>
                <a:r>
                  <a:rPr lang="en-US" sz="2000" dirty="0" smtClean="0"/>
                  <a:t>’s </a:t>
                </a:r>
                <a:r>
                  <a:rPr lang="en-US" sz="2000" dirty="0" smtClean="0"/>
                  <a:t>Lemma and (2),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gcd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  ------(3).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 (1) and (3),assertion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holds too.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505200" y="1066800"/>
                <a:ext cx="5486400" cy="5059363"/>
              </a:xfrm>
              <a:blipFill rotWithShape="1">
                <a:blip r:embed="rId3"/>
                <a:stretch>
                  <a:fillRect l="-1111" t="-602" r="-1444" b="-1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noFill/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90800"/>
                <a:ext cx="21694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35" t="-6250" r="-3911" b="-20313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b="1" dirty="0"/>
                  <a:t>gcd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).     ----(1)</a:t>
                </a:r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217" y="4724400"/>
                <a:ext cx="3029291" cy="391646"/>
              </a:xfrm>
              <a:prstGeom prst="rect">
                <a:avLst/>
              </a:prstGeom>
              <a:blipFill rotWithShape="1">
                <a:blip r:embed="rId5"/>
                <a:stretch>
                  <a:fillRect l="-1400" t="-4478" r="-2800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6C3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---(2)</a:t>
                </a:r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98" y="5181600"/>
                <a:ext cx="3459793" cy="391646"/>
              </a:xfrm>
              <a:prstGeom prst="rect">
                <a:avLst/>
              </a:prstGeom>
              <a:blipFill rotWithShape="1">
                <a:blip r:embed="rId6"/>
                <a:stretch>
                  <a:fillRect t="-4478" r="-2281" b="-16418"/>
                </a:stretch>
              </a:blipFill>
              <a:ln w="19050">
                <a:solidFill>
                  <a:srgbClr val="006C3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uiExpand="1" build="p"/>
      <p:bldP spid="3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Sum of first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3600" b="1" dirty="0" smtClean="0"/>
                  <a:t> positive integers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Sum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     </a:t>
                </a:r>
                <a:r>
                  <a:rPr lang="en-US" sz="2000" dirty="0"/>
                  <a:t>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is  a positive </a:t>
                </a:r>
                <a:r>
                  <a:rPr lang="en-US" sz="2000" dirty="0"/>
                  <a:t>integers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{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70C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while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}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Write a formal proof to show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Sum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returns </a:t>
                </a:r>
                <a:r>
                  <a:rPr lang="en-US" sz="2000" dirty="0" smtClean="0"/>
                  <a:t>the sum of  first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positive integers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steps </a:t>
            </a:r>
            <a:r>
              <a:rPr lang="en-US" sz="3600" b="1" dirty="0" smtClean="0"/>
              <a:t>process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for designing </a:t>
            </a:r>
            <a:br>
              <a:rPr lang="en-US" sz="3600" b="1" dirty="0" smtClean="0"/>
            </a:br>
            <a:r>
              <a:rPr lang="en-US" sz="3600" b="1" dirty="0" smtClean="0"/>
              <a:t>a  Data Structure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1:</a:t>
            </a:r>
            <a:r>
              <a:rPr lang="en-US" sz="2400" b="1" dirty="0" smtClean="0"/>
              <a:t> Mathematical Modeling</a:t>
            </a:r>
            <a:endParaRPr lang="en-US" sz="2800" b="1" dirty="0"/>
          </a:p>
          <a:p>
            <a:pPr marL="0" indent="0">
              <a:buNone/>
            </a:pPr>
            <a:r>
              <a:rPr lang="en-US" sz="1800" dirty="0" smtClean="0"/>
              <a:t>A Formal description of  the possible operations of a data structure. Operations can be classified into two categories: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Query Operations:</a:t>
            </a:r>
            <a:r>
              <a:rPr lang="en-US" sz="2000" dirty="0" smtClean="0"/>
              <a:t>  </a:t>
            </a:r>
            <a:r>
              <a:rPr lang="en-US" sz="1800" dirty="0" smtClean="0"/>
              <a:t>Retrieving some information from the data structure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Update operations: </a:t>
            </a:r>
            <a:r>
              <a:rPr lang="en-US" sz="1800" dirty="0" smtClean="0"/>
              <a:t>Making a change in the data structure</a:t>
            </a:r>
            <a:endParaRPr lang="en-US" sz="20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Step 2:</a:t>
            </a:r>
            <a:r>
              <a:rPr lang="en-US" sz="2400" b="1" dirty="0" smtClean="0"/>
              <a:t> Implementation</a:t>
            </a:r>
          </a:p>
          <a:p>
            <a:pPr marL="0" indent="0">
              <a:buNone/>
            </a:pPr>
            <a:r>
              <a:rPr lang="en-US" sz="1800" dirty="0" smtClean="0"/>
              <a:t>Explore the ways of organizing the data that facilitates performing each operation efficiently using the existing tools available.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505200"/>
            <a:ext cx="7162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 of Mathematical Modeling</a:t>
            </a:r>
            <a:r>
              <a:rPr lang="en-US" dirty="0">
                <a:solidFill>
                  <a:schemeClr val="tx1"/>
                </a:solidFill>
              </a:rPr>
              <a:t>:  an </a:t>
            </a:r>
            <a:r>
              <a:rPr lang="en-US" b="1" dirty="0">
                <a:solidFill>
                  <a:srgbClr val="C00000"/>
                </a:solidFill>
              </a:rPr>
              <a:t>Abstract Data </a:t>
            </a:r>
            <a:r>
              <a:rPr lang="en-US" b="1" dirty="0" smtClean="0">
                <a:solidFill>
                  <a:srgbClr val="C00000"/>
                </a:solidFill>
              </a:rPr>
              <a:t>Type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5858" y="5703849"/>
            <a:ext cx="3579541" cy="990600"/>
          </a:xfrm>
          <a:prstGeom prst="borderCallout2">
            <a:avLst>
              <a:gd name="adj1" fmla="val 1864"/>
              <a:gd name="adj2" fmla="val 95542"/>
              <a:gd name="adj3" fmla="val -173745"/>
              <a:gd name="adj4" fmla="val 34809"/>
              <a:gd name="adj5" fmla="val -173483"/>
              <a:gd name="adj6" fmla="val 130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Since we don’t specify here the way how each operation of the data structure will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Outcome will be:</a:t>
            </a:r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 Type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“List”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Modeling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Mathematical Modeling  of a</a:t>
            </a:r>
            <a:r>
              <a:rPr lang="en-US" sz="4000" b="1" dirty="0" smtClean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What is common in the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following examples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2000" dirty="0" smtClean="0"/>
                  <a:t>List of Roll numbers passing a course.</a:t>
                </a:r>
              </a:p>
              <a:p>
                <a:r>
                  <a:rPr lang="en-US" sz="2000" dirty="0" smtClean="0"/>
                  <a:t>List of Criminal cases pending in High Court.</a:t>
                </a:r>
              </a:p>
              <a:p>
                <a:r>
                  <a:rPr lang="en-US" sz="2000" dirty="0" smtClean="0"/>
                  <a:t>List of Rooms reserved in a hotel.</a:t>
                </a:r>
              </a:p>
              <a:p>
                <a:r>
                  <a:rPr lang="en-US" sz="2000" dirty="0" smtClean="0"/>
                  <a:t>List of Students getting award in IITK convocation 2015.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Inference:</a:t>
                </a:r>
                <a:r>
                  <a:rPr lang="en-US" sz="2000" dirty="0" smtClean="0"/>
                  <a:t> List is a </a:t>
                </a:r>
                <a:r>
                  <a:rPr lang="en-US" sz="2000" b="1" u="sng" dirty="0" smtClean="0"/>
                  <a:t>sequence</a:t>
                </a:r>
                <a:r>
                  <a:rPr lang="en-US" sz="2000" dirty="0" smtClean="0"/>
                  <a:t> of elements.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</a:t>
                </a:r>
                <a:r>
                  <a:rPr lang="en-US" sz="2400" b="1" dirty="0" smtClean="0"/>
                  <a:t>L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73429" y="4876800"/>
            <a:ext cx="2093971" cy="871546"/>
            <a:chOff x="2438400" y="5378196"/>
            <a:chExt cx="2093971" cy="871546"/>
          </a:xfrm>
        </p:grpSpPr>
        <p:sp>
          <p:nvSpPr>
            <p:cNvPr id="6" name="Up Arrow 5"/>
            <p:cNvSpPr/>
            <p:nvPr/>
          </p:nvSpPr>
          <p:spPr>
            <a:xfrm>
              <a:off x="3200400" y="5378196"/>
              <a:ext cx="3048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8400" y="5880410"/>
              <a:ext cx="209397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i</a:t>
              </a:r>
              <a:r>
                <a:rPr lang="en-US" dirty="0" err="1" smtClean="0"/>
                <a:t>th</a:t>
              </a:r>
              <a:r>
                <a:rPr lang="en-US" dirty="0" smtClean="0"/>
                <a:t> element of list </a:t>
              </a:r>
              <a:r>
                <a:rPr lang="en-US" b="1" dirty="0" smtClean="0"/>
                <a:t>L</a:t>
              </a:r>
              <a:r>
                <a:rPr lang="en-US" dirty="0" smtClean="0"/>
                <a:t>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5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Query Operations</a:t>
            </a:r>
            <a:r>
              <a:rPr lang="en-US" sz="3600" b="1" dirty="0" smtClean="0"/>
              <a:t> on a List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</p:spPr>
            <p:txBody>
              <a:bodyPr/>
              <a:lstStyle/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(L)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</a:t>
                </a:r>
                <a:r>
                  <a:rPr lang="en-US" sz="2000" dirty="0" err="1" smtClean="0"/>
                  <a:t>,</a:t>
                </a:r>
                <a:r>
                  <a:rPr lang="en-US" sz="2000" b="1" dirty="0" err="1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return </a:t>
                </a:r>
                <a:r>
                  <a:rPr lang="en-US" sz="2000" dirty="0"/>
                  <a:t>the element </a:t>
                </a:r>
                <a:r>
                  <a:rPr lang="en-US" sz="2000" dirty="0" smtClean="0"/>
                  <a:t>of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which succeeds/follows the </a:t>
                </a:r>
                <a:r>
                  <a:rPr lang="en-US" sz="2000" dirty="0"/>
                  <a:t>element at </a:t>
                </a:r>
                <a:r>
                  <a:rPr lang="en-US" sz="2000" u="sng" dirty="0" smtClean="0"/>
                  <a:t>location </a:t>
                </a:r>
                <a:r>
                  <a:rPr lang="en-US" sz="2000" b="1" u="sng" dirty="0" smtClean="0"/>
                  <a:t>p</a:t>
                </a:r>
                <a:r>
                  <a:rPr lang="en-US" sz="2000" u="sng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If </a:t>
                </a:r>
                <a:r>
                  <a:rPr lang="en-US" sz="2000" b="1" dirty="0" smtClean="0"/>
                  <a:t>L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 smtClean="0"/>
                  <a:t>) returns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Return </a:t>
                </a:r>
                <a:r>
                  <a:rPr lang="en-US" sz="2000" dirty="0"/>
                  <a:t>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</a:t>
                </a:r>
                <a:r>
                  <a:rPr lang="en-US" sz="2000" dirty="0" smtClean="0"/>
                  <a:t>precedes (appears before) </a:t>
                </a:r>
                <a:r>
                  <a:rPr lang="en-US" sz="2000" dirty="0"/>
                  <a:t>the element at </a:t>
                </a:r>
                <a:r>
                  <a:rPr lang="en-US" sz="20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location 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Other possible operations: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First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Enumerate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  <a:blipFill rotWithShape="1">
                <a:blip r:embed="rId2"/>
                <a:stretch>
                  <a:fillRect l="-684" t="-606" b="-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19697" r="-13178" b="-4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2 6"/>
          <p:cNvSpPr/>
          <p:nvPr/>
        </p:nvSpPr>
        <p:spPr>
          <a:xfrm>
            <a:off x="6172200" y="1419256"/>
            <a:ext cx="2895600" cy="485744"/>
          </a:xfrm>
          <a:prstGeom prst="borderCallout2">
            <a:avLst>
              <a:gd name="adj1" fmla="val 95523"/>
              <a:gd name="adj2" fmla="val 50790"/>
              <a:gd name="adj3" fmla="val 167626"/>
              <a:gd name="adj4" fmla="val 60569"/>
              <a:gd name="adj5" fmla="val 194894"/>
              <a:gd name="adj6" fmla="val 604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type of this parameter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will depend on the 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8383" y="1219200"/>
            <a:ext cx="332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L</a:t>
            </a:r>
            <a:r>
              <a:rPr lang="en-US" sz="2000" dirty="0"/>
              <a:t> is an empty list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78477" y="1581090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x</a:t>
            </a:r>
            <a:r>
              <a:rPr lang="en-US" sz="2000" dirty="0"/>
              <a:t> appears in list </a:t>
            </a:r>
            <a:r>
              <a:rPr lang="en-US" sz="2000" b="1" dirty="0"/>
              <a:t>L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330" y="5619690"/>
            <a:ext cx="350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the first element of list </a:t>
            </a:r>
            <a:r>
              <a:rPr lang="en-US" sz="2000" b="1" dirty="0"/>
              <a:t>L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563" y="6000690"/>
            <a:ext cx="66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Enumerate/print all elements of list </a:t>
            </a:r>
            <a:r>
              <a:rPr lang="en-US" sz="2000" b="1" dirty="0"/>
              <a:t>L</a:t>
            </a:r>
            <a:r>
              <a:rPr lang="en-US" sz="2000" dirty="0"/>
              <a:t> in the order they appear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677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Update Operations </a:t>
            </a:r>
            <a:r>
              <a:rPr lang="en-US" sz="3600" b="1" dirty="0" smtClean="0"/>
              <a:t>on a List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): </a:t>
                </a:r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x,p,L</a:t>
                </a:r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</a:t>
                </a:r>
                <a:r>
                  <a:rPr lang="en-US" sz="2000" dirty="0" smtClean="0"/>
                  <a:t>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x,p,L</a:t>
                </a:r>
                <a:r>
                  <a:rPr lang="en-US" sz="2000" dirty="0" smtClean="0"/>
                  <a:t>),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Delete element at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 smtClean="0"/>
                  <a:t>L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then </a:t>
                </a:r>
                <a:r>
                  <a:rPr lang="en-US" sz="2000" dirty="0"/>
                  <a:t>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MakeListEmpty</a:t>
                </a:r>
                <a:r>
                  <a:rPr lang="en-US" sz="2000" b="1" dirty="0" smtClean="0"/>
                  <a:t>(L): </a:t>
                </a:r>
                <a:r>
                  <a:rPr lang="en-US" sz="2000" dirty="0" smtClean="0"/>
                  <a:t>Make the List </a:t>
                </a:r>
                <a:r>
                  <a:rPr lang="en-US" sz="2000" b="1" dirty="0" smtClean="0"/>
                  <a:t>L</a:t>
                </a:r>
                <a:r>
                  <a:rPr lang="en-US" sz="2000" dirty="0" smtClean="0"/>
                  <a:t> empty.</a:t>
                </a:r>
                <a:r>
                  <a:rPr lang="en-US" sz="2000" b="1" dirty="0" smtClean="0"/>
                  <a:t>       </a:t>
                </a:r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r="-71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0" y="1992351"/>
            <a:ext cx="3958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</a:t>
            </a:r>
            <a:r>
              <a:rPr lang="en-US" sz="2000" b="1" dirty="0"/>
              <a:t>x</a:t>
            </a:r>
            <a:r>
              <a:rPr lang="en-US" sz="2000" dirty="0"/>
              <a:t> at a given location </a:t>
            </a:r>
            <a:r>
              <a:rPr lang="en-US" sz="2000" b="1" dirty="0"/>
              <a:t>p</a:t>
            </a:r>
            <a:r>
              <a:rPr lang="en-US" sz="2000" dirty="0"/>
              <a:t>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611868"/>
            <a:ext cx="233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empty list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Implementation 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Data Type “List”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Array</a:t>
            </a:r>
            <a:r>
              <a:rPr lang="en-US" sz="4000" b="1" dirty="0" smtClean="0"/>
              <a:t> based Implementation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RAM allows </a:t>
            </a:r>
            <a:r>
              <a:rPr lang="en-US" sz="1800" b="1" dirty="0" smtClean="0">
                <a:solidFill>
                  <a:srgbClr val="C00000"/>
                </a:solidFill>
              </a:rPr>
              <a:t>O</a:t>
            </a:r>
            <a:r>
              <a:rPr lang="en-US" sz="1800" dirty="0" smtClean="0"/>
              <a:t>(1) time to access any memory location.</a:t>
            </a:r>
          </a:p>
          <a:p>
            <a:r>
              <a:rPr lang="en-US" sz="1800" dirty="0" smtClean="0"/>
              <a:t>Array is a </a:t>
            </a:r>
            <a:r>
              <a:rPr lang="en-US" sz="1800" u="sng" dirty="0" smtClean="0"/>
              <a:t>contiguous</a:t>
            </a:r>
            <a:r>
              <a:rPr lang="en-US" sz="1800" dirty="0" smtClean="0"/>
              <a:t> chunk of memory kept  in RAM. </a:t>
            </a:r>
          </a:p>
          <a:p>
            <a:r>
              <a:rPr lang="en-US" sz="1800" dirty="0" smtClean="0"/>
              <a:t>For an array </a:t>
            </a:r>
            <a:r>
              <a:rPr lang="en-US" sz="1800" b="1" dirty="0" smtClean="0"/>
              <a:t>A</a:t>
            </a:r>
            <a:r>
              <a:rPr lang="en-US" sz="1800" dirty="0" smtClean="0"/>
              <a:t>[] storing </a:t>
            </a:r>
            <a:r>
              <a:rPr lang="en-US" sz="1800" dirty="0" smtClean="0">
                <a:solidFill>
                  <a:srgbClr val="0070C0"/>
                </a:solidFill>
              </a:rPr>
              <a:t>n</a:t>
            </a:r>
            <a:r>
              <a:rPr lang="en-US" sz="1800" dirty="0" smtClean="0"/>
              <a:t> words,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7030A0"/>
                </a:solidFill>
              </a:rPr>
              <a:t>the address of element </a:t>
            </a:r>
            <a:r>
              <a:rPr lang="en-US" sz="1800" b="1" dirty="0" smtClean="0"/>
              <a:t>A</a:t>
            </a:r>
            <a:r>
              <a:rPr lang="en-US" sz="1800" dirty="0" smtClean="0">
                <a:solidFill>
                  <a:srgbClr val="7030A0"/>
                </a:solidFill>
              </a:rPr>
              <a:t>[</a:t>
            </a:r>
            <a:r>
              <a:rPr lang="en-US" sz="1800" dirty="0" smtClean="0">
                <a:solidFill>
                  <a:srgbClr val="0070C0"/>
                </a:solidFill>
              </a:rPr>
              <a:t>i</a:t>
            </a:r>
            <a:r>
              <a:rPr lang="en-US" sz="1800" dirty="0" smtClean="0">
                <a:solidFill>
                  <a:srgbClr val="7030A0"/>
                </a:solidFill>
              </a:rPr>
              <a:t>]</a:t>
            </a:r>
            <a:r>
              <a:rPr lang="en-US" sz="1800" dirty="0" smtClean="0"/>
              <a:t> = </a:t>
            </a:r>
          </a:p>
          <a:p>
            <a:pPr marL="0" indent="0">
              <a:buNone/>
            </a:pPr>
            <a:r>
              <a:rPr lang="en-US" sz="1800" dirty="0" smtClean="0"/>
              <a:t>      “</a:t>
            </a:r>
            <a:r>
              <a:rPr lang="en-US" sz="1800" dirty="0" smtClean="0">
                <a:solidFill>
                  <a:srgbClr val="7030A0"/>
                </a:solidFill>
              </a:rPr>
              <a:t>start address of array </a:t>
            </a:r>
            <a:r>
              <a:rPr lang="en-US" sz="1800" b="1" dirty="0" smtClean="0"/>
              <a:t>A</a:t>
            </a:r>
            <a:r>
              <a:rPr lang="en-US" sz="1800" dirty="0" smtClean="0"/>
              <a:t>” + </a:t>
            </a:r>
            <a:r>
              <a:rPr lang="en-US" sz="1800" dirty="0" smtClean="0">
                <a:solidFill>
                  <a:srgbClr val="0070C0"/>
                </a:solidFill>
              </a:rPr>
              <a:t>i    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181600" y="2479976"/>
            <a:ext cx="3007895" cy="3082624"/>
            <a:chOff x="5181600" y="2479976"/>
            <a:chExt cx="3007895" cy="3082624"/>
          </a:xfrm>
        </p:grpSpPr>
        <p:grpSp>
          <p:nvGrpSpPr>
            <p:cNvPr id="27" name="Group 26"/>
            <p:cNvGrpSpPr/>
            <p:nvPr/>
          </p:nvGrpSpPr>
          <p:grpSpPr>
            <a:xfrm>
              <a:off x="5181600" y="2479976"/>
              <a:ext cx="3007895" cy="2685590"/>
              <a:chOff x="3733800" y="1728216"/>
              <a:chExt cx="4343400" cy="391058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06851" y="519326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RAM</a:t>
              </a:r>
              <a:endParaRPr lang="en-US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49351" y="2057400"/>
            <a:ext cx="1981834" cy="1368257"/>
            <a:chOff x="5973151" y="838200"/>
            <a:chExt cx="1981834" cy="1368257"/>
          </a:xfrm>
        </p:grpSpPr>
        <p:sp>
          <p:nvSpPr>
            <p:cNvPr id="64" name="Rectangle 63"/>
            <p:cNvSpPr/>
            <p:nvPr/>
          </p:nvSpPr>
          <p:spPr>
            <a:xfrm>
              <a:off x="6371882" y="2049466"/>
              <a:ext cx="1583103" cy="1569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73151" y="838200"/>
              <a:ext cx="8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</a:t>
              </a:r>
              <a:r>
                <a:rPr lang="en-US" b="1" dirty="0" smtClean="0"/>
                <a:t>A</a:t>
              </a:r>
              <a:endParaRPr lang="en-US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459269" y="1255700"/>
              <a:ext cx="474931" cy="801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685800" y="4452221"/>
            <a:ext cx="3733800" cy="1338979"/>
            <a:chOff x="685800" y="4223621"/>
            <a:chExt cx="3733800" cy="1338979"/>
          </a:xfrm>
        </p:grpSpPr>
        <p:sp>
          <p:nvSpPr>
            <p:cNvPr id="67" name="Down Ribbon 66"/>
            <p:cNvSpPr/>
            <p:nvPr/>
          </p:nvSpPr>
          <p:spPr>
            <a:xfrm>
              <a:off x="685800" y="4839108"/>
              <a:ext cx="3733800" cy="723492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This feature supports </a:t>
              </a:r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dirty="0" smtClean="0">
                  <a:solidFill>
                    <a:srgbClr val="002060"/>
                  </a:solidFill>
                </a:rPr>
                <a:t>(1) time to access </a:t>
              </a:r>
              <a:r>
                <a:rPr lang="en-US" b="1" dirty="0" smtClean="0">
                  <a:solidFill>
                    <a:srgbClr val="002060"/>
                  </a:solidFill>
                </a:rPr>
                <a:t>A</a:t>
              </a:r>
              <a:r>
                <a:rPr lang="en-US" dirty="0" smtClean="0">
                  <a:solidFill>
                    <a:srgbClr val="002060"/>
                  </a:solidFill>
                </a:rPr>
                <a:t>[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r>
                <a:rPr lang="en-US" dirty="0" smtClean="0">
                  <a:solidFill>
                    <a:srgbClr val="002060"/>
                  </a:solidFill>
                </a:rPr>
                <a:t>] for any </a:t>
              </a:r>
              <a:r>
                <a:rPr lang="en-US" dirty="0" smtClean="0">
                  <a:solidFill>
                    <a:srgbClr val="0070C0"/>
                  </a:solidFill>
                </a:rPr>
                <a:t>i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3" name="Down Arrow 112"/>
            <p:cNvSpPr/>
            <p:nvPr/>
          </p:nvSpPr>
          <p:spPr>
            <a:xfrm>
              <a:off x="2438400" y="4223621"/>
              <a:ext cx="304800" cy="78495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2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3548</TotalTime>
  <Words>1948</Words>
  <Application>Microsoft Office PowerPoint</Application>
  <PresentationFormat>On-screen Show (4:3)</PresentationFormat>
  <Paragraphs>339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Structures and Algorithms (CS210A) Semester I – 2014-15</vt:lpstr>
      <vt:lpstr>Data Structure</vt:lpstr>
      <vt:lpstr>Two steps process for designing  a  Data Structure </vt:lpstr>
      <vt:lpstr>PowerPoint Presentation</vt:lpstr>
      <vt:lpstr>Mathematical Modeling  of a List</vt:lpstr>
      <vt:lpstr>Query Operations on a List </vt:lpstr>
      <vt:lpstr>Update Operations on a List</vt:lpstr>
      <vt:lpstr>PowerPoint Presentation</vt:lpstr>
      <vt:lpstr>Array based Implementation </vt:lpstr>
      <vt:lpstr>Array based Implementation </vt:lpstr>
      <vt:lpstr>Time Complexity of each List operation using  Array based implementation</vt:lpstr>
      <vt:lpstr>Link based Implementation:</vt:lpstr>
      <vt:lpstr>Doubly Linked List based Implementation</vt:lpstr>
      <vt:lpstr>How to perform Insert(x,p,L) ?</vt:lpstr>
      <vt:lpstr>How to perform Insert(x,p,L) ?</vt:lpstr>
      <vt:lpstr>How to perform successor(p,L) ?</vt:lpstr>
      <vt:lpstr>Time Complexity of each List operation using  Doubly Linked List based implementation</vt:lpstr>
      <vt:lpstr>Doubly Linked List based implementation versus array based implementation of “List”</vt:lpstr>
      <vt:lpstr>PowerPoint Presentation</vt:lpstr>
      <vt:lpstr>Problem</vt:lpstr>
      <vt:lpstr>Important Advice</vt:lpstr>
      <vt:lpstr>Proof of Correctness of  AlgorithmS</vt:lpstr>
      <vt:lpstr>GCD </vt:lpstr>
      <vt:lpstr>Sum of first n positive integers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581</cp:revision>
  <dcterms:created xsi:type="dcterms:W3CDTF">2011-12-03T04:13:03Z</dcterms:created>
  <dcterms:modified xsi:type="dcterms:W3CDTF">2014-08-13T12:45:49Z</dcterms:modified>
</cp:coreProperties>
</file>