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527" r:id="rId3"/>
    <p:sldId id="529" r:id="rId4"/>
    <p:sldId id="531" r:id="rId5"/>
    <p:sldId id="532" r:id="rId6"/>
    <p:sldId id="533" r:id="rId7"/>
    <p:sldId id="528" r:id="rId8"/>
    <p:sldId id="524" r:id="rId9"/>
    <p:sldId id="525" r:id="rId10"/>
    <p:sldId id="526" r:id="rId11"/>
    <p:sldId id="515" r:id="rId12"/>
    <p:sldId id="534" r:id="rId13"/>
    <p:sldId id="535" r:id="rId14"/>
    <p:sldId id="451" r:id="rId15"/>
    <p:sldId id="442" r:id="rId16"/>
    <p:sldId id="452" r:id="rId17"/>
    <p:sldId id="536" r:id="rId18"/>
    <p:sldId id="546" r:id="rId19"/>
    <p:sldId id="540" r:id="rId20"/>
    <p:sldId id="543" r:id="rId21"/>
    <p:sldId id="518" r:id="rId22"/>
    <p:sldId id="517" r:id="rId23"/>
    <p:sldId id="519" r:id="rId24"/>
    <p:sldId id="522" r:id="rId25"/>
    <p:sldId id="521" r:id="rId26"/>
    <p:sldId id="523" r:id="rId27"/>
    <p:sldId id="538" r:id="rId28"/>
    <p:sldId id="484" r:id="rId29"/>
    <p:sldId id="51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Overview </a:t>
            </a:r>
            <a:r>
              <a:rPr lang="en-US" sz="2400" b="1" dirty="0" smtClean="0">
                <a:solidFill>
                  <a:schemeClr val="tx1"/>
                </a:solidFill>
              </a:rPr>
              <a:t>of the course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Closest Pair </a:t>
            </a:r>
            <a:r>
              <a:rPr lang="en-US" sz="2400" b="1" dirty="0" smtClean="0">
                <a:solidFill>
                  <a:schemeClr val="tx1"/>
                </a:solidFill>
              </a:rPr>
              <a:t>problem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Example of </a:t>
            </a:r>
            <a:r>
              <a:rPr lang="en-US" sz="2800" b="1" dirty="0" smtClean="0">
                <a:solidFill>
                  <a:srgbClr val="7030A0"/>
                </a:solidFill>
              </a:rPr>
              <a:t>Augmented Binary Search Tree</a:t>
            </a:r>
            <a:r>
              <a:rPr lang="en-US" sz="2800" b="1" dirty="0" smtClean="0"/>
              <a:t>:</a:t>
            </a:r>
            <a:br>
              <a:rPr lang="en-US" sz="2800" b="1" dirty="0" smtClean="0"/>
            </a:br>
            <a:r>
              <a:rPr lang="en-US" sz="2800" b="1" dirty="0" smtClean="0"/>
              <a:t>Orthogonal </a:t>
            </a:r>
            <a:r>
              <a:rPr lang="en-US" sz="2800" b="1" dirty="0" smtClean="0"/>
              <a:t>Range searching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size =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</a:t>
                </a:r>
                <a:r>
                  <a:rPr lang="en-US" sz="2000" dirty="0"/>
                  <a:t>Query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),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6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600" b="1" dirty="0" smtClean="0"/>
              <a:t>paradigm for Algorithm Design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A problem in this paradigm is solved in the following way.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into two or more instances  of the same problem.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instances </a:t>
            </a:r>
            <a:r>
              <a:rPr lang="en-US" sz="2000" b="1" u="sng" dirty="0" smtClean="0">
                <a:solidFill>
                  <a:srgbClr val="7030A0"/>
                </a:solidFill>
              </a:rPr>
              <a:t>recursively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3429000" y="48006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usually the main </a:t>
            </a:r>
            <a:r>
              <a:rPr lang="en-US" b="1" dirty="0" smtClean="0"/>
              <a:t>nontrivial</a:t>
            </a:r>
            <a:r>
              <a:rPr lang="en-US" dirty="0" smtClean="0"/>
              <a:t> step in the design of an algorithm using divide and conquer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:r>
                  <a:rPr lang="en-US" sz="2000" dirty="0" smtClean="0"/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Multiplication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:r>
                  <a:rPr lang="en-US" sz="2000" dirty="0" smtClean="0"/>
                  <a:t>Counting the number of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inversions</a:t>
                </a:r>
                <a:r>
                  <a:rPr lang="en-US" sz="2000" dirty="0" smtClean="0"/>
                  <a:t> in an array.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108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Closest Pair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Hint/Tool</a:t>
            </a:r>
            <a:r>
              <a:rPr lang="en-US" sz="2800" b="1" dirty="0" smtClean="0"/>
              <a:t>  No. 1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smtClean="0"/>
              <a:t>discrete math exercise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 smtClean="0"/>
              <a:t>What is the maximum number of points that can be placed in a </a:t>
            </a:r>
            <a:r>
              <a:rPr lang="en-US" sz="2000" u="sng" dirty="0" smtClean="0"/>
              <a:t>unit square </a:t>
            </a:r>
          </a:p>
          <a:p>
            <a:pPr marL="0" indent="0">
              <a:buNone/>
            </a:pPr>
            <a:r>
              <a:rPr lang="en-US" sz="2000" dirty="0" smtClean="0"/>
              <a:t>such that the minimum distance is at least </a:t>
            </a:r>
            <a:r>
              <a:rPr lang="en-US" sz="2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19" grpId="0" animBg="1"/>
      <p:bldP spid="20" grpId="0" animBg="1"/>
      <p:bldP spid="2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Hint/Tool</a:t>
            </a:r>
            <a:r>
              <a:rPr lang="en-US" sz="2800" b="1" dirty="0"/>
              <a:t>  No. </a:t>
            </a:r>
            <a:r>
              <a:rPr lang="en-US" sz="2800" b="1" dirty="0" smtClean="0"/>
              <a:t>2</a:t>
            </a:r>
            <a:br>
              <a:rPr lang="en-US" sz="2800" b="1" dirty="0" smtClean="0"/>
            </a:br>
            <a:r>
              <a:rPr lang="en-US" sz="2800" b="1" dirty="0" smtClean="0"/>
              <a:t>When do we use a data structure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For which problems do we realize the need of a suitable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If the problem involves “</a:t>
            </a:r>
            <a:r>
              <a:rPr lang="en-US" sz="2000" b="1" dirty="0" smtClean="0"/>
              <a:t>many</a:t>
            </a:r>
            <a:r>
              <a:rPr lang="en-US" sz="2000" dirty="0" smtClean="0"/>
              <a:t>” operations of </a:t>
            </a:r>
            <a:r>
              <a:rPr lang="en-US" sz="2000" b="1" dirty="0" smtClean="0"/>
              <a:t>same</a:t>
            </a:r>
            <a:r>
              <a:rPr lang="en-US" sz="2000" dirty="0" smtClean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example, it is worth sorting an array only if there are going to be many search queries on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us see if you can use this principle in today’s class itself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divide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71" name="Right Brace 7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47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</a:t>
            </a:r>
            <a:r>
              <a:rPr lang="en-US" sz="4000" b="1" dirty="0"/>
              <a:t>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762000" y="1219200"/>
            <a:ext cx="3429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closest pair of the left half 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Down Ribbon 68"/>
          <p:cNvSpPr/>
          <p:nvPr/>
        </p:nvSpPr>
        <p:spPr>
          <a:xfrm>
            <a:off x="4991100" y="1216152"/>
            <a:ext cx="3390900" cy="536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closest pair of the right half set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 smtClean="0"/>
                  <a:t> for this given instance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3" t="-8197" r="-3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71" grpId="0"/>
      <p:bldP spid="5" grpId="0" animBg="1"/>
      <p:bldP spid="5" grpId="1" animBg="1"/>
      <p:bldP spid="69" grpId="0" animBg="1"/>
      <p:bldP spid="69" grpId="1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</a:t>
            </a:r>
            <a:r>
              <a:rPr lang="en-US" sz="4000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Callout 91"/>
          <p:cNvSpPr/>
          <p:nvPr/>
        </p:nvSpPr>
        <p:spPr>
          <a:xfrm>
            <a:off x="228600" y="1216152"/>
            <a:ext cx="2438400" cy="1298448"/>
          </a:xfrm>
          <a:prstGeom prst="cloudCallout">
            <a:avLst>
              <a:gd name="adj1" fmla="val -32479"/>
              <a:gd name="adj2" fmla="val 75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Which points do we need to focus on for the closest pairs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89" grpId="0"/>
      <p:bldP spid="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</a:t>
            </a:r>
            <a:r>
              <a:rPr lang="en-US" sz="4000" b="1" dirty="0"/>
              <a:t>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2 5"/>
              <p:cNvSpPr/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pairs of points here</a:t>
                </a:r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So what to do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blipFill rotWithShape="1">
                <a:blip r:embed="rId6"/>
                <a:stretch>
                  <a:fillRect t="-7692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4496562" y="1104138"/>
            <a:ext cx="190500" cy="801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Focus on a point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in left strip.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loud Callout 90"/>
              <p:cNvSpPr/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Where do we have to search for the points in the right strip that can form a pair with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at distance &lt;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?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loud Callout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1" grpId="0" animBg="1"/>
      <p:bldP spid="91" grpId="1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92152" cy="876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96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 is concerned.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loud Callout 94"/>
              <p:cNvSpPr/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many points can there be in these 2 red squares  each of length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248400" y="3896380"/>
            <a:ext cx="1859868" cy="980420"/>
            <a:chOff x="6172200" y="3733800"/>
            <a:chExt cx="1859868" cy="980420"/>
          </a:xfrm>
        </p:grpSpPr>
        <p:sp>
          <p:nvSpPr>
            <p:cNvPr id="6" name="Smiley Face 5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4191000"/>
              <a:ext cx="1859868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Surely not more than 8</a:t>
              </a:r>
            </a:p>
            <a:p>
              <a:pPr algn="ctr"/>
              <a:r>
                <a:rPr lang="en-US" sz="1400" dirty="0" smtClean="0"/>
                <a:t>(using Hint 1)</a:t>
              </a:r>
              <a:endParaRPr 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loud Callout 98"/>
              <p:cNvSpPr/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to find the points in these red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square for point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Cloud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5791200" y="3883223"/>
            <a:ext cx="2732799" cy="764977"/>
            <a:chOff x="5715000" y="3733800"/>
            <a:chExt cx="2732799" cy="764977"/>
          </a:xfrm>
        </p:grpSpPr>
        <p:sp>
          <p:nvSpPr>
            <p:cNvPr id="102" name="Smiley Face 101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It will take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O</m:t>
                      </m:r>
                      <m:r>
                        <a:rPr lang="en-US" sz="1400" b="0" i="0" smtClean="0"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latin typeface="Cambria Math"/>
                        </a:rPr>
                        <m:t>) </m:t>
                      </m:r>
                    </m:oMath>
                  </a14:m>
                  <a:r>
                    <a:rPr lang="en-US" sz="1400" dirty="0" smtClean="0"/>
                    <a:t>time for a given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/>
                        </a:rPr>
                        <m:t>𝒑</m:t>
                      </m:r>
                    </m:oMath>
                  </a14:m>
                  <a:r>
                    <a:rPr lang="en-US" sz="1400" dirty="0" smtClean="0"/>
                    <a:t>.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22" r="-88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Down Ribbon 12"/>
          <p:cNvSpPr/>
          <p:nvPr/>
        </p:nvSpPr>
        <p:spPr>
          <a:xfrm>
            <a:off x="5267374" y="5791200"/>
            <a:ext cx="357182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is time to use Hint/Tool no. 2. Think for a while before going to the next slide.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5" grpId="0" animBg="1"/>
      <p:bldP spid="95" grpId="1" animBg="1"/>
      <p:bldP spid="99" grpId="0" animBg="1"/>
      <p:bldP spid="99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Down Ribbon 94"/>
          <p:cNvSpPr/>
          <p:nvPr/>
        </p:nvSpPr>
        <p:spPr>
          <a:xfrm>
            <a:off x="5252357" y="2397252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find points in the 2 red square for </a:t>
            </a:r>
            <a:r>
              <a:rPr lang="en-US" sz="1400" u="sng" dirty="0" smtClean="0">
                <a:solidFill>
                  <a:schemeClr val="tx1"/>
                </a:solidFill>
              </a:rPr>
              <a:t>every</a:t>
            </a:r>
            <a:r>
              <a:rPr lang="en-US" sz="1400" dirty="0" smtClean="0">
                <a:solidFill>
                  <a:schemeClr val="tx1"/>
                </a:solidFill>
              </a:rPr>
              <a:t> point in the  </a:t>
            </a:r>
            <a:r>
              <a:rPr lang="en-US" sz="1400" b="1" dirty="0" smtClean="0">
                <a:solidFill>
                  <a:schemeClr val="tx1"/>
                </a:solidFill>
              </a:rPr>
              <a:t>left</a:t>
            </a:r>
            <a:r>
              <a:rPr lang="en-US" sz="1400" dirty="0" smtClean="0">
                <a:solidFill>
                  <a:schemeClr val="tx1"/>
                </a:solidFill>
              </a:rPr>
              <a:t> strip.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715000" y="3733800"/>
            <a:ext cx="2866426" cy="1411307"/>
            <a:chOff x="5715000" y="3733800"/>
            <a:chExt cx="2866426" cy="1411307"/>
          </a:xfrm>
        </p:grpSpPr>
        <p:sp>
          <p:nvSpPr>
            <p:cNvPr id="101" name="Smiley Face 100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15000" y="4191000"/>
              <a:ext cx="286642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 build a suitable data structure</a:t>
              </a:r>
            </a:p>
            <a:p>
              <a:r>
                <a:rPr lang="en-US" sz="1400" dirty="0" smtClean="0"/>
                <a:t> for points in the </a:t>
              </a:r>
              <a:r>
                <a:rPr lang="en-US" sz="1400" b="1" dirty="0" smtClean="0"/>
                <a:t>right</a:t>
              </a:r>
              <a:r>
                <a:rPr lang="en-US" sz="1400" dirty="0" smtClean="0"/>
                <a:t> strip so that </a:t>
              </a:r>
            </a:p>
            <a:p>
              <a:r>
                <a:rPr lang="en-US" sz="1400" dirty="0" smtClean="0"/>
                <a:t>we can answer such query efficiently</a:t>
              </a:r>
            </a:p>
            <a:p>
              <a:r>
                <a:rPr lang="en-US" sz="1400" dirty="0" smtClean="0"/>
                <a:t>for each point in the </a:t>
              </a:r>
              <a:r>
                <a:rPr lang="en-US" sz="1400" b="1" dirty="0" smtClean="0"/>
                <a:t>left</a:t>
              </a:r>
              <a:r>
                <a:rPr lang="en-US" sz="1400" dirty="0" smtClean="0"/>
                <a:t> strip.</a:t>
              </a:r>
              <a:endParaRPr lang="en-US" sz="1400" dirty="0"/>
            </a:p>
          </p:txBody>
        </p:sp>
      </p:grpSp>
      <p:sp>
        <p:nvSpPr>
          <p:cNvPr id="103" name="Cloud Callout 102"/>
          <p:cNvSpPr/>
          <p:nvPr/>
        </p:nvSpPr>
        <p:spPr>
          <a:xfrm>
            <a:off x="5322850" y="2438400"/>
            <a:ext cx="3668750" cy="870584"/>
          </a:xfrm>
          <a:prstGeom prst="cloudCallout">
            <a:avLst>
              <a:gd name="adj1" fmla="val -36534"/>
              <a:gd name="adj2" fmla="val 885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will be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data structure ?</a:t>
            </a:r>
          </a:p>
        </p:txBody>
      </p:sp>
      <p:sp>
        <p:nvSpPr>
          <p:cNvPr id="104" name="Down Ribbon 103"/>
          <p:cNvSpPr/>
          <p:nvPr/>
        </p:nvSpPr>
        <p:spPr>
          <a:xfrm>
            <a:off x="5143500" y="2362200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 array storing the points of the right strip in increasing order of y-coordinates.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267200" y="4038600"/>
            <a:ext cx="1238349" cy="876300"/>
            <a:chOff x="4267200" y="2362200"/>
            <a:chExt cx="1238349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</a:t>
            </a:r>
            <a:r>
              <a:rPr lang="en-US" sz="3200" b="1" dirty="0" smtClean="0"/>
              <a:t>algorithm</a:t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</a:t>
                </a:r>
                <a:r>
                  <a:rPr lang="en-US" sz="1600" dirty="0" smtClean="0">
                    <a:sym typeface="Wingdings" pitchFamily="2" charset="2"/>
                  </a:rPr>
                  <a:t>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b="1" dirty="0" smtClean="0">
                    <a:sym typeface="Wingdings" pitchFamily="2" charset="2"/>
                  </a:rPr>
                  <a:t> strip </a:t>
                </a:r>
                <a:r>
                  <a:rPr lang="en-US" sz="16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</a:t>
                </a:r>
                <a:r>
                  <a:rPr lang="en-US" sz="1600" dirty="0" smtClean="0">
                    <a:sym typeface="Wingdings" pitchFamily="2" charset="2"/>
                  </a:rPr>
                  <a:t>For each </a:t>
                </a:r>
                <a:r>
                  <a:rPr lang="en-US" sz="16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 </a:t>
                </a:r>
                <a:r>
                  <a:rPr lang="en-US" sz="1600" dirty="0" smtClean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 </a:t>
                </a:r>
                <a:r>
                  <a:rPr lang="en-US" sz="1600" dirty="0" smtClean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:r>
                  <a:rPr lang="en-US" sz="1600" dirty="0" smtClean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each of these points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/2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</a:t>
                </a:r>
                <a:r>
                  <a:rPr lang="en-US" sz="2000" b="1" dirty="0" smtClean="0"/>
                  <a:t>        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</a:t>
                </a:r>
                <a:r>
                  <a:rPr lang="en-US" sz="2000" dirty="0"/>
                  <a:t>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</a:t>
                </a:r>
                <a:r>
                  <a:rPr lang="en-US" sz="2000" dirty="0"/>
                  <a:t> </a:t>
                </a:r>
                <a:r>
                  <a:rPr lang="en-US" sz="2000" dirty="0"/>
                  <a:t>to </a:t>
                </a:r>
                <a:r>
                  <a:rPr lang="en-US" sz="2000" dirty="0"/>
                  <a:t>compute closest pair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Conclusion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Try </a:t>
                </a:r>
                <a:r>
                  <a:rPr lang="en-US" sz="2000" dirty="0" smtClean="0"/>
                  <a:t>to improve the running time to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Hint</a:t>
                </a:r>
                <a:r>
                  <a:rPr lang="en-US" sz="2000" dirty="0" smtClean="0">
                    <a:sym typeface="Wingdings" pitchFamily="2" charset="2"/>
                  </a:rPr>
                  <a:t>: “the code will look similar to that of </a:t>
                </a:r>
                <a:r>
                  <a:rPr lang="en-US" sz="2000" b="1" dirty="0" err="1" smtClean="0">
                    <a:sym typeface="Wingdings" pitchFamily="2" charset="2"/>
                  </a:rPr>
                  <a:t>MergeSort</a:t>
                </a:r>
                <a:r>
                  <a:rPr lang="en-US" sz="2000" dirty="0" smtClean="0">
                    <a:sym typeface="Wingdings" pitchFamily="2" charset="2"/>
                  </a:rPr>
                  <a:t>”.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2.      Ponder </a:t>
                </a:r>
                <a:r>
                  <a:rPr lang="en-US" sz="2000" dirty="0" smtClean="0">
                    <a:sym typeface="Wingdings" pitchFamily="2" charset="2"/>
                  </a:rPr>
                  <a:t>over the </a:t>
                </a:r>
                <a:r>
                  <a:rPr lang="en-US" sz="2000" dirty="0" smtClean="0">
                    <a:sym typeface="Wingdings" pitchFamily="2" charset="2"/>
                  </a:rPr>
                  <a:t>data </a:t>
                </a:r>
                <a:r>
                  <a:rPr lang="en-US" sz="2000" dirty="0" smtClean="0">
                    <a:sym typeface="Wingdings" pitchFamily="2" charset="2"/>
                  </a:rPr>
                  <a:t>structure for orthogonal range searching.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any problems whose algorithms are based on a </a:t>
            </a:r>
            <a:r>
              <a:rPr lang="en-US" sz="2000" u="sng" dirty="0" smtClean="0"/>
              <a:t>common approach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 need of a </a:t>
            </a:r>
            <a:r>
              <a:rPr lang="en-US" sz="2000" u="sng" dirty="0" smtClean="0"/>
              <a:t>systematic study</a:t>
            </a:r>
            <a:r>
              <a:rPr lang="en-US" sz="2000" dirty="0" smtClean="0"/>
              <a:t> of the characteristics of such widely used approaches.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Divide and Conquer </a:t>
            </a:r>
            <a:r>
              <a:rPr lang="en-US" sz="2000" dirty="0" smtClean="0"/>
              <a:t>(advanced)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Greedy Strategy  </a:t>
            </a:r>
            <a:r>
              <a:rPr lang="en-US" sz="2000" dirty="0" smtClean="0"/>
              <a:t>(advanced)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Dynamic Programming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Maximum Flow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network for transporting certain commodity </a:t>
                </a:r>
                <a:r>
                  <a:rPr lang="en-US" sz="2000" dirty="0" smtClean="0"/>
                  <a:t>(water/bits)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/>
                  <a:t>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edge has a certain </a:t>
                </a:r>
                <a:r>
                  <a:rPr lang="en-US" sz="2000" i="1" dirty="0" smtClean="0"/>
                  <a:t>capacity (max rate per unit time at which commodity can be pumped along that edge)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u="sng" dirty="0" smtClean="0"/>
                  <a:t>maximum </a:t>
                </a:r>
                <a:r>
                  <a:rPr lang="en-US" sz="2000" b="1" u="sng" dirty="0" smtClean="0"/>
                  <a:t>rate</a:t>
                </a:r>
                <a:r>
                  <a:rPr lang="en-US" sz="2000" dirty="0" smtClean="0"/>
                  <a:t> at which </a:t>
                </a:r>
                <a:r>
                  <a:rPr lang="en-US" sz="2000" dirty="0" smtClean="0"/>
                  <a:t>we can </a:t>
                </a:r>
                <a:r>
                  <a:rPr lang="en-US" sz="2000" dirty="0" smtClean="0"/>
                  <a:t>pump flow </a:t>
                </a:r>
                <a:r>
                  <a:rPr lang="en-US" sz="2000" dirty="0" smtClean="0"/>
                  <a:t>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Constraints</a:t>
                </a:r>
                <a:r>
                  <a:rPr lang="en-US" sz="2000" dirty="0" smtClean="0"/>
                  <a:t>: capacity constraint and conservation constraint.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Miscellaneous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Matching in Graphs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000" dirty="0" smtClean="0"/>
              <a:t>Maximum matching, Stable matching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Amortized Analysis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000" dirty="0" smtClean="0"/>
              <a:t>A powerful technique to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time complexity of algorithms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String Matching</a:t>
            </a:r>
          </a:p>
          <a:p>
            <a:endParaRPr lang="en-US" sz="2400" dirty="0" smtClean="0"/>
          </a:p>
          <a:p>
            <a:r>
              <a:rPr lang="en-US" sz="2400" dirty="0" smtClean="0"/>
              <a:t>Linear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Last topic on Algorithms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NP </a:t>
            </a:r>
            <a:r>
              <a:rPr lang="en-US" sz="2400" b="1" dirty="0" smtClean="0">
                <a:solidFill>
                  <a:srgbClr val="7030A0"/>
                </a:solidFill>
              </a:rPr>
              <a:t>Complete </a:t>
            </a:r>
            <a:r>
              <a:rPr lang="en-US" sz="2400" dirty="0" smtClean="0"/>
              <a:t>problems</a:t>
            </a:r>
          </a:p>
          <a:p>
            <a:endParaRPr lang="en-US" sz="2400" dirty="0" smtClean="0"/>
          </a:p>
          <a:p>
            <a:r>
              <a:rPr lang="en-US" sz="2400" dirty="0" smtClean="0"/>
              <a:t>Approximation/randomized </a:t>
            </a:r>
            <a:r>
              <a:rPr lang="en-US" sz="2400" dirty="0" smtClean="0"/>
              <a:t>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Data structures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Augmented </a:t>
            </a:r>
            <a:r>
              <a:rPr lang="en-US" sz="2000" dirty="0" smtClean="0"/>
              <a:t>Binary Search </a:t>
            </a:r>
            <a:r>
              <a:rPr lang="en-US" sz="2000" dirty="0" smtClean="0"/>
              <a:t>Trees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Range </a:t>
            </a:r>
            <a:r>
              <a:rPr lang="en-US" sz="2000" dirty="0" err="1" smtClean="0"/>
              <a:t>Minina</a:t>
            </a:r>
            <a:r>
              <a:rPr lang="en-US" sz="2000" dirty="0" smtClean="0"/>
              <a:t> Data structure (optimal size)</a:t>
            </a:r>
          </a:p>
          <a:p>
            <a:r>
              <a:rPr lang="en-US" sz="2000" dirty="0" smtClean="0"/>
              <a:t>Fibonacci </a:t>
            </a:r>
            <a:r>
              <a:rPr lang="en-US" sz="2000" dirty="0" smtClean="0"/>
              <a:t>Heap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7078" y="1905000"/>
            <a:ext cx="4569122" cy="3291840"/>
            <a:chOff x="2590472" y="2727960"/>
            <a:chExt cx="4569122" cy="3291840"/>
          </a:xfrm>
        </p:grpSpPr>
        <p:cxnSp>
          <p:nvCxnSpPr>
            <p:cNvPr id="6" name="Straight Arrow Connector 5"/>
            <p:cNvCxnSpPr>
              <a:stCxn id="19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19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8" idx="3"/>
                <a:endCxn id="16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3352800" y="1981200"/>
            <a:ext cx="4573533" cy="3136373"/>
            <a:chOff x="2784177" y="2797108"/>
            <a:chExt cx="4573533" cy="3136373"/>
          </a:xfrm>
        </p:grpSpPr>
        <p:grpSp>
          <p:nvGrpSpPr>
            <p:cNvPr id="33" name="Group 32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Arrow 64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Arrow 5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Arrow 5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477000" y="1752600"/>
            <a:ext cx="2551943" cy="369332"/>
            <a:chOff x="5982457" y="2145268"/>
            <a:chExt cx="2551943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Data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Ranges</a:t>
                </a:r>
                <a:r>
                  <a:rPr lang="en-US" sz="2400" dirty="0" smtClean="0"/>
                  <a:t>: </a:t>
                </a:r>
              </a:p>
              <a:p>
                <a:r>
                  <a:rPr lang="en-US" sz="2400" dirty="0" smtClean="0"/>
                  <a:t>Rectangle</a:t>
                </a:r>
              </a:p>
              <a:p>
                <a:r>
                  <a:rPr lang="en-US" sz="2400" dirty="0" smtClean="0"/>
                  <a:t>Triangle</a:t>
                </a:r>
              </a:p>
              <a:p>
                <a:r>
                  <a:rPr lang="en-US" sz="2400" dirty="0" smtClean="0"/>
                  <a:t>Half-plane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Aim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To report all the points (or their count) belonging to any given range efficiently.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Words>1359</Words>
  <Application>Microsoft Office PowerPoint</Application>
  <PresentationFormat>On-screen Show (4:3)</PresentationFormat>
  <Paragraphs>299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CS345 </vt:lpstr>
      <vt:lpstr>Algorithms</vt:lpstr>
      <vt:lpstr>Algorithm Paradigm</vt:lpstr>
      <vt:lpstr>Maximum Flow</vt:lpstr>
      <vt:lpstr>Miscellaneous</vt:lpstr>
      <vt:lpstr>Last topic on Algorithms </vt:lpstr>
      <vt:lpstr>Data Structures</vt:lpstr>
      <vt:lpstr>Data structures</vt:lpstr>
      <vt:lpstr>Range searching</vt:lpstr>
      <vt:lpstr>Example of Augmented Binary Search Tree: Orthogonal Range searching</vt:lpstr>
      <vt:lpstr>Divide and Conquer paradigm for Algorithm Design</vt:lpstr>
      <vt:lpstr>Divide and Conquer paradigm An Overview</vt:lpstr>
      <vt:lpstr>Divide and Conquer paradigm Example Problems</vt:lpstr>
      <vt:lpstr>problem 1 Closest Pair of Points</vt:lpstr>
      <vt:lpstr>The Closest Pair Problem</vt:lpstr>
      <vt:lpstr>Closest Pair of Points</vt:lpstr>
      <vt:lpstr>Hint/Tool  No. 1 A discrete math exercise</vt:lpstr>
      <vt:lpstr>Hint/Tool  No. 2 When do we use a data structure ?</vt:lpstr>
      <vt:lpstr>The divide step</vt:lpstr>
      <vt:lpstr>The conquer step</vt:lpstr>
      <vt:lpstr>The combine step</vt:lpstr>
      <vt:lpstr>The combine step</vt:lpstr>
      <vt:lpstr>The conquer step</vt:lpstr>
      <vt:lpstr>The conquer step</vt:lpstr>
      <vt:lpstr>The conquer step</vt:lpstr>
      <vt:lpstr>The conquer step</vt:lpstr>
      <vt:lpstr>Divide and Conquer based algorithm </vt:lpstr>
      <vt:lpstr>Running time of the algorithm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546</cp:revision>
  <dcterms:created xsi:type="dcterms:W3CDTF">2011-12-03T04:13:03Z</dcterms:created>
  <dcterms:modified xsi:type="dcterms:W3CDTF">2015-07-28T03:17:40Z</dcterms:modified>
</cp:coreProperties>
</file>