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274" r:id="rId2"/>
    <p:sldId id="571" r:id="rId3"/>
    <p:sldId id="572" r:id="rId4"/>
    <p:sldId id="492" r:id="rId5"/>
    <p:sldId id="547" r:id="rId6"/>
    <p:sldId id="510" r:id="rId7"/>
    <p:sldId id="549" r:id="rId8"/>
    <p:sldId id="548" r:id="rId9"/>
    <p:sldId id="566" r:id="rId10"/>
    <p:sldId id="567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73" r:id="rId25"/>
    <p:sldId id="517" r:id="rId26"/>
    <p:sldId id="519" r:id="rId27"/>
    <p:sldId id="518" r:id="rId28"/>
    <p:sldId id="523" r:id="rId29"/>
    <p:sldId id="528" r:id="rId30"/>
    <p:sldId id="521" r:id="rId31"/>
    <p:sldId id="525" r:id="rId32"/>
    <p:sldId id="526" r:id="rId33"/>
    <p:sldId id="527" r:id="rId34"/>
    <p:sldId id="530" r:id="rId35"/>
    <p:sldId id="529" r:id="rId36"/>
    <p:sldId id="533" r:id="rId37"/>
    <p:sldId id="532" r:id="rId38"/>
    <p:sldId id="531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7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006C31"/>
                </a:solidFill>
              </a:rPr>
              <a:t>Greedy Strategies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Huffman code </a:t>
            </a:r>
            <a:r>
              <a:rPr lang="en-US" sz="1800" dirty="0" smtClean="0">
                <a:solidFill>
                  <a:schemeClr val="tx1"/>
                </a:solidFill>
              </a:rPr>
              <a:t>: A data compression algorithm  (</a:t>
            </a:r>
            <a:r>
              <a:rPr lang="en-US" sz="1800" b="1" dirty="0" smtClean="0">
                <a:solidFill>
                  <a:srgbClr val="0070C0"/>
                </a:solidFill>
              </a:rPr>
              <a:t>continued. From last lecture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labeled</a:t>
            </a:r>
            <a:r>
              <a:rPr lang="en-US" sz="3600" b="1" dirty="0" smtClean="0"/>
              <a:t> binary tree</a:t>
            </a: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6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leaf</a:t>
            </a:r>
            <a:r>
              <a:rPr lang="en-US" sz="2000" b="1" dirty="0" smtClean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 smtClean="0"/>
              <a:t>alphabets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Code of </a:t>
            </a:r>
            <a:r>
              <a:rPr lang="en-US" sz="2000" b="1" dirty="0" smtClean="0"/>
              <a:t>an alphabet = 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Label of path from root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01,</a:t>
              </a:r>
              <a:endParaRPr lang="en-US" b="1" dirty="0"/>
            </a:p>
            <a:p>
              <a:r>
                <a:rPr lang="en-US" b="1" dirty="0" smtClean="0"/>
                <a:t>001</a:t>
              </a:r>
              <a:r>
                <a:rPr lang="en-US" b="1" dirty="0"/>
                <a:t>,</a:t>
              </a:r>
            </a:p>
            <a:p>
              <a:r>
                <a:rPr lang="en-US" b="1" dirty="0" smtClean="0"/>
                <a:t>0000,</a:t>
              </a:r>
            </a:p>
            <a:p>
              <a:r>
                <a:rPr lang="en-US" b="1" dirty="0" smtClean="0"/>
                <a:t>11,</a:t>
              </a:r>
            </a:p>
            <a:p>
              <a:r>
                <a:rPr lang="en-US" b="1" dirty="0" smtClean="0"/>
                <a:t>100,</a:t>
              </a:r>
            </a:p>
            <a:p>
              <a:r>
                <a:rPr lang="en-US" b="1" dirty="0" smtClean="0"/>
                <a:t>10110,</a:t>
              </a:r>
            </a:p>
            <a:p>
              <a:r>
                <a:rPr lang="en-US" b="1" dirty="0" smtClean="0"/>
                <a:t>10111</a:t>
              </a:r>
              <a:endParaRPr lang="en-US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1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Prefix</a:t>
            </a:r>
            <a:r>
              <a:rPr lang="en-US" sz="3200" b="1" dirty="0" smtClean="0"/>
              <a:t> 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766222433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How to build the labeled tree for a prefix code ?</a:t>
            </a:r>
            <a:endParaRPr lang="en-US" sz="1800" dirty="0"/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105400" y="3962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0" y="3124200"/>
            <a:ext cx="1707963" cy="826532"/>
            <a:chOff x="5334000" y="3124200"/>
            <a:chExt cx="1707963" cy="826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454837" y="3212068"/>
              <a:ext cx="1476249" cy="445532"/>
              <a:chOff x="5454837" y="3212068"/>
              <a:chExt cx="1476249" cy="4455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454837" y="3288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29400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105400" y="274320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{0, 100, 101, 110, 111}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77000" y="38978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{00,01,10,11}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0" grpId="0" animBg="1"/>
      <p:bldP spid="7" grpId="0"/>
      <p:bldP spid="49" grpId="0"/>
      <p:bldP spid="49" grpId="1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Prefix</a:t>
            </a:r>
            <a:r>
              <a:rPr lang="en-US" sz="3200" b="1" dirty="0" smtClean="0"/>
              <a:t> 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92057181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How to build the labeled tree for a prefix code ?</a:t>
            </a:r>
            <a:endParaRPr lang="en-US" sz="1800" dirty="0"/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1936563" cy="1207532"/>
            <a:chOff x="5105400" y="3124200"/>
            <a:chExt cx="1936563" cy="1207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1476249" cy="445532"/>
            <a:chOff x="5454837" y="3212068"/>
            <a:chExt cx="1476249" cy="445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248400" y="4648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{0,1}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2" idx="3"/>
          </p:cNvCxnSpPr>
          <p:nvPr/>
        </p:nvCxnSpPr>
        <p:spPr>
          <a:xfrm flipH="1">
            <a:off x="6571689" y="40701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997326" y="3810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02126" y="4038600"/>
            <a:ext cx="470274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7600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2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56517" y="45836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{0,1}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Prefix</a:t>
            </a:r>
            <a:r>
              <a:rPr lang="en-US" sz="3200" b="1" dirty="0" smtClean="0"/>
              <a:t> 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50868330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How to build the labeled tree for a prefix code ?</a:t>
            </a:r>
            <a:endParaRPr lang="en-US" sz="1800" dirty="0"/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3352800" cy="2590800"/>
            <a:chOff x="5105400" y="3124200"/>
            <a:chExt cx="3352800" cy="2590800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2438400" cy="2209800"/>
              <a:chOff x="4051674" y="1676400"/>
              <a:chExt cx="2438400" cy="2209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7559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2893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4" idx="3"/>
                <a:endCxn id="23" idx="7"/>
              </p:cNvCxnSpPr>
              <p:nvPr/>
            </p:nvCxnSpPr>
            <p:spPr>
              <a:xfrm flipH="1">
                <a:off x="5289363" y="2622363"/>
                <a:ext cx="4702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  <a:endCxn id="24" idx="1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0292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15000" y="2362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019800" y="2590800"/>
                <a:ext cx="470274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73467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8801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6200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91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294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390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010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2924049" cy="1969532"/>
            <a:chOff x="5454837" y="3212068"/>
            <a:chExt cx="2924049" cy="1969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676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772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9400" y="4736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2514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29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18314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06168" y="4267200"/>
            <a:ext cx="3339208" cy="1740932"/>
            <a:chOff x="5106168" y="4267200"/>
            <a:chExt cx="3339208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𝒆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7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06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prefix code of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alphabets, there exists a binary tree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leaves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r>
                  <a:rPr lang="en-US" sz="2000" dirty="0" smtClean="0"/>
                  <a:t>There is a </a:t>
                </a:r>
                <a:r>
                  <a:rPr lang="en-US" sz="2000" dirty="0" err="1" smtClean="0"/>
                  <a:t>bijective</a:t>
                </a:r>
                <a:r>
                  <a:rPr lang="en-US" sz="2000" dirty="0" smtClean="0"/>
                  <a:t> </a:t>
                </a:r>
                <a:r>
                  <a:rPr lang="en-US" sz="2000" u="sng" dirty="0" smtClean="0"/>
                  <a:t>mapping</a:t>
                </a:r>
                <a:r>
                  <a:rPr lang="en-US" sz="2000" dirty="0" smtClean="0"/>
                  <a:t> between the </a:t>
                </a:r>
                <a:r>
                  <a:rPr lang="en-US" sz="2000" b="1" dirty="0" smtClean="0"/>
                  <a:t>alphabets</a:t>
                </a:r>
                <a:r>
                  <a:rPr lang="en-US" sz="2000" dirty="0" smtClean="0"/>
                  <a:t> and the </a:t>
                </a:r>
                <a:r>
                  <a:rPr lang="en-US" sz="2000" b="1" dirty="0" smtClean="0"/>
                  <a:t>leaves.</a:t>
                </a: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The label of </a:t>
                </a:r>
                <a:r>
                  <a:rPr lang="en-US" sz="2000" dirty="0"/>
                  <a:t>a</a:t>
                </a:r>
                <a:r>
                  <a:rPr lang="en-US" sz="2000" dirty="0" smtClean="0"/>
                  <a:t> path from root to a leaf node corresponds to the prefix code of the corresponding alphabet.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Can you express </a:t>
                </a:r>
                <a:r>
                  <a:rPr lang="en-US" sz="2000" b="1" dirty="0" smtClean="0"/>
                  <a:t>Average </a:t>
                </a:r>
                <a:r>
                  <a:rPr lang="en-US" sz="2000" b="1" dirty="0"/>
                  <a:t>bit length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 smtClean="0"/>
                  <a:t> in terms of its binary tree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?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               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𝐝𝐞𝐩𝐭</m:t>
                              </m:r>
                              <m:sSub>
                                <m:sSubPr>
                                  <m:ctrlP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  <a:blipFill rotWithShape="1">
                <a:blip r:embed="rId2"/>
                <a:stretch>
                  <a:fillRect l="-708" t="-656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Finding the </a:t>
            </a:r>
            <a:r>
              <a:rPr lang="en-US" sz="3200" dirty="0" smtClean="0">
                <a:solidFill>
                  <a:srgbClr val="7030A0"/>
                </a:solidFill>
              </a:rPr>
              <a:t>labeled binary tree </a:t>
            </a:r>
            <a:r>
              <a:rPr lang="en-US" sz="3200" dirty="0" smtClean="0"/>
              <a:t>for</a:t>
            </a:r>
            <a:r>
              <a:rPr lang="en-US" sz="3200" dirty="0" smtClean="0">
                <a:solidFill>
                  <a:srgbClr val="0070C0"/>
                </a:solidFill>
              </a:rPr>
              <a:t> the </a:t>
            </a:r>
            <a:r>
              <a:rPr lang="en-US" sz="3200" u="sng" dirty="0" smtClean="0">
                <a:solidFill>
                  <a:srgbClr val="0070C0"/>
                </a:solidFill>
              </a:rPr>
              <a:t>optimal</a:t>
            </a:r>
            <a:r>
              <a:rPr lang="en-US" sz="3200" dirty="0" smtClean="0">
                <a:solidFill>
                  <a:srgbClr val="0070C0"/>
                </a:solidFill>
              </a:rPr>
              <a:t> prefix codes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Is the following prefix coding </a:t>
            </a:r>
            <a:r>
              <a:rPr lang="en-US" sz="3200" b="1" dirty="0" smtClean="0">
                <a:solidFill>
                  <a:srgbClr val="7030A0"/>
                </a:solidFill>
              </a:rPr>
              <a:t>optimal</a:t>
            </a:r>
            <a:r>
              <a:rPr lang="en-US" sz="3200" b="1" dirty="0" smtClean="0"/>
              <a:t> ?</a:t>
            </a: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07037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260914" y="184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480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514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260914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727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0960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413314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2" name="Straight Arrow Connector 11"/>
          <p:cNvCxnSpPr>
            <a:stCxn id="123" idx="2"/>
            <a:endCxn id="121" idx="7"/>
          </p:cNvCxnSpPr>
          <p:nvPr/>
        </p:nvCxnSpPr>
        <p:spPr>
          <a:xfrm flipH="1">
            <a:off x="3689163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55963" y="3384363"/>
            <a:ext cx="882837" cy="501837"/>
            <a:chOff x="1098363" y="3308163"/>
            <a:chExt cx="882837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0983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6317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stCxn id="122" idx="3"/>
            <a:endCxn id="116" idx="7"/>
          </p:cNvCxnSpPr>
          <p:nvPr/>
        </p:nvCxnSpPr>
        <p:spPr>
          <a:xfrm flipH="1">
            <a:off x="5289363" y="26223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2" idx="1"/>
          </p:cNvCxnSpPr>
          <p:nvPr/>
        </p:nvCxnSpPr>
        <p:spPr>
          <a:xfrm>
            <a:off x="4876800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9" idx="3"/>
            <a:endCxn id="109" idx="0"/>
          </p:cNvCxnSpPr>
          <p:nvPr/>
        </p:nvCxnSpPr>
        <p:spPr>
          <a:xfrm flipH="1">
            <a:off x="2514600" y="3308163"/>
            <a:ext cx="4256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9" idx="5"/>
          </p:cNvCxnSpPr>
          <p:nvPr/>
        </p:nvCxnSpPr>
        <p:spPr>
          <a:xfrm>
            <a:off x="3155763" y="3308163"/>
            <a:ext cx="3494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155763" y="2622363"/>
            <a:ext cx="851274" cy="546474"/>
            <a:chOff x="3124200" y="2577726"/>
            <a:chExt cx="851274" cy="546474"/>
          </a:xfrm>
        </p:grpSpPr>
        <p:cxnSp>
          <p:nvCxnSpPr>
            <p:cNvPr id="33" name="Straight Arrow Connector 32"/>
            <p:cNvCxnSpPr>
              <a:stCxn id="121" idx="3"/>
              <a:endCxn id="119" idx="7"/>
            </p:cNvCxnSpPr>
            <p:nvPr/>
          </p:nvCxnSpPr>
          <p:spPr>
            <a:xfrm flipH="1">
              <a:off x="3124200" y="2577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</p:cNvCxnSpPr>
            <p:nvPr/>
          </p:nvCxnSpPr>
          <p:spPr>
            <a:xfrm>
              <a:off x="3657600" y="2577726"/>
              <a:ext cx="317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86400" y="3886200"/>
            <a:ext cx="685800" cy="685800"/>
            <a:chOff x="5486400" y="3886200"/>
            <a:chExt cx="685800" cy="685800"/>
          </a:xfrm>
        </p:grpSpPr>
        <p:cxnSp>
          <p:nvCxnSpPr>
            <p:cNvPr id="83" name="Straight Arrow Connector 82"/>
            <p:cNvCxnSpPr>
              <a:stCxn id="106" idx="5"/>
            </p:cNvCxnSpPr>
            <p:nvPr/>
          </p:nvCxnSpPr>
          <p:spPr>
            <a:xfrm>
              <a:off x="5746563" y="4146363"/>
              <a:ext cx="3494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54864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28956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029200" y="3124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3429000" y="2362200"/>
            <a:ext cx="2590800" cy="304800"/>
            <a:chOff x="4038600" y="4495800"/>
            <a:chExt cx="2590800" cy="304800"/>
          </a:xfrm>
        </p:grpSpPr>
        <p:sp>
          <p:nvSpPr>
            <p:cNvPr id="121" name="Oval 120"/>
            <p:cNvSpPr/>
            <p:nvPr/>
          </p:nvSpPr>
          <p:spPr>
            <a:xfrm>
              <a:off x="4038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324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3886200"/>
            <a:ext cx="685800" cy="851274"/>
            <a:chOff x="1981200" y="3886200"/>
            <a:chExt cx="685800" cy="851274"/>
          </a:xfrm>
        </p:grpSpPr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2362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stCxn id="109" idx="3"/>
            </p:cNvCxnSpPr>
            <p:nvPr/>
          </p:nvCxnSpPr>
          <p:spPr>
            <a:xfrm flipH="1">
              <a:off x="2012763" y="4146363"/>
              <a:ext cx="394074" cy="59111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>
            <a:off x="6019800" y="2590800"/>
            <a:ext cx="3178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62600" y="4572000"/>
            <a:ext cx="1295400" cy="1143000"/>
            <a:chOff x="5562600" y="4572000"/>
            <a:chExt cx="1295400" cy="1143000"/>
          </a:xfrm>
        </p:grpSpPr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60198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4832163"/>
              <a:ext cx="685800" cy="501837"/>
              <a:chOff x="457200" y="4755963"/>
              <a:chExt cx="685800" cy="501837"/>
            </a:xfrm>
          </p:grpSpPr>
          <p:cxnSp>
            <p:nvCxnSpPr>
              <p:cNvPr id="125" name="Straight Arrow Connector 124"/>
              <p:cNvCxnSpPr>
                <a:stCxn id="117" idx="3"/>
              </p:cNvCxnSpPr>
              <p:nvPr/>
            </p:nvCxnSpPr>
            <p:spPr>
              <a:xfrm flipH="1">
                <a:off x="457200" y="4755963"/>
                <a:ext cx="1970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838200" y="4755963"/>
                <a:ext cx="304800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1752600" y="47360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004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33800" y="3200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958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0" y="31242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" name="Down Ribbon 1"/>
          <p:cNvSpPr/>
          <p:nvPr/>
        </p:nvSpPr>
        <p:spPr>
          <a:xfrm>
            <a:off x="228600" y="1600200"/>
            <a:ext cx="1978086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full </a:t>
            </a:r>
            <a:r>
              <a:rPr lang="en-US" dirty="0">
                <a:solidFill>
                  <a:schemeClr val="tx1"/>
                </a:solidFill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369138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625 -0.105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5833 -0.1173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Observations</a:t>
            </a:r>
            <a:r>
              <a:rPr lang="en-US" sz="3200" b="1" dirty="0" smtClean="0"/>
              <a:t> on </a:t>
            </a:r>
            <a:br>
              <a:rPr lang="en-US" sz="3200" b="1" dirty="0" smtClean="0"/>
            </a:br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0070C0"/>
                </a:solidFill>
              </a:rPr>
              <a:t>binary tree </a:t>
            </a:r>
            <a:r>
              <a:rPr lang="en-US" sz="3200" b="1" dirty="0" smtClean="0"/>
              <a:t>of the </a:t>
            </a:r>
            <a:r>
              <a:rPr lang="en-US" sz="3200" b="1" dirty="0" smtClean="0">
                <a:solidFill>
                  <a:srgbClr val="0070C0"/>
                </a:solidFill>
              </a:rPr>
              <a:t>optimal prefix code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binary tree corresponding to optimal prefix coding must be a </a:t>
                </a:r>
                <a:r>
                  <a:rPr lang="en-US" sz="2000" b="1" dirty="0" smtClean="0"/>
                  <a:t>full binary tree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	Every internal node has degree exactly 2.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next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need to see the influence of frequencies on the optimal binary tree.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be the alphabets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in </a:t>
                </a:r>
                <a:r>
                  <a:rPr lang="en-US" sz="2000" u="sng" dirty="0" smtClean="0"/>
                  <a:t>non-decreasing</a:t>
                </a:r>
                <a:r>
                  <a:rPr lang="en-US" sz="2000" dirty="0" smtClean="0"/>
                  <a:t> order of their frequencies.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876800"/>
              </a:xfrm>
              <a:blipFill rotWithShape="1">
                <a:blip r:embed="rId2"/>
                <a:stretch>
                  <a:fillRect l="-779" t="-625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1200" y="2362200"/>
            <a:ext cx="4495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9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Intuitively, </a:t>
                </a:r>
                <a:r>
                  <a:rPr lang="en-US" sz="2000" b="1" dirty="0"/>
                  <a:t>more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closer to the root </a:t>
                </a:r>
                <a:r>
                  <a:rPr lang="en-US" sz="2000" dirty="0"/>
                  <a:t>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  <a:r>
                  <a:rPr lang="en-US" sz="2000" b="1" dirty="0"/>
                  <a:t>less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farther from the root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how to organize them to achieve optimal prefix code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We shall now make some simple observations about the structure of the binary tree corresponding to the optimal prefix codes. 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These observations will be about some </a:t>
                </a:r>
                <a:r>
                  <a:rPr lang="en-US" sz="2000" b="1" u="sng" dirty="0" smtClean="0"/>
                  <a:t>local </a:t>
                </a:r>
                <a:r>
                  <a:rPr lang="en-US" sz="2000" b="1" u="sng" dirty="0" smtClean="0"/>
                  <a:t>property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in the tree.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Nevertheless, these observations will play a crucial role in the design of a binary tree with optimal prefix code for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</a:t>
                </a:r>
                <a:r>
                  <a:rPr lang="en-US" sz="2000" u="sng" dirty="0" smtClean="0"/>
                  <a:t>Please pay full attention on the next few slides.</a:t>
                </a:r>
                <a:endParaRPr lang="en-US" sz="2000" u="sn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Greedy</a:t>
            </a:r>
            <a:r>
              <a:rPr lang="en-US" b="1" dirty="0" smtClean="0">
                <a:solidFill>
                  <a:srgbClr val="002060"/>
                </a:solidFill>
              </a:rPr>
              <a:t> 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More </a:t>
            </a:r>
            <a:r>
              <a:rPr lang="en-US" sz="3200" b="1" dirty="0" smtClean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14600" y="1447800"/>
            <a:ext cx="3505200" cy="1416237"/>
            <a:chOff x="2514600" y="1447800"/>
            <a:chExt cx="3505200" cy="1416237"/>
          </a:xfrm>
        </p:grpSpPr>
        <p:grpSp>
          <p:nvGrpSpPr>
            <p:cNvPr id="28" name="Group 27"/>
            <p:cNvGrpSpPr/>
            <p:nvPr/>
          </p:nvGrpSpPr>
          <p:grpSpPr>
            <a:xfrm>
              <a:off x="2590800" y="1447800"/>
              <a:ext cx="3429000" cy="1416237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05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59077" y="1535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600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2114" y="2297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75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19200" y="4050268"/>
            <a:ext cx="622674" cy="1283732"/>
            <a:chOff x="1219200" y="4050268"/>
            <a:chExt cx="622674" cy="1283732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1447800" y="4101726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219200" y="4648200"/>
              <a:ext cx="482247" cy="685800"/>
              <a:chOff x="1219200" y="4648200"/>
              <a:chExt cx="482247" cy="685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219200" y="46482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4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TextBox 53"/>
            <p:cNvSpPr txBox="1"/>
            <p:nvPr/>
          </p:nvSpPr>
          <p:spPr>
            <a:xfrm>
              <a:off x="14509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24600" y="3415926"/>
            <a:ext cx="990600" cy="2680074"/>
            <a:chOff x="6324600" y="3415926"/>
            <a:chExt cx="990600" cy="2680074"/>
          </a:xfrm>
        </p:grpSpPr>
        <p:sp>
          <p:nvSpPr>
            <p:cNvPr id="14" name="Oval 13"/>
            <p:cNvSpPr/>
            <p:nvPr/>
          </p:nvSpPr>
          <p:spPr>
            <a:xfrm>
              <a:off x="70104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858000" y="4832163"/>
              <a:ext cx="1970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371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553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324600" y="3415926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6528153" y="5334000"/>
              <a:ext cx="482247" cy="762000"/>
              <a:chOff x="6528153" y="5334000"/>
              <a:chExt cx="482247" cy="76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528153" y="5726668"/>
                    <a:ext cx="4548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8153" y="5726668"/>
                    <a:ext cx="454868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TextBox 52"/>
            <p:cNvSpPr txBox="1"/>
            <p:nvPr/>
          </p:nvSpPr>
          <p:spPr>
            <a:xfrm>
              <a:off x="6861114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8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2000" y="1600200"/>
            <a:ext cx="3321237" cy="3232666"/>
            <a:chOff x="762000" y="1600200"/>
            <a:chExt cx="3321237" cy="323266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62000" y="1600200"/>
              <a:ext cx="3321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62000" y="2209800"/>
              <a:ext cx="217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48379" y="4832866"/>
              <a:ext cx="3708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5400000">
              <a:off x="709880" y="3276600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5519057"/>
            <a:ext cx="7924800" cy="412875"/>
            <a:chOff x="762000" y="5519057"/>
            <a:chExt cx="7924800" cy="41287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62000" y="5519057"/>
              <a:ext cx="792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06886" y="5562600"/>
              <a:ext cx="1449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loud Callout 28"/>
              <p:cNvSpPr/>
              <p:nvPr/>
            </p:nvSpPr>
            <p:spPr>
              <a:xfrm>
                <a:off x="5865843" y="914400"/>
                <a:ext cx="3278157" cy="11876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be present at a higher level ? 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sz="1600" dirty="0">
                    <a:solidFill>
                      <a:schemeClr val="tx1"/>
                    </a:solidFill>
                  </a:rPr>
                  <a:t>not, how to prove it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Cloud Callout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43" y="914400"/>
                <a:ext cx="3278157" cy="11876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78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47800" y="4101726"/>
            <a:ext cx="394074" cy="5464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219200" y="4648200"/>
            <a:ext cx="482247" cy="685800"/>
            <a:chOff x="1219200" y="4648200"/>
            <a:chExt cx="482247" cy="685800"/>
          </a:xfrm>
        </p:grpSpPr>
        <p:sp>
          <p:nvSpPr>
            <p:cNvPr id="47" name="Rectangle 46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50914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 .  .</a:t>
            </a:r>
            <a:endParaRPr lang="en-US" sz="28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528153" y="5334000"/>
            <a:ext cx="482247" cy="762000"/>
            <a:chOff x="6528153" y="5334000"/>
            <a:chExt cx="482247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Deepest level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Down Ribbon 43"/>
              <p:cNvSpPr/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Down Ribbon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14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59028 0.1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4" y="5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3.33333E-6 L -0.57223 -0.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9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290153" y="5334000"/>
            <a:ext cx="457200" cy="762000"/>
            <a:chOff x="7290153" y="5334000"/>
            <a:chExt cx="4572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239000" y="4812268"/>
            <a:ext cx="381000" cy="521732"/>
            <a:chOff x="7239000" y="4812268"/>
            <a:chExt cx="381000" cy="52173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183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 .  .</a:t>
            </a:r>
            <a:endParaRPr lang="en-US" sz="2800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200" y="4267200"/>
            <a:ext cx="1584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9126" y="4103132"/>
            <a:ext cx="487569" cy="685800"/>
            <a:chOff x="1219200" y="4648200"/>
            <a:chExt cx="487569" cy="685800"/>
          </a:xfrm>
        </p:grpSpPr>
        <p:sp>
          <p:nvSpPr>
            <p:cNvPr id="56" name="Rectangle 55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577726" y="3505200"/>
            <a:ext cx="394074" cy="597932"/>
            <a:chOff x="2577726" y="3505200"/>
            <a:chExt cx="394074" cy="597932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577726" y="3556658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80840" y="3505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Deepest level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Since the tree is full binary,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must have a sibling. What can we say about it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Down Ribbon 61"/>
              <p:cNvSpPr/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It must be a leaf node.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is not at the deepest level.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Down Ribbon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Down Ribbon 62"/>
              <p:cNvSpPr/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Down Ribbon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08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54149 0.184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66" y="923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3.33333E-6 L -0.53611 -0.1888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239000" y="4863726"/>
            <a:ext cx="508353" cy="839606"/>
            <a:chOff x="7239000" y="4863726"/>
            <a:chExt cx="508353" cy="839606"/>
          </a:xfrm>
        </p:grpSpPr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183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 .  .</a:t>
            </a:r>
            <a:endParaRPr lang="en-US" sz="2800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C00000"/>
                </a:solidFill>
              </a:rPr>
              <a:t>important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observation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There exists </a:t>
                </a:r>
                <a:r>
                  <a:rPr lang="en-US" sz="2000" u="sng" dirty="0" smtClean="0"/>
                  <a:t>an</a:t>
                </a:r>
                <a:r>
                  <a:rPr lang="en-US" sz="2000" dirty="0" smtClean="0"/>
                  <a:t>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appear as siblings in the corresponding labeled binary tree.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Important note</a:t>
                </a:r>
                <a:r>
                  <a:rPr lang="en-US" sz="2000" dirty="0" smtClean="0"/>
                  <a:t>: It is inaccurate to claim that “In  every optimal prefix coding,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</a:t>
                </a:r>
                <a:r>
                  <a:rPr lang="en-US" sz="2000" dirty="0" smtClean="0"/>
                  <a:t>siblings in the labeled binary string.” For example, 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alphabets with same frequencies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odd.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algorithmic implication of the Lemma mentioned above is quite important: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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 smtClean="0"/>
                  <a:t>We just need to focus on that binary tree of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</a:t>
                </a:r>
                <a:r>
                  <a:rPr lang="en-US" sz="2000" dirty="0" smtClean="0"/>
                  <a:t>siblings.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This lemma is a </a:t>
                </a:r>
                <a:r>
                  <a:rPr lang="en-US" sz="2000" b="1" u="sng" dirty="0" smtClean="0"/>
                  <a:t>powerful hint</a:t>
                </a:r>
                <a:r>
                  <a:rPr lang="en-US" sz="2000" dirty="0" smtClean="0"/>
                  <a:t> to the design of optimal prefix code.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6071821" y="4093845"/>
            <a:ext cx="1531327" cy="16211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071821" y="3264455"/>
            <a:ext cx="1327372" cy="2375773"/>
            <a:chOff x="6148021" y="3813730"/>
            <a:chExt cx="1327372" cy="23757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375773"/>
              <a:chOff x="6148021" y="3813730"/>
              <a:chExt cx="1327372" cy="23757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33959" y="5514022"/>
                <a:ext cx="448304" cy="675481"/>
                <a:chOff x="6528153" y="5334000"/>
                <a:chExt cx="490775" cy="762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2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sp>
        <p:nvSpPr>
          <p:cNvPr id="52" name="Down Ribbon 51"/>
          <p:cNvSpPr/>
          <p:nvPr/>
        </p:nvSpPr>
        <p:spPr>
          <a:xfrm>
            <a:off x="6051363" y="1600200"/>
            <a:ext cx="3092637" cy="143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animation is a hint. Use it to design the algorithm. We shall discuss it in the next class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6448682" y="3911957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80638" y="3681333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71821" y="3264455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’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53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561906" y="3894321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48400" y="4343400"/>
            <a:ext cx="1159120" cy="7938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Designing </a:t>
            </a:r>
            <a:r>
              <a:rPr lang="en-US" sz="3200" b="1" dirty="0" smtClean="0">
                <a:solidFill>
                  <a:srgbClr val="7030A0"/>
                </a:solidFill>
              </a:rPr>
              <a:t>greedy</a:t>
            </a:r>
            <a:r>
              <a:rPr lang="en-US" sz="3200" b="1" dirty="0" smtClean="0"/>
              <a:t> algorithm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</a:rPr>
                  <a:t>=</a:t>
                </a:r>
                <a:r>
                  <a:rPr lang="en-US" sz="2000" b="1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alphabets in increasing order of frequencies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</a:rPr>
                  <a:t>=</a:t>
                </a:r>
                <a:r>
                  <a:rPr lang="en-US" sz="2000" b="1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>
                    <a:solidFill>
                      <a:srgbClr val="006C31"/>
                    </a:solidFill>
                  </a:rPr>
                  <a:t>’</a:t>
                </a:r>
                <a:r>
                  <a:rPr lang="en-US" sz="2000" dirty="0" smtClean="0"/>
                  <a:t>,…,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alphabets in </a:t>
                </a:r>
                <a:r>
                  <a:rPr lang="en-US" sz="2000" dirty="0"/>
                  <a:t>increasing order of </a:t>
                </a:r>
                <a:r>
                  <a:rPr lang="en-US" sz="2000" dirty="0" smtClean="0"/>
                  <a:t>frequencies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6C31"/>
                            </a:solidFill>
                          </a:rPr>
                          <m:t>’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Question</a:t>
                </a:r>
                <a:r>
                  <a:rPr lang="en-US" sz="2000" dirty="0">
                    <a:sym typeface="Wingdings" pitchFamily="2" charset="2"/>
                  </a:rPr>
                  <a:t>: What should be the relation between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1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1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Answer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1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dirty="0">
                        <a:latin typeface="Cambria Math"/>
                      </a:rPr>
                      <m:t>=</m:t>
                    </m:r>
                    <m:r>
                      <a:rPr lang="en-US" sz="1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1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6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6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Observation</a:t>
                </a:r>
                <a:r>
                  <a:rPr lang="en-US" sz="2000" b="1" dirty="0">
                    <a:sym typeface="Wingdings" pitchFamily="2" charset="2"/>
                  </a:rPr>
                  <a:t>: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this relation is true, we have an algorithm for optimal prefix codes.</a:t>
                </a:r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259" b="-30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886200" y="2438400"/>
            <a:ext cx="1066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Proof for</a:t>
                </a:r>
                <a:br>
                  <a:rPr lang="en-US" sz="2800" b="1" dirty="0" smtClean="0"/>
                </a:br>
                <a:r>
                  <a:rPr lang="en-US" sz="2800" b="1" dirty="0" smtClean="0"/>
                  <a:t/>
                </a:r>
                <a:br>
                  <a:rPr lang="en-US" sz="2800" b="1" dirty="0" smtClean="0"/>
                </a:br>
                <a14:m>
                  <m:oMath xmlns:m="http://schemas.openxmlformats.org/officeDocument/2006/math">
                    <m:r>
                      <a:rPr lang="en-US" sz="2800" b="1" dirty="0" smtClean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 smtClean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1240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6C31"/>
                </a:solidFill>
              </a:rPr>
              <a:t>Spend some time thinking about the proof  </a:t>
            </a:r>
          </a:p>
          <a:p>
            <a:r>
              <a:rPr lang="en-US" sz="2000" dirty="0" smtClean="0">
                <a:solidFill>
                  <a:srgbClr val="006C31"/>
                </a:solidFill>
              </a:rPr>
              <a:t>before moving ahead.</a:t>
            </a:r>
          </a:p>
          <a:p>
            <a:r>
              <a:rPr lang="en-US" sz="2000" dirty="0" smtClean="0">
                <a:solidFill>
                  <a:srgbClr val="006C31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How to prove </a:t>
                </a:r>
                <a:br>
                  <a:rPr lang="en-US" sz="3200" b="1" dirty="0" smtClean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?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we derive a </a:t>
                </a:r>
                <a:r>
                  <a:rPr lang="en-US" sz="2000" u="sng" dirty="0" smtClean="0"/>
                  <a:t>prefix coding</a:t>
                </a:r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r>
                      <a:rPr lang="en-US" sz="2000" b="1" i="0" dirty="0" smtClean="0">
                        <a:solidFill>
                          <a:srgbClr val="7030A0"/>
                        </a:solidFill>
                        <a:latin typeface="Cambria Math"/>
                      </a:rPr>
                      <m:t>𝐓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To </a:t>
            </a:r>
            <a:r>
              <a:rPr lang="en-US" sz="2800" b="1" dirty="0" smtClean="0">
                <a:solidFill>
                  <a:srgbClr val="0070C0"/>
                </a:solidFill>
              </a:rPr>
              <a:t>prove</a:t>
            </a:r>
            <a:r>
              <a:rPr lang="en-US" sz="2800" b="1" dirty="0" smtClean="0"/>
              <a:t> that </a:t>
            </a:r>
            <a:r>
              <a:rPr lang="en-US" sz="2800" b="1" dirty="0" smtClean="0">
                <a:solidFill>
                  <a:srgbClr val="7030A0"/>
                </a:solidFill>
              </a:rPr>
              <a:t>a greedy strategy </a:t>
            </a:r>
            <a:r>
              <a:rPr lang="en-US" sz="2800" b="1" dirty="0" smtClean="0"/>
              <a:t>works</a:t>
            </a:r>
            <a:br>
              <a:rPr lang="en-US" sz="2800" b="1" dirty="0" smtClean="0"/>
            </a:b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dirty="0" smtClean="0"/>
                  <a:t>: a </a:t>
                </a:r>
                <a:r>
                  <a:rPr lang="en-US" sz="2000" dirty="0"/>
                  <a:t>given </a:t>
                </a:r>
                <a:r>
                  <a:rPr lang="en-US" sz="2000" dirty="0" smtClean="0"/>
                  <a:t>optimization problem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000" b="1" dirty="0" smtClean="0"/>
                  <a:t>Try </a:t>
                </a:r>
                <a:r>
                  <a:rPr lang="en-US" sz="2000" b="1" dirty="0" smtClean="0"/>
                  <a:t>to establish </a:t>
                </a:r>
                <a:r>
                  <a:rPr lang="en-US" sz="2000" dirty="0" smtClean="0"/>
                  <a:t>a relation between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  <a:endParaRPr lang="en-US" sz="2000" dirty="0" smtClean="0"/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If you succeed, you have an algorithm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197" r="-25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800" y="37338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338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7" t="-8333" r="-22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</p:spPr>
            <p:txBody>
              <a:bodyPr/>
              <a:lstStyle/>
              <a:p>
                <a:r>
                  <a:rPr lang="en-US" sz="2400" dirty="0" smtClean="0"/>
                  <a:t>A </a:t>
                </a:r>
                <a:r>
                  <a:rPr lang="en-US" sz="2400" u="sng" dirty="0" smtClean="0"/>
                  <a:t>prefix </a:t>
                </a:r>
                <a:r>
                  <a:rPr lang="en-US" sz="2400" u="sng" dirty="0"/>
                  <a:t>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3086815"/>
            <a:ext cx="1143000" cy="2087324"/>
            <a:chOff x="3429000" y="3322876"/>
            <a:chExt cx="1143000" cy="2087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’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53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3657600" y="3593068"/>
              <a:ext cx="914400" cy="1475860"/>
              <a:chOff x="3429000" y="3264455"/>
              <a:chExt cx="914400" cy="147586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824434" y="3911957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637817" y="3681333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3429000" y="3264455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3919085" y="389432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829049" y="4343400"/>
                <a:ext cx="514351" cy="396915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3429000" y="3322876"/>
              <a:ext cx="278423" cy="27019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91533" y="1828800"/>
            <a:ext cx="4021813" cy="1440339"/>
            <a:chOff x="2591533" y="2064861"/>
            <a:chExt cx="4021813" cy="1440339"/>
          </a:xfrm>
        </p:grpSpPr>
        <p:grpSp>
          <p:nvGrpSpPr>
            <p:cNvPr id="22" name="Group 21"/>
            <p:cNvGrpSpPr/>
            <p:nvPr/>
          </p:nvGrpSpPr>
          <p:grpSpPr>
            <a:xfrm>
              <a:off x="2591533" y="2064861"/>
              <a:ext cx="3201865" cy="1255435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572608" y="213661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3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828800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>
            <a:off x="4053034" y="4004509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66417" y="3773885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57600" y="3357007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7685" y="3986873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7649" y="4435952"/>
            <a:ext cx="514351" cy="738187"/>
            <a:chOff x="4057649" y="4672013"/>
            <a:chExt cx="514351" cy="738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’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53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4057649" y="4672013"/>
              <a:ext cx="514351" cy="39691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3429000" y="3086815"/>
            <a:ext cx="278423" cy="270192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3735366" y="4432777"/>
            <a:ext cx="1141434" cy="1221163"/>
            <a:chOff x="6333959" y="4838541"/>
            <a:chExt cx="1141434" cy="1221163"/>
          </a:xfrm>
        </p:grpSpPr>
        <p:grpSp>
          <p:nvGrpSpPr>
            <p:cNvPr id="39" name="Group 38"/>
            <p:cNvGrpSpPr/>
            <p:nvPr/>
          </p:nvGrpSpPr>
          <p:grpSpPr>
            <a:xfrm>
              <a:off x="6333959" y="4838541"/>
              <a:ext cx="1141434" cy="1221163"/>
              <a:chOff x="6333959" y="4838541"/>
              <a:chExt cx="1141434" cy="122116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41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6333959" y="5514029"/>
                <a:ext cx="448304" cy="545675"/>
                <a:chOff x="6528153" y="5334000"/>
                <a:chExt cx="490775" cy="61556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9434" r="-21918" b="-433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blipFill rotWithShape="1">
                <a:blip r:embed="rId8"/>
                <a:stretch>
                  <a:fillRect r="-2453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8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804535" y="3321699"/>
            <a:ext cx="1138114" cy="1823948"/>
            <a:chOff x="6148021" y="3813730"/>
            <a:chExt cx="1327372" cy="22211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221173"/>
              <a:chOff x="6148021" y="3813730"/>
              <a:chExt cx="1327372" cy="22211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56840" y="5514016"/>
                <a:ext cx="486601" cy="520883"/>
                <a:chOff x="6553200" y="5334000"/>
                <a:chExt cx="532700" cy="58760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1364" r="-39683" b="-7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1364" r="-41270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b="1" dirty="0" smtClean="0">
                <a:solidFill>
                  <a:srgbClr val="7030A0"/>
                </a:solidFill>
              </a:rPr>
              <a:t>Theorem 1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19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  <m:r>
                          <a:rPr lang="en-US" sz="24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  <m:r>
                      <a:rPr lang="en-US" sz="1800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 b="-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27663" y="3853405"/>
            <a:ext cx="248965" cy="342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83579" y="3664024"/>
            <a:ext cx="238725" cy="22187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04535" y="3321699"/>
            <a:ext cx="248965" cy="34232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4743" y="3838922"/>
            <a:ext cx="236287" cy="268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83580" y="4163237"/>
            <a:ext cx="959069" cy="982410"/>
            <a:chOff x="5983580" y="4163237"/>
            <a:chExt cx="959069" cy="982410"/>
          </a:xfrm>
        </p:grpSpPr>
        <p:sp>
          <p:nvSpPr>
            <p:cNvPr id="14" name="Oval 13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1364" r="-39683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364" r="-41270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6582831" y="4338135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05381" y="4338135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b="1" dirty="0" smtClean="0">
                <a:solidFill>
                  <a:srgbClr val="7030A0"/>
                </a:solidFill>
              </a:rPr>
              <a:t>Theorem 1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212022" y="4191000"/>
            <a:ext cx="493578" cy="597932"/>
            <a:chOff x="4057650" y="4672013"/>
            <a:chExt cx="493578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’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𝐎𝐏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2000" b="1" dirty="0">
                              <a:latin typeface="Cambria Math"/>
                            </a:rPr>
                            <m:t>𝐀𝐁𝐋</m:t>
                          </m:r>
                        </m:sub>
                      </m:sSub>
                      <m:d>
                        <m:d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b="0" i="0" dirty="0" smtClean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blipFill rotWithShape="1">
                <a:blip r:embed="rId8"/>
                <a:stretch>
                  <a:fillRect r="-2048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4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We proved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  <m:r>
                          <a:rPr lang="en-US" sz="20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)</m:t>
                    </m:r>
                    <m:r>
                      <a:rPr lang="en-US" sz="2000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≥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Using (1) and (2)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352800" y="3124200"/>
            <a:ext cx="914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9812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38100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47800" y="5143500"/>
            <a:ext cx="5090950" cy="6477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The algorithm </a:t>
                </a:r>
                <a:r>
                  <a:rPr lang="en-US" sz="3200" b="1" dirty="0" smtClean="0"/>
                  <a:t>based on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|=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,  return                         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{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be the two alphabets with </a:t>
                </a:r>
                <a:r>
                  <a:rPr lang="en-US" sz="2000" b="1" dirty="0" smtClean="0"/>
                  <a:t>least frequencies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:r>
                  <a:rPr lang="en-US" sz="2000" b="1" dirty="0" smtClean="0"/>
                  <a:t>Remove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:r>
                  <a:rPr lang="en-US" sz="2000" b="1" dirty="0" smtClean="0"/>
                  <a:t>Create</a:t>
                </a:r>
                <a:r>
                  <a:rPr lang="en-US" sz="2000" dirty="0" smtClean="0"/>
                  <a:t> a new alphabet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0" dirty="0" smtClean="0">
                        <a:solidFill>
                          <a:srgbClr val="006C3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rgbClr val="006C3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Insert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</a:t>
                </a:r>
                <a:r>
                  <a:rPr lang="en-US" sz="2000" b="1" dirty="0" smtClean="0"/>
                  <a:t>Replace</a:t>
                </a:r>
                <a:r>
                  <a:rPr lang="en-US" sz="2000" dirty="0" smtClean="0"/>
                  <a:t> node               in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 smtClean="0"/>
                  <a:t>by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return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0" y="4778712"/>
            <a:ext cx="457200" cy="561614"/>
            <a:chOff x="4057650" y="4672013"/>
            <a:chExt cx="493578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’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772" r="-19697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1999" y="4724400"/>
            <a:ext cx="769014" cy="713563"/>
            <a:chOff x="5942575" y="4163237"/>
            <a:chExt cx="1000074" cy="982410"/>
          </a:xfrm>
        </p:grpSpPr>
        <p:sp>
          <p:nvSpPr>
            <p:cNvPr id="9" name="Oval 8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5625" r="-816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5625" r="-833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64786" y="1600200"/>
            <a:ext cx="769014" cy="713563"/>
            <a:chOff x="5942575" y="4163237"/>
            <a:chExt cx="1000074" cy="982410"/>
          </a:xfrm>
        </p:grpSpPr>
        <p:sp>
          <p:nvSpPr>
            <p:cNvPr id="21" name="Oval 20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5625" r="-833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5625" r="-816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 complexity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413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</a:rPr>
                  <a:t>Homework: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Achieve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comp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lexity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1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last 3 problems </a:t>
            </a:r>
            <a:r>
              <a:rPr lang="en-US" sz="3600" b="1" dirty="0" smtClean="0"/>
              <a:t>we discussed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C00000"/>
                </a:solidFill>
              </a:rPr>
              <a:t>Synchronizing the delays </a:t>
            </a:r>
            <a:r>
              <a:rPr lang="en-US" sz="1800" dirty="0" smtClean="0"/>
              <a:t>in a circuit (complete binary tree)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Scheduling jobs </a:t>
            </a:r>
            <a:r>
              <a:rPr lang="en-US" sz="1800" dirty="0" smtClean="0"/>
              <a:t>to minimize maximum lateness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Huffman codes</a:t>
            </a:r>
            <a:r>
              <a:rPr lang="en-US" sz="1800" dirty="0" smtClean="0"/>
              <a:t>: data compression algorithm using variation in freq.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These first 2 algorithms had </a:t>
            </a:r>
            <a:r>
              <a:rPr lang="en-US" sz="1800" dirty="0" err="1" smtClean="0"/>
              <a:t>adhoc</a:t>
            </a:r>
            <a:r>
              <a:rPr lang="en-US" sz="1800" dirty="0"/>
              <a:t> </a:t>
            </a:r>
            <a:r>
              <a:rPr lang="en-US" sz="1800" dirty="0" smtClean="0"/>
              <a:t>algorithm and </a:t>
            </a:r>
            <a:r>
              <a:rPr lang="en-US" sz="1800" dirty="0" err="1" smtClean="0"/>
              <a:t>adhoc</a:t>
            </a:r>
            <a:r>
              <a:rPr lang="en-US" sz="1800" dirty="0" smtClean="0"/>
              <a:t> proof of correctness.</a:t>
            </a:r>
          </a:p>
          <a:p>
            <a:pPr marL="0" indent="0">
              <a:buNone/>
            </a:pPr>
            <a:r>
              <a:rPr lang="en-US" sz="1800" dirty="0" smtClean="0"/>
              <a:t>But actually they lie under the same algorithm paradigm : </a:t>
            </a:r>
            <a:r>
              <a:rPr lang="en-US" sz="1800" b="1" dirty="0" smtClean="0"/>
              <a:t>greedy strategy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In fact their algorithms and proof of correctness can be viewed as similar to that of Huffman codes.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6C31"/>
                </a:solidFill>
              </a:rPr>
              <a:t>Homework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Derive a proof of correctness of the first two algorithms along similar lines as the proof for Huffman codes.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                         It will be extremel</a:t>
            </a:r>
            <a:r>
              <a:rPr lang="en-US" sz="1800" dirty="0" smtClean="0"/>
              <a:t>y helpful…</a:t>
            </a:r>
            <a:endParaRPr lang="en-US" sz="18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An important tool we discovered</a:t>
            </a:r>
            <a:r>
              <a:rPr lang="en-US" sz="3200" dirty="0"/>
              <a:t> </a:t>
            </a:r>
            <a:r>
              <a:rPr lang="en-US" sz="3200" dirty="0" smtClean="0"/>
              <a:t>today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To </a:t>
            </a:r>
            <a:r>
              <a:rPr lang="en-US" sz="2800" b="1" dirty="0" smtClean="0">
                <a:solidFill>
                  <a:srgbClr val="0070C0"/>
                </a:solidFill>
              </a:rPr>
              <a:t>prove</a:t>
            </a:r>
            <a:r>
              <a:rPr lang="en-US" sz="2800" b="1" dirty="0" smtClean="0"/>
              <a:t> that </a:t>
            </a:r>
            <a:r>
              <a:rPr lang="en-US" sz="2800" b="1" dirty="0" smtClean="0">
                <a:solidFill>
                  <a:srgbClr val="7030A0"/>
                </a:solidFill>
              </a:rPr>
              <a:t>a greedy strategy </a:t>
            </a:r>
            <a:r>
              <a:rPr lang="en-US" sz="2800" b="1" dirty="0" smtClean="0"/>
              <a:t>works</a:t>
            </a:r>
            <a:br>
              <a:rPr lang="en-US" sz="28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dirty="0" smtClean="0"/>
                  <a:t>: a </a:t>
                </a:r>
                <a:r>
                  <a:rPr lang="en-US" sz="2000" dirty="0"/>
                  <a:t>given </a:t>
                </a:r>
                <a:r>
                  <a:rPr lang="en-US" sz="2000" dirty="0" smtClean="0"/>
                  <a:t>optimization problem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1. Try to establish </a:t>
                </a:r>
                <a:r>
                  <a:rPr lang="en-US" sz="2000" dirty="0" smtClean="0"/>
                  <a:t>a relation between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2. Try to prove </a:t>
                </a:r>
                <a:r>
                  <a:rPr lang="en-US" sz="2000" dirty="0" smtClean="0"/>
                  <a:t>the relation formally by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deriving a (not necessary optimal)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     deriving a (not necessary optimal)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3.  If you succeed, </a:t>
                </a:r>
                <a:r>
                  <a:rPr lang="en-US" sz="2000" dirty="0"/>
                  <a:t>t</a:t>
                </a:r>
                <a:r>
                  <a:rPr lang="en-US" sz="2000" dirty="0" smtClean="0"/>
                  <a:t>his would give you an algorithm.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197" r="-25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800" y="37338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338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7" t="-8333" r="-22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8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Prefix</a:t>
            </a:r>
            <a:r>
              <a:rPr lang="en-US" sz="3600" b="1" dirty="0" smtClean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coding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called prefix coding if there </a:t>
                </a:r>
                <a:r>
                  <a:rPr lang="en-US" sz="1800" u="sng" dirty="0" smtClean="0"/>
                  <a:t>does not exist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𝑥</m:t>
                    </m:r>
                    <m:r>
                      <a:rPr lang="en-US" sz="1800" b="0" i="1" dirty="0" smtClean="0">
                        <a:latin typeface="Cambria Math"/>
                      </a:rPr>
                      <m:t>,</m:t>
                    </m:r>
                    <m:r>
                      <a:rPr lang="en-US" sz="1800" b="0" i="1" dirty="0" smtClean="0">
                        <a:latin typeface="Cambria Math"/>
                      </a:rPr>
                      <m:t>𝑦</m:t>
                    </m:r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such that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b="1" dirty="0" smtClean="0"/>
                  <a:t>prefix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Algorithmic Problem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set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alphabets and their frequencies, compute coding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 smtClean="0"/>
                  <a:t> such that</a:t>
                </a:r>
              </a:p>
              <a:p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 smtClean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18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1800" dirty="0" smtClean="0"/>
                  <a:t> is minimum.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The challenge of the problem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1"/>
            <a:ext cx="6156678" cy="3463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Among all possible </a:t>
                </a:r>
                <a:r>
                  <a:rPr lang="en-US" dirty="0" smtClean="0"/>
                  <a:t>binary coding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how to find </a:t>
                </a:r>
                <a:r>
                  <a:rPr lang="en-US" dirty="0" smtClean="0"/>
                  <a:t>the </a:t>
                </a:r>
                <a:r>
                  <a:rPr lang="en-US" b="1" dirty="0" smtClean="0"/>
                  <a:t>optimal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prefix</a:t>
                </a:r>
                <a:r>
                  <a:rPr lang="en-US" dirty="0" smtClean="0"/>
                  <a:t> coding 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31" t="-8197" r="-4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47662" y="6096000"/>
            <a:ext cx="231973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looks too complex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3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novel idea </a:t>
            </a:r>
            <a:r>
              <a:rPr lang="en-US" sz="3600" b="1" dirty="0" smtClean="0"/>
              <a:t>of Huffman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Binary coding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Binary tree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C00000"/>
                  </a:solidFill>
                </a:rPr>
                <a:t>?</a:t>
              </a:r>
              <a:endParaRPr lang="en-US" sz="3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637" y="2819400"/>
            <a:ext cx="1323849" cy="381000"/>
            <a:chOff x="6521637" y="2819400"/>
            <a:chExt cx="1323849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6521637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8114" y="3581400"/>
            <a:ext cx="2813172" cy="381000"/>
            <a:chOff x="5718114" y="3581400"/>
            <a:chExt cx="2813172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81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07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9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3092" y="4586790"/>
            <a:ext cx="92044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Labeled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labeled</a:t>
            </a:r>
            <a:r>
              <a:rPr lang="en-US" sz="3600" b="1" dirty="0" smtClean="0"/>
              <a:t> binary tree</a:t>
            </a: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            nodes </a:t>
            </a:r>
            <a:r>
              <a:rPr lang="en-US" sz="2000" b="1" dirty="0" smtClean="0">
                <a:sym typeface="Wingdings" pitchFamily="2" charset="2"/>
              </a:rPr>
              <a:t> 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?</a:t>
            </a:r>
          </a:p>
          <a:p>
            <a:pPr marL="0" indent="0">
              <a:buNone/>
            </a:pPr>
            <a:r>
              <a:rPr lang="en-US" sz="2000" b="1" dirty="0" smtClean="0"/>
              <a:t>Code of an alphabet = </a:t>
            </a:r>
            <a:r>
              <a:rPr lang="en-US" sz="2000" b="1" dirty="0" smtClean="0">
                <a:solidFill>
                  <a:srgbClr val="C00000"/>
                </a:solidFill>
              </a:rPr>
              <a:t>?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95600" y="1752600"/>
            <a:ext cx="3124200" cy="2438400"/>
            <a:chOff x="2895600" y="1752600"/>
            <a:chExt cx="3124200" cy="2438400"/>
          </a:xfrm>
        </p:grpSpPr>
        <p:cxnSp>
          <p:nvCxnSpPr>
            <p:cNvPr id="12" name="Straight Arrow Connector 11"/>
            <p:cNvCxnSpPr>
              <a:stCxn id="123" idx="2"/>
              <a:endCxn id="121" idx="7"/>
            </p:cNvCxnSpPr>
            <p:nvPr/>
          </p:nvCxnSpPr>
          <p:spPr>
            <a:xfrm flipH="1">
              <a:off x="3689163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755963" y="3384363"/>
              <a:ext cx="882837" cy="501837"/>
              <a:chOff x="1098363" y="3308163"/>
              <a:chExt cx="882837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0983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6317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>
              <a:stCxn id="122" idx="3"/>
              <a:endCxn id="116" idx="7"/>
            </p:cNvCxnSpPr>
            <p:nvPr/>
          </p:nvCxnSpPr>
          <p:spPr>
            <a:xfrm flipH="1">
              <a:off x="5289363" y="2622363"/>
              <a:ext cx="4702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2" idx="1"/>
            </p:cNvCxnSpPr>
            <p:nvPr/>
          </p:nvCxnSpPr>
          <p:spPr>
            <a:xfrm>
              <a:off x="4876800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9" idx="5"/>
              <a:endCxn id="110" idx="0"/>
            </p:cNvCxnSpPr>
            <p:nvPr/>
          </p:nvCxnSpPr>
          <p:spPr>
            <a:xfrm>
              <a:off x="3155763" y="3308163"/>
              <a:ext cx="349437" cy="5780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155763" y="2622363"/>
              <a:ext cx="851274" cy="546474"/>
              <a:chOff x="3124200" y="2577726"/>
              <a:chExt cx="851274" cy="546474"/>
            </a:xfrm>
          </p:grpSpPr>
          <p:cxnSp>
            <p:nvCxnSpPr>
              <p:cNvPr id="33" name="Straight Arrow Connector 32"/>
              <p:cNvCxnSpPr>
                <a:stCxn id="121" idx="3"/>
                <a:endCxn id="119" idx="7"/>
              </p:cNvCxnSpPr>
              <p:nvPr/>
            </p:nvCxnSpPr>
            <p:spPr>
              <a:xfrm flipH="1">
                <a:off x="3124200" y="2577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3657600" y="2577726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352800" y="3886200"/>
              <a:ext cx="2438400" cy="304800"/>
              <a:chOff x="3429000" y="4495800"/>
              <a:chExt cx="24384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4648200" y="4495800"/>
                <a:ext cx="1219200" cy="304800"/>
                <a:chOff x="990600" y="4495800"/>
                <a:chExt cx="12192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905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2895600" y="3048000"/>
              <a:ext cx="2438400" cy="381000"/>
              <a:chOff x="2590800" y="4419600"/>
              <a:chExt cx="2438400" cy="3810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590800" y="4419600"/>
                <a:ext cx="1371600" cy="381000"/>
                <a:chOff x="2590800" y="4419600"/>
                <a:chExt cx="1371600" cy="3810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657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590800" y="4419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/>
              <p:nvPr/>
            </p:nvSpPr>
            <p:spPr>
              <a:xfrm>
                <a:off x="4724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429000" y="2362200"/>
              <a:ext cx="2590800" cy="304800"/>
              <a:chOff x="4038600" y="4495800"/>
              <a:chExt cx="25908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4038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632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0" y="1828800"/>
            <a:ext cx="2667000" cy="1905000"/>
            <a:chOff x="3048000" y="1828800"/>
            <a:chExt cx="2667000" cy="1905000"/>
          </a:xfrm>
        </p:grpSpPr>
        <p:grpSp>
          <p:nvGrpSpPr>
            <p:cNvPr id="45" name="Group 44"/>
            <p:cNvGrpSpPr/>
            <p:nvPr/>
          </p:nvGrpSpPr>
          <p:grpSpPr>
            <a:xfrm>
              <a:off x="3048000" y="1828800"/>
              <a:ext cx="2667000" cy="1905000"/>
              <a:chOff x="3048000" y="1828800"/>
              <a:chExt cx="2667000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3355344" y="2035629"/>
            <a:ext cx="1216655" cy="1828800"/>
          </a:xfrm>
          <a:custGeom>
            <a:avLst/>
            <a:gdLst>
              <a:gd name="connsiteX0" fmla="*/ 1268778 w 1268778"/>
              <a:gd name="connsiteY0" fmla="*/ 0 h 1828800"/>
              <a:gd name="connsiteX1" fmla="*/ 485007 w 1268778"/>
              <a:gd name="connsiteY1" fmla="*/ 457200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620485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73008 w 1273008"/>
              <a:gd name="connsiteY0" fmla="*/ 0 h 1828800"/>
              <a:gd name="connsiteX1" fmla="*/ 652522 w 1273008"/>
              <a:gd name="connsiteY1" fmla="*/ 391886 h 1828800"/>
              <a:gd name="connsiteX2" fmla="*/ 413037 w 1273008"/>
              <a:gd name="connsiteY2" fmla="*/ 620485 h 1828800"/>
              <a:gd name="connsiteX3" fmla="*/ 10265 w 1273008"/>
              <a:gd name="connsiteY3" fmla="*/ 1143000 h 1828800"/>
              <a:gd name="connsiteX4" fmla="*/ 140894 w 1273008"/>
              <a:gd name="connsiteY4" fmla="*/ 1458685 h 1828800"/>
              <a:gd name="connsiteX5" fmla="*/ 369494 w 1273008"/>
              <a:gd name="connsiteY5" fmla="*/ 1828800 h 1828800"/>
              <a:gd name="connsiteX0" fmla="*/ 1222846 w 1222846"/>
              <a:gd name="connsiteY0" fmla="*/ 0 h 1828800"/>
              <a:gd name="connsiteX1" fmla="*/ 602360 w 1222846"/>
              <a:gd name="connsiteY1" fmla="*/ 391886 h 1828800"/>
              <a:gd name="connsiteX2" fmla="*/ 362875 w 1222846"/>
              <a:gd name="connsiteY2" fmla="*/ 620485 h 1828800"/>
              <a:gd name="connsiteX3" fmla="*/ 14531 w 1222846"/>
              <a:gd name="connsiteY3" fmla="*/ 1143000 h 1828800"/>
              <a:gd name="connsiteX4" fmla="*/ 90732 w 1222846"/>
              <a:gd name="connsiteY4" fmla="*/ 1458685 h 1828800"/>
              <a:gd name="connsiteX5" fmla="*/ 319332 w 1222846"/>
              <a:gd name="connsiteY5" fmla="*/ 1828800 h 1828800"/>
              <a:gd name="connsiteX0" fmla="*/ 1216348 w 1216348"/>
              <a:gd name="connsiteY0" fmla="*/ 0 h 1828800"/>
              <a:gd name="connsiteX1" fmla="*/ 595862 w 1216348"/>
              <a:gd name="connsiteY1" fmla="*/ 391886 h 1828800"/>
              <a:gd name="connsiteX2" fmla="*/ 356377 w 1216348"/>
              <a:gd name="connsiteY2" fmla="*/ 620485 h 1828800"/>
              <a:gd name="connsiteX3" fmla="*/ 8033 w 1216348"/>
              <a:gd name="connsiteY3" fmla="*/ 1143000 h 1828800"/>
              <a:gd name="connsiteX4" fmla="*/ 127777 w 1216348"/>
              <a:gd name="connsiteY4" fmla="*/ 1458685 h 1828800"/>
              <a:gd name="connsiteX5" fmla="*/ 312834 w 1216348"/>
              <a:gd name="connsiteY5" fmla="*/ 1828800 h 1828800"/>
              <a:gd name="connsiteX0" fmla="*/ 1216655 w 1216655"/>
              <a:gd name="connsiteY0" fmla="*/ 0 h 1828800"/>
              <a:gd name="connsiteX1" fmla="*/ 596169 w 1216655"/>
              <a:gd name="connsiteY1" fmla="*/ 391886 h 1828800"/>
              <a:gd name="connsiteX2" fmla="*/ 356684 w 1216655"/>
              <a:gd name="connsiteY2" fmla="*/ 620485 h 1828800"/>
              <a:gd name="connsiteX3" fmla="*/ 8340 w 1216655"/>
              <a:gd name="connsiteY3" fmla="*/ 1143000 h 1828800"/>
              <a:gd name="connsiteX4" fmla="*/ 128084 w 1216655"/>
              <a:gd name="connsiteY4" fmla="*/ 1458685 h 1828800"/>
              <a:gd name="connsiteX5" fmla="*/ 345798 w 1216655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655" h="1828800">
                <a:moveTo>
                  <a:pt x="1216655" y="0"/>
                </a:moveTo>
                <a:cubicBezTo>
                  <a:pt x="1009826" y="130629"/>
                  <a:pt x="739498" y="288472"/>
                  <a:pt x="596169" y="391886"/>
                </a:cubicBezTo>
                <a:cubicBezTo>
                  <a:pt x="452841" y="495300"/>
                  <a:pt x="454655" y="495299"/>
                  <a:pt x="356684" y="620485"/>
                </a:cubicBezTo>
                <a:cubicBezTo>
                  <a:pt x="258713" y="745671"/>
                  <a:pt x="46440" y="1003300"/>
                  <a:pt x="8340" y="1143000"/>
                </a:cubicBezTo>
                <a:cubicBezTo>
                  <a:pt x="-29760" y="1282700"/>
                  <a:pt x="71841" y="1344385"/>
                  <a:pt x="128084" y="1458685"/>
                </a:cubicBezTo>
                <a:cubicBezTo>
                  <a:pt x="184327" y="1572985"/>
                  <a:pt x="283205" y="1717221"/>
                  <a:pt x="345798" y="1828800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Label of path from root</a:t>
            </a:r>
            <a:endParaRPr lang="en-US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7086600" y="2388275"/>
            <a:ext cx="1289962" cy="2308324"/>
            <a:chOff x="7086600" y="2388275"/>
            <a:chExt cx="1289962" cy="2308324"/>
          </a:xfrm>
        </p:grpSpPr>
        <p:sp>
          <p:nvSpPr>
            <p:cNvPr id="71" name="TextBox 70"/>
            <p:cNvSpPr txBox="1"/>
            <p:nvPr/>
          </p:nvSpPr>
          <p:spPr>
            <a:xfrm>
              <a:off x="7781527" y="2388275"/>
              <a:ext cx="595035" cy="23083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0,</a:t>
              </a:r>
            </a:p>
            <a:p>
              <a:r>
                <a:rPr lang="en-US" b="1" dirty="0" smtClean="0"/>
                <a:t>00,</a:t>
              </a:r>
            </a:p>
            <a:p>
              <a:r>
                <a:rPr lang="en-US" b="1" dirty="0" smtClean="0"/>
                <a:t>001</a:t>
              </a:r>
            </a:p>
            <a:p>
              <a:r>
                <a:rPr lang="en-US" b="1" dirty="0" smtClean="0"/>
                <a:t>01,</a:t>
              </a:r>
            </a:p>
            <a:p>
              <a:r>
                <a:rPr lang="en-US" b="1" dirty="0" smtClean="0"/>
                <a:t>1,</a:t>
              </a:r>
            </a:p>
            <a:p>
              <a:r>
                <a:rPr lang="en-US" b="1" dirty="0" smtClean="0"/>
                <a:t>10,</a:t>
              </a:r>
            </a:p>
            <a:p>
              <a:r>
                <a:rPr lang="en-US" b="1" dirty="0" smtClean="0"/>
                <a:t>100,</a:t>
              </a:r>
            </a:p>
            <a:p>
              <a:r>
                <a:rPr lang="en-US" b="1" dirty="0" smtClean="0"/>
                <a:t>101</a:t>
              </a:r>
              <a:endParaRPr lang="en-US" b="1" dirty="0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28774" y="5257800"/>
            <a:ext cx="112402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alphabets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905286" y="2016807"/>
            <a:ext cx="777763" cy="1051133"/>
          </a:xfrm>
          <a:custGeom>
            <a:avLst/>
            <a:gdLst>
              <a:gd name="connsiteX0" fmla="*/ 0 w 777763"/>
              <a:gd name="connsiteY0" fmla="*/ 0 h 1051133"/>
              <a:gd name="connsiteX1" fmla="*/ 717847 w 777763"/>
              <a:gd name="connsiteY1" fmla="*/ 410199 h 1051133"/>
              <a:gd name="connsiteX2" fmla="*/ 683664 w 777763"/>
              <a:gd name="connsiteY2" fmla="*/ 589660 h 1051133"/>
              <a:gd name="connsiteX3" fmla="*/ 247828 w 777763"/>
              <a:gd name="connsiteY3" fmla="*/ 1051133 h 10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63" h="1051133">
                <a:moveTo>
                  <a:pt x="0" y="0"/>
                </a:moveTo>
                <a:cubicBezTo>
                  <a:pt x="301951" y="155961"/>
                  <a:pt x="603903" y="311922"/>
                  <a:pt x="717847" y="410199"/>
                </a:cubicBezTo>
                <a:cubicBezTo>
                  <a:pt x="831791" y="508476"/>
                  <a:pt x="762001" y="482838"/>
                  <a:pt x="683664" y="589660"/>
                </a:cubicBezTo>
                <a:cubicBezTo>
                  <a:pt x="605328" y="696482"/>
                  <a:pt x="426578" y="873807"/>
                  <a:pt x="247828" y="1051133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10" grpId="0" animBg="1"/>
      <p:bldP spid="10" grpId="1" animBg="1"/>
      <p:bldP spid="7" grpId="0" animBg="1"/>
      <p:bldP spid="8" grpId="0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prefix</a:t>
            </a:r>
            <a:r>
              <a:rPr lang="en-US" sz="3200" dirty="0" smtClean="0">
                <a:solidFill>
                  <a:srgbClr val="0070C0"/>
                </a:solidFill>
              </a:rPr>
              <a:t> codes </a:t>
            </a:r>
            <a:r>
              <a:rPr lang="en-US" sz="3200" dirty="0" smtClean="0"/>
              <a:t>and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labeled Binary tree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labeled</a:t>
            </a:r>
            <a:r>
              <a:rPr lang="en-US" sz="3600" b="1" dirty="0" smtClean="0"/>
              <a:t> binary tree</a:t>
            </a: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Consider a prefix code </a:t>
            </a:r>
            <a:r>
              <a:rPr lang="en-US" sz="2000" b="1" dirty="0" smtClean="0"/>
              <a:t>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936620" y="2016095"/>
            <a:ext cx="854580" cy="1717705"/>
          </a:xfrm>
          <a:custGeom>
            <a:avLst/>
            <a:gdLst>
              <a:gd name="connsiteX0" fmla="*/ 0 w 854580"/>
              <a:gd name="connsiteY0" fmla="*/ 0 h 1717705"/>
              <a:gd name="connsiteX1" fmla="*/ 435836 w 854580"/>
              <a:gd name="connsiteY1" fmla="*/ 256374 h 1717705"/>
              <a:gd name="connsiteX2" fmla="*/ 692210 w 854580"/>
              <a:gd name="connsiteY2" fmla="*/ 410198 h 1717705"/>
              <a:gd name="connsiteX3" fmla="*/ 649481 w 854580"/>
              <a:gd name="connsiteY3" fmla="*/ 521293 h 1717705"/>
              <a:gd name="connsiteX4" fmla="*/ 333286 w 854580"/>
              <a:gd name="connsiteY4" fmla="*/ 888762 h 1717705"/>
              <a:gd name="connsiteX5" fmla="*/ 521294 w 854580"/>
              <a:gd name="connsiteY5" fmla="*/ 1239140 h 1717705"/>
              <a:gd name="connsiteX6" fmla="*/ 854580 w 854580"/>
              <a:gd name="connsiteY6" fmla="*/ 1717705 h 1717705"/>
              <a:gd name="connsiteX7" fmla="*/ 854580 w 854580"/>
              <a:gd name="connsiteY7" fmla="*/ 1717705 h 171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4580" h="1717705">
                <a:moveTo>
                  <a:pt x="0" y="0"/>
                </a:moveTo>
                <a:lnTo>
                  <a:pt x="435836" y="256374"/>
                </a:lnTo>
                <a:cubicBezTo>
                  <a:pt x="551204" y="324740"/>
                  <a:pt x="656603" y="366045"/>
                  <a:pt x="692210" y="410198"/>
                </a:cubicBezTo>
                <a:cubicBezTo>
                  <a:pt x="727817" y="454351"/>
                  <a:pt x="709302" y="441532"/>
                  <a:pt x="649481" y="521293"/>
                </a:cubicBezTo>
                <a:cubicBezTo>
                  <a:pt x="589660" y="601054"/>
                  <a:pt x="354650" y="769121"/>
                  <a:pt x="333286" y="888762"/>
                </a:cubicBezTo>
                <a:cubicBezTo>
                  <a:pt x="311922" y="1008403"/>
                  <a:pt x="434412" y="1100983"/>
                  <a:pt x="521294" y="1239140"/>
                </a:cubicBezTo>
                <a:cubicBezTo>
                  <a:pt x="608176" y="1377297"/>
                  <a:pt x="854580" y="1717705"/>
                  <a:pt x="854580" y="1717705"/>
                </a:cubicBezTo>
                <a:lnTo>
                  <a:pt x="854580" y="1717705"/>
                </a:ln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3810000"/>
            <a:ext cx="457200" cy="4572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ross 83"/>
          <p:cNvSpPr/>
          <p:nvPr/>
        </p:nvSpPr>
        <p:spPr>
          <a:xfrm rot="2297699">
            <a:off x="4820853" y="3156433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ross 84"/>
          <p:cNvSpPr/>
          <p:nvPr/>
        </p:nvSpPr>
        <p:spPr>
          <a:xfrm rot="2297699">
            <a:off x="5887653" y="2184757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ross 85"/>
          <p:cNvSpPr/>
          <p:nvPr/>
        </p:nvSpPr>
        <p:spPr>
          <a:xfrm rot="2297699">
            <a:off x="4919373" y="1651357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689163" y="1752600"/>
            <a:ext cx="2864037" cy="2438400"/>
            <a:chOff x="3689163" y="1752600"/>
            <a:chExt cx="2864037" cy="2438400"/>
          </a:xfrm>
        </p:grpSpPr>
        <p:grpSp>
          <p:nvGrpSpPr>
            <p:cNvPr id="45" name="Group 44"/>
            <p:cNvGrpSpPr/>
            <p:nvPr/>
          </p:nvGrpSpPr>
          <p:grpSpPr>
            <a:xfrm>
              <a:off x="4007037" y="1828800"/>
              <a:ext cx="2390649" cy="1905000"/>
              <a:chOff x="4007037" y="1828800"/>
              <a:chExt cx="2390649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689163" y="1752600"/>
              <a:ext cx="2864037" cy="2438400"/>
              <a:chOff x="3689163" y="1752600"/>
              <a:chExt cx="2864037" cy="2438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689163" y="1752600"/>
                <a:ext cx="2330637" cy="2438400"/>
                <a:chOff x="3689163" y="1752600"/>
                <a:chExt cx="2330637" cy="2438400"/>
              </a:xfrm>
            </p:grpSpPr>
            <p:cxnSp>
              <p:nvCxnSpPr>
                <p:cNvPr id="12" name="Straight Arrow Connector 11"/>
                <p:cNvCxnSpPr>
                  <a:stCxn id="123" idx="2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5486400" y="3886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029200" y="3124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715000" y="2362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533400" cy="514476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5213163" y="4146363"/>
            <a:ext cx="851274" cy="501837"/>
            <a:chOff x="5213163" y="4146363"/>
            <a:chExt cx="851274" cy="501837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5213163" y="4146363"/>
              <a:ext cx="349437" cy="5018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loud Callout 34"/>
          <p:cNvSpPr/>
          <p:nvPr/>
        </p:nvSpPr>
        <p:spPr>
          <a:xfrm>
            <a:off x="228600" y="3385066"/>
            <a:ext cx="3429000" cy="1186934"/>
          </a:xfrm>
          <a:prstGeom prst="cloudCallout">
            <a:avLst>
              <a:gd name="adj1" fmla="val -3578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Visualize a binary tree for the prefix code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5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8" grpId="0" animBg="1"/>
      <p:bldP spid="13" grpId="0" animBg="1"/>
      <p:bldP spid="84" grpId="0" animBg="1"/>
      <p:bldP spid="85" grpId="0" animBg="1"/>
      <p:bldP spid="86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13659</TotalTime>
  <Words>2196</Words>
  <Application>Microsoft Office PowerPoint</Application>
  <PresentationFormat>On-screen Show (4:3)</PresentationFormat>
  <Paragraphs>683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Design and Analysis of Algorithms (CS345/CS345A)  </vt:lpstr>
      <vt:lpstr>Greedy Algorithms</vt:lpstr>
      <vt:lpstr>To prove that a greedy strategy works </vt:lpstr>
      <vt:lpstr>Prefix Coding</vt:lpstr>
      <vt:lpstr>The challenge of the problem</vt:lpstr>
      <vt:lpstr>The novel idea of Huffman</vt:lpstr>
      <vt:lpstr>A labeled binary tree</vt:lpstr>
      <vt:lpstr>prefix codes and labeled Binary tree </vt:lpstr>
      <vt:lpstr>A labeled binary tree</vt:lpstr>
      <vt:lpstr>A labeled binary tree</vt:lpstr>
      <vt:lpstr>A labeled binary tree</vt:lpstr>
      <vt:lpstr>Prefix Coding</vt:lpstr>
      <vt:lpstr>Prefix Coding</vt:lpstr>
      <vt:lpstr>Prefix Coding</vt:lpstr>
      <vt:lpstr>PowerPoint Presentation</vt:lpstr>
      <vt:lpstr>Finding the labeled binary tree for the optimal prefix codes </vt:lpstr>
      <vt:lpstr>Is the following prefix coding optimal ?</vt:lpstr>
      <vt:lpstr>Observations on  the binary tree of the optimal prefix code</vt:lpstr>
      <vt:lpstr>Observations on  the binary tree of the optimal prefix code</vt:lpstr>
      <vt:lpstr>More Observations </vt:lpstr>
      <vt:lpstr>More Observations </vt:lpstr>
      <vt:lpstr>More Observations </vt:lpstr>
      <vt:lpstr>More Observations </vt:lpstr>
      <vt:lpstr>The important observation</vt:lpstr>
      <vt:lpstr>The binary tree of the optimal prefix code</vt:lpstr>
      <vt:lpstr>The binary tree of the optimal prefix code</vt:lpstr>
      <vt:lpstr>Designing greedy algorithm</vt:lpstr>
      <vt:lpstr>Proof for  OPT_ABL (A)=OPT_ABL (A′) + f(a_1 )+f(a_2 )</vt:lpstr>
      <vt:lpstr>How to prove  OPT_ABL (A)=OPT_ABL (A′) + f(a_1 )+f(a_2 )  ?</vt:lpstr>
      <vt:lpstr>A prefix coding for A from  OPT(A^′ ) </vt:lpstr>
      <vt:lpstr>A prefix coding for A from  OPT(A′) </vt:lpstr>
      <vt:lpstr>A prefix coding for A′ from  OPT(A) </vt:lpstr>
      <vt:lpstr>A prefix coding for A′ from  OPT(A) </vt:lpstr>
      <vt:lpstr>PowerPoint Presentation</vt:lpstr>
      <vt:lpstr>The algorithm based on  OPT_ABL (A)=OPT_ABL (A′) + f(a_1 )+f(a_2 )</vt:lpstr>
      <vt:lpstr>The last 3 problems we discussed</vt:lpstr>
      <vt:lpstr>An important tool we discovered today  </vt:lpstr>
      <vt:lpstr>To prove that a greedy strategy works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1331</cp:revision>
  <dcterms:created xsi:type="dcterms:W3CDTF">2011-12-03T04:13:03Z</dcterms:created>
  <dcterms:modified xsi:type="dcterms:W3CDTF">2015-08-17T04:45:48Z</dcterms:modified>
</cp:coreProperties>
</file>