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274" r:id="rId2"/>
    <p:sldId id="521" r:id="rId3"/>
    <p:sldId id="520" r:id="rId4"/>
    <p:sldId id="522" r:id="rId5"/>
    <p:sldId id="488" r:id="rId6"/>
    <p:sldId id="515" r:id="rId7"/>
    <p:sldId id="487" r:id="rId8"/>
    <p:sldId id="489" r:id="rId9"/>
    <p:sldId id="490" r:id="rId10"/>
    <p:sldId id="493" r:id="rId11"/>
    <p:sldId id="516" r:id="rId12"/>
    <p:sldId id="496" r:id="rId13"/>
    <p:sldId id="517" r:id="rId14"/>
    <p:sldId id="497" r:id="rId15"/>
    <p:sldId id="500" r:id="rId16"/>
    <p:sldId id="501" r:id="rId17"/>
    <p:sldId id="498" r:id="rId18"/>
    <p:sldId id="502" r:id="rId19"/>
    <p:sldId id="518" r:id="rId20"/>
    <p:sldId id="519" r:id="rId21"/>
    <p:sldId id="506" r:id="rId22"/>
    <p:sldId id="503" r:id="rId23"/>
    <p:sldId id="504" r:id="rId24"/>
    <p:sldId id="510" r:id="rId25"/>
    <p:sldId id="513" r:id="rId26"/>
    <p:sldId id="511" r:id="rId27"/>
    <p:sldId id="514" r:id="rId28"/>
    <p:sldId id="50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 varScale="1">
        <p:scale>
          <a:sx n="111" d="100"/>
          <a:sy n="111" d="100"/>
        </p:scale>
        <p:origin x="-17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4.png"/><Relationship Id="rId5" Type="http://schemas.openxmlformats.org/officeDocument/2006/relationships/image" Target="../media/image47.png"/><Relationship Id="rId10" Type="http://schemas.openxmlformats.org/officeDocument/2006/relationships/image" Target="../media/image53.png"/><Relationship Id="rId4" Type="http://schemas.openxmlformats.org/officeDocument/2006/relationships/image" Target="../media/image46.png"/><Relationship Id="rId9" Type="http://schemas.openxmlformats.org/officeDocument/2006/relationships/image" Target="../media/image5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12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err="1" smtClean="0">
                <a:solidFill>
                  <a:srgbClr val="7030A0"/>
                </a:solidFill>
              </a:rPr>
              <a:t>Dijkstra</a:t>
            </a:r>
            <a:r>
              <a:rPr lang="en-US" sz="2000" b="1" dirty="0" err="1" smtClean="0">
                <a:solidFill>
                  <a:schemeClr val="tx1"/>
                </a:solidFill>
              </a:rPr>
              <a:t>’s</a:t>
            </a:r>
            <a:r>
              <a:rPr lang="en-US" sz="2000" b="1" dirty="0" smtClean="0">
                <a:solidFill>
                  <a:schemeClr val="tx1"/>
                </a:solidFill>
              </a:rPr>
              <a:t> algorithm (</a:t>
            </a:r>
            <a:r>
              <a:rPr lang="en-US" sz="2000" b="1" dirty="0" smtClean="0">
                <a:solidFill>
                  <a:srgbClr val="006C31"/>
                </a:solidFill>
              </a:rPr>
              <a:t>last part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70C0"/>
                </a:solidFill>
              </a:rPr>
              <a:t>Algorithms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for </a:t>
            </a:r>
            <a:r>
              <a:rPr lang="en-US" sz="2000" b="1" dirty="0" smtClean="0">
                <a:solidFill>
                  <a:srgbClr val="7030A0"/>
                </a:solidFill>
              </a:rPr>
              <a:t>Directed Acyclic Graphs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applications</a:t>
            </a:r>
            <a:r>
              <a:rPr lang="en-US" sz="3600" dirty="0" smtClean="0">
                <a:solidFill>
                  <a:srgbClr val="7030A0"/>
                </a:solidFill>
              </a:rPr>
              <a:t> </a:t>
            </a:r>
            <a:r>
              <a:rPr lang="en-US" sz="3600" dirty="0" smtClean="0"/>
              <a:t>of</a:t>
            </a:r>
            <a:r>
              <a:rPr lang="en-US" sz="3600" dirty="0" smtClean="0">
                <a:solidFill>
                  <a:srgbClr val="7030A0"/>
                </a:solidFill>
              </a:rPr>
              <a:t> </a:t>
            </a:r>
            <a:br>
              <a:rPr lang="en-US" sz="36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Topological </a:t>
            </a:r>
            <a:r>
              <a:rPr lang="en-US" sz="3600" dirty="0">
                <a:solidFill>
                  <a:srgbClr val="7030A0"/>
                </a:solidFill>
              </a:rPr>
              <a:t>ordering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Applications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/>
              <a:t>of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Topological </a:t>
            </a:r>
            <a:r>
              <a:rPr lang="en-US" sz="3600" b="1" dirty="0">
                <a:solidFill>
                  <a:srgbClr val="7030A0"/>
                </a:solidFill>
              </a:rPr>
              <a:t>ordering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Almost </a:t>
                </a:r>
                <a:r>
                  <a:rPr lang="en-US" sz="2000" b="1" dirty="0" smtClean="0"/>
                  <a:t>every algorithmic problem  </a:t>
                </a:r>
                <a:r>
                  <a:rPr lang="en-US" sz="2000" dirty="0" smtClean="0"/>
                  <a:t>on DAG exploits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Topological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ordering.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Examples: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Single source shortest paths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	 </a:t>
                </a:r>
                <a:r>
                  <a:rPr lang="en-US" sz="2000" dirty="0" smtClean="0"/>
                  <a:t>(No need of </a:t>
                </a:r>
                <a:r>
                  <a:rPr lang="en-US" sz="2000" b="1" dirty="0" err="1" smtClean="0"/>
                  <a:t>Dijkstra</a:t>
                </a:r>
                <a:r>
                  <a:rPr lang="en-US" sz="2000" dirty="0" err="1" smtClean="0"/>
                  <a:t>’s</a:t>
                </a:r>
                <a:r>
                  <a:rPr lang="en-US" sz="2000" dirty="0" smtClean="0"/>
                  <a:t> algorithm)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Single source longest paths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(</a:t>
                </a:r>
                <a:r>
                  <a:rPr lang="en-US" sz="2000" dirty="0"/>
                  <a:t>No </a:t>
                </a:r>
                <a:r>
                  <a:rPr lang="en-US" sz="2000" dirty="0" smtClean="0"/>
                  <a:t>polynomial time algorithm for general graphs)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Count no. of paths from a source to a destination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All these problems have a simple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/>
                  <a:t>time algorithm for DAG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295400" y="1600200"/>
            <a:ext cx="28956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/>
              <a:t>Why Does 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7030A0"/>
                </a:solidFill>
              </a:rPr>
              <a:t>Topological ordering </a:t>
            </a:r>
            <a:r>
              <a:rPr lang="en-US" sz="2800" dirty="0" smtClean="0"/>
              <a:t>exist for </a:t>
            </a:r>
            <a:r>
              <a:rPr lang="en-US" sz="2800" u="sng" dirty="0" smtClean="0"/>
              <a:t>every</a:t>
            </a:r>
            <a:r>
              <a:rPr lang="en-US" sz="2800" dirty="0" smtClean="0"/>
              <a:t> DAG? 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1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</a:t>
            </a:r>
            <a:r>
              <a:rPr lang="en-US" sz="3200" b="1" dirty="0" smtClean="0">
                <a:solidFill>
                  <a:srgbClr val="0070C0"/>
                </a:solidFill>
              </a:rPr>
              <a:t>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600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Callout 4"/>
          <p:cNvSpPr/>
          <p:nvPr/>
        </p:nvSpPr>
        <p:spPr>
          <a:xfrm>
            <a:off x="5033822" y="4267200"/>
            <a:ext cx="3124200" cy="1143000"/>
          </a:xfrm>
          <a:prstGeom prst="cloudCallout">
            <a:avLst>
              <a:gd name="adj1" fmla="val -30403"/>
              <a:gd name="adj2" fmla="val 934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there any vertex for which you can be sure of its place in the ordering?</a:t>
            </a:r>
          </a:p>
        </p:txBody>
      </p:sp>
      <p:sp>
        <p:nvSpPr>
          <p:cNvPr id="6" name="Oval 5"/>
          <p:cNvSpPr/>
          <p:nvPr/>
        </p:nvSpPr>
        <p:spPr>
          <a:xfrm>
            <a:off x="5562600" y="1524000"/>
            <a:ext cx="385622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228600" y="4361560"/>
            <a:ext cx="3657600" cy="10287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Any vertex of </a:t>
            </a:r>
            <a:r>
              <a:rPr lang="en-US" sz="1600" b="1" dirty="0" err="1" smtClean="0">
                <a:solidFill>
                  <a:schemeClr val="tx1"/>
                </a:solidFill>
              </a:rPr>
              <a:t>indegree</a:t>
            </a:r>
            <a:r>
              <a:rPr lang="en-US" sz="1600" dirty="0" smtClean="0">
                <a:solidFill>
                  <a:schemeClr val="tx1"/>
                </a:solidFill>
              </a:rPr>
              <a:t>=</a:t>
            </a:r>
            <a:r>
              <a:rPr lang="en-US" sz="1600" dirty="0" smtClean="0">
                <a:solidFill>
                  <a:srgbClr val="0070C0"/>
                </a:solidFill>
              </a:rPr>
              <a:t>0</a:t>
            </a:r>
            <a:r>
              <a:rPr lang="en-US" sz="1600" dirty="0" smtClean="0">
                <a:solidFill>
                  <a:schemeClr val="tx1"/>
                </a:solidFill>
              </a:rPr>
              <a:t> can be given number </a:t>
            </a:r>
            <a:r>
              <a:rPr lang="en-US" sz="1600" dirty="0" smtClean="0">
                <a:solidFill>
                  <a:srgbClr val="0070C0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 in a topological ordering.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Cloud Callout 39"/>
          <p:cNvSpPr/>
          <p:nvPr/>
        </p:nvSpPr>
        <p:spPr>
          <a:xfrm>
            <a:off x="4953000" y="4419600"/>
            <a:ext cx="3124200" cy="1143000"/>
          </a:xfrm>
          <a:prstGeom prst="cloudCallout">
            <a:avLst>
              <a:gd name="adj1" fmla="val -30403"/>
              <a:gd name="adj2" fmla="val 934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What is the guarantee that such a vertex always exists in a DAG ?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85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</a:t>
            </a:r>
            <a:r>
              <a:rPr lang="en-US" sz="3200" b="1" dirty="0" smtClean="0">
                <a:solidFill>
                  <a:srgbClr val="0070C0"/>
                </a:solidFill>
              </a:rPr>
              <a:t>does </a:t>
            </a:r>
            <a:r>
              <a:rPr lang="en-US" sz="3200" b="1" dirty="0" smtClean="0">
                <a:solidFill>
                  <a:srgbClr val="7030A0"/>
                </a:solidFill>
              </a:rPr>
              <a:t>Topological </a:t>
            </a:r>
            <a:r>
              <a:rPr lang="en-US" sz="3200" b="1" dirty="0">
                <a:solidFill>
                  <a:srgbClr val="7030A0"/>
                </a:solidFill>
              </a:rPr>
              <a:t>ordering exist ? 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Lemma 1</a:t>
                </a:r>
                <a:r>
                  <a:rPr lang="en-US" sz="1800" dirty="0" smtClean="0"/>
                  <a:t>: Every DAG has at least one vertex with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 smtClean="0"/>
                  <a:t> =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Proof: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(an algorithmic proof)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Pick any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While</a:t>
                </a:r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in-degree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  </a:t>
                </a:r>
                <a:r>
                  <a:rPr lang="en-US" sz="1800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     Let </a:t>
                </a:r>
                <a14:m>
                  <m:oMath xmlns:m="http://schemas.openxmlformats.org/officeDocument/2006/math">
                    <m:r>
                      <a:rPr lang="en-US" sz="1800" b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0" dirty="0" smtClean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be an edge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 smtClean="0"/>
                  <a:t>: </a:t>
                </a:r>
                <a:r>
                  <a:rPr lang="en-US" sz="1800" dirty="0"/>
                  <a:t>This algorithm, if terminates. will </a:t>
                </a:r>
                <a:r>
                  <a:rPr lang="en-US" sz="1800" dirty="0" smtClean="0"/>
                  <a:t>output </a:t>
                </a:r>
                <a:r>
                  <a:rPr lang="en-US" sz="1800" dirty="0"/>
                  <a:t>a vertex of </a:t>
                </a:r>
                <a:r>
                  <a:rPr lang="en-US" sz="1800" b="1" dirty="0" err="1"/>
                  <a:t>indegree</a:t>
                </a:r>
                <a:r>
                  <a:rPr lang="en-US" sz="1800" dirty="0"/>
                  <a:t>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. </a:t>
                </a:r>
                <a:endParaRPr lang="en-US" sz="18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15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05600" y="4800600"/>
            <a:ext cx="676556" cy="812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2"/>
          </p:cNvCxnSpPr>
          <p:nvPr/>
        </p:nvCxnSpPr>
        <p:spPr>
          <a:xfrm>
            <a:off x="64008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>
            <a:endCxn id="15" idx="4"/>
          </p:cNvCxnSpPr>
          <p:nvPr/>
        </p:nvCxnSpPr>
        <p:spPr>
          <a:xfrm flipV="1">
            <a:off x="5724244" y="5791200"/>
            <a:ext cx="562256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67044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029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x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19600" y="4800600"/>
            <a:ext cx="676556" cy="812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2"/>
          </p:cNvCxnSpPr>
          <p:nvPr/>
        </p:nvCxnSpPr>
        <p:spPr>
          <a:xfrm>
            <a:off x="41148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050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6764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00400" y="534418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26" name="Oval 25"/>
          <p:cNvSpPr/>
          <p:nvPr/>
        </p:nvSpPr>
        <p:spPr>
          <a:xfrm>
            <a:off x="28194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86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447800" y="5206912"/>
            <a:ext cx="5105400" cy="85098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39944" y="6057900"/>
            <a:ext cx="6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4648200" y="1981200"/>
            <a:ext cx="4114800" cy="914400"/>
          </a:xfrm>
          <a:prstGeom prst="cloudCallout">
            <a:avLst>
              <a:gd name="adj1" fmla="val -26457"/>
              <a:gd name="adj2" fmla="val 681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But what is the guarantee that it will terminate.?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Down Ribbon 29"/>
          <p:cNvSpPr/>
          <p:nvPr/>
        </p:nvSpPr>
        <p:spPr>
          <a:xfrm>
            <a:off x="4724400" y="2971800"/>
            <a:ext cx="4419600" cy="9525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algorithm does indeed terminate.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 fact, no vertex will be processed </a:t>
            </a:r>
            <a:r>
              <a:rPr lang="en-US" sz="1400" u="sng" dirty="0" smtClean="0">
                <a:solidFill>
                  <a:schemeClr val="tx1"/>
                </a:solidFill>
              </a:rPr>
              <a:t>twice</a:t>
            </a:r>
            <a:r>
              <a:rPr lang="en-US" sz="1400" dirty="0" smtClean="0">
                <a:solidFill>
                  <a:schemeClr val="tx1"/>
                </a:solidFill>
              </a:rPr>
              <a:t> in while loop.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6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5" grpId="0" animBg="1"/>
      <p:bldP spid="20" grpId="0" animBg="1"/>
      <p:bldP spid="24" grpId="0" animBg="1"/>
      <p:bldP spid="25" grpId="0"/>
      <p:bldP spid="26" grpId="0" animBg="1"/>
      <p:bldP spid="27" grpId="0" animBg="1"/>
      <p:bldP spid="28" grpId="0" animBg="1"/>
      <p:bldP spid="2" grpId="0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</a:t>
            </a:r>
            <a:r>
              <a:rPr lang="en-US" sz="3200" b="1" dirty="0" smtClean="0">
                <a:solidFill>
                  <a:srgbClr val="0070C0"/>
                </a:solidFill>
              </a:rPr>
              <a:t>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Lemma </a:t>
            </a:r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: Every </a:t>
            </a:r>
            <a:r>
              <a:rPr lang="en-US" sz="2000" b="1" dirty="0"/>
              <a:t>DAG</a:t>
            </a:r>
            <a:r>
              <a:rPr lang="en-US" sz="2000" dirty="0"/>
              <a:t> has at least one vertex with </a:t>
            </a:r>
            <a:r>
              <a:rPr lang="en-US" sz="2000" b="1" dirty="0">
                <a:solidFill>
                  <a:srgbClr val="7030A0"/>
                </a:solidFill>
              </a:rPr>
              <a:t>in-degree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600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685800" y="4187952"/>
                <a:ext cx="2667000" cy="1222248"/>
              </a:xfrm>
              <a:prstGeom prst="cloudCallout">
                <a:avLst>
                  <a:gd name="adj1" fmla="val -25693"/>
                  <a:gd name="adj2" fmla="val 7508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use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Lemma 1 </a:t>
                </a:r>
                <a:r>
                  <a:rPr lang="en-US" sz="1600" dirty="0">
                    <a:solidFill>
                      <a:schemeClr val="tx1"/>
                    </a:solidFill>
                  </a:rPr>
                  <a:t>to show existence of a valid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187952"/>
                <a:ext cx="2667000" cy="1222248"/>
              </a:xfrm>
              <a:prstGeom prst="cloudCallout">
                <a:avLst>
                  <a:gd name="adj1" fmla="val -25693"/>
                  <a:gd name="adj2" fmla="val 7508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99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</a:t>
            </a:r>
            <a:r>
              <a:rPr lang="en-US" sz="3200" b="1" dirty="0" smtClean="0">
                <a:solidFill>
                  <a:srgbClr val="0070C0"/>
                </a:solidFill>
              </a:rPr>
              <a:t>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90800" y="2362200"/>
            <a:ext cx="876300" cy="990600"/>
            <a:chOff x="2590800" y="2362200"/>
            <a:chExt cx="876300" cy="9906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590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5791200" y="333647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52800" y="33528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y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67300" y="1600200"/>
            <a:ext cx="1366978" cy="795478"/>
            <a:chOff x="5067300" y="1600200"/>
            <a:chExt cx="1366978" cy="795478"/>
          </a:xfrm>
        </p:grpSpPr>
        <p:sp>
          <p:nvSpPr>
            <p:cNvPr id="14" name="Oval 13"/>
            <p:cNvSpPr/>
            <p:nvPr/>
          </p:nvSpPr>
          <p:spPr>
            <a:xfrm>
              <a:off x="5638800" y="1600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1795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1795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148122" y="2557322"/>
            <a:ext cx="2319478" cy="1007749"/>
            <a:chOff x="5148122" y="2557322"/>
            <a:chExt cx="2319478" cy="1007749"/>
          </a:xfrm>
        </p:grpSpPr>
        <p:sp>
          <p:nvSpPr>
            <p:cNvPr id="19" name="Oval 18"/>
            <p:cNvSpPr/>
            <p:nvPr/>
          </p:nvSpPr>
          <p:spPr>
            <a:xfrm>
              <a:off x="72390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557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450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81400" y="3336471"/>
            <a:ext cx="2209800" cy="228600"/>
            <a:chOff x="3581400" y="3336471"/>
            <a:chExt cx="2209800" cy="228600"/>
          </a:xfrm>
        </p:grpSpPr>
        <p:sp>
          <p:nvSpPr>
            <p:cNvPr id="17" name="Oval 16"/>
            <p:cNvSpPr/>
            <p:nvPr/>
          </p:nvSpPr>
          <p:spPr>
            <a:xfrm>
              <a:off x="44958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450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450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181600" y="2362200"/>
            <a:ext cx="2090878" cy="1007749"/>
            <a:chOff x="5181600" y="2362200"/>
            <a:chExt cx="2090878" cy="1007749"/>
          </a:xfrm>
        </p:grpSpPr>
        <p:sp>
          <p:nvSpPr>
            <p:cNvPr id="16" name="Oval 15"/>
            <p:cNvSpPr/>
            <p:nvPr/>
          </p:nvSpPr>
          <p:spPr>
            <a:xfrm>
              <a:off x="640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557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557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476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>
            <a:off x="1295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2133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v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048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9400" y="2362200"/>
            <a:ext cx="2362200" cy="1024078"/>
            <a:chOff x="2819400" y="2362200"/>
            <a:chExt cx="2362200" cy="1024078"/>
          </a:xfrm>
        </p:grpSpPr>
        <p:sp>
          <p:nvSpPr>
            <p:cNvPr id="15" name="Oval 14"/>
            <p:cNvSpPr/>
            <p:nvPr/>
          </p:nvSpPr>
          <p:spPr>
            <a:xfrm>
              <a:off x="49530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557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590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476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38862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4008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724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x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562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z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239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192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60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9718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51314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246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421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44" grpId="0"/>
      <p:bldP spid="45" grpId="0"/>
      <p:bldP spid="47" grpId="0"/>
      <p:bldP spid="50" grpId="0"/>
      <p:bldP spid="51" grpId="0"/>
      <p:bldP spid="53" grpId="0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</a:t>
            </a:r>
            <a:r>
              <a:rPr lang="en-US" sz="3200" b="1" dirty="0" smtClean="0">
                <a:solidFill>
                  <a:srgbClr val="0070C0"/>
                </a:solidFill>
              </a:rPr>
              <a:t>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Time complexity of the algorithm</a:t>
            </a:r>
            <a:r>
              <a:rPr lang="en-US" sz="2000" dirty="0" smtClean="0"/>
              <a:t>:  </a:t>
            </a:r>
            <a:r>
              <a:rPr lang="en-US" sz="2000" dirty="0" smtClean="0">
                <a:solidFill>
                  <a:srgbClr val="C00000"/>
                </a:solidFill>
              </a:rPr>
              <a:t>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amond 4"/>
              <p:cNvSpPr/>
              <p:nvPr/>
            </p:nvSpPr>
            <p:spPr>
              <a:xfrm>
                <a:off x="3276600" y="5410200"/>
                <a:ext cx="2667000" cy="838200"/>
              </a:xfrm>
              <a:prstGeom prst="diamond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Is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 smtClean="0">
                    <a:solidFill>
                      <a:schemeClr val="bg2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empty ?</a:t>
                </a:r>
                <a:endParaRPr lang="en-US" sz="16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Diamond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410200"/>
                <a:ext cx="2667000" cy="838200"/>
              </a:xfrm>
              <a:prstGeom prst="diamond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581400" y="1981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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 </a:t>
                </a:r>
                <a:r>
                  <a:rPr lang="en-US" dirty="0">
                    <a:solidFill>
                      <a:schemeClr val="tx1"/>
                    </a:solidFill>
                  </a:rPr>
                  <a:t>vertex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with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981200"/>
                <a:ext cx="2286000" cy="685800"/>
              </a:xfrm>
              <a:prstGeom prst="roundRect">
                <a:avLst/>
              </a:prstGeom>
              <a:blipFill rotWithShape="1">
                <a:blip r:embed="rId3"/>
                <a:stretch>
                  <a:fillRect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rved Up Arrow 7"/>
          <p:cNvSpPr/>
          <p:nvPr/>
        </p:nvSpPr>
        <p:spPr>
          <a:xfrm rot="16200000">
            <a:off x="4495800" y="3429000"/>
            <a:ext cx="3886200" cy="1143000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581400" y="3124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b="1" dirty="0" err="1" smtClean="0">
                    <a:solidFill>
                      <a:srgbClr val="002060"/>
                    </a:solidFill>
                  </a:rPr>
                  <a:t>num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;</a:t>
                </a:r>
                <a:endParaRPr lang="en-US" b="1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dirty="0" err="1" smtClean="0">
                    <a:solidFill>
                      <a:srgbClr val="002060"/>
                    </a:solidFill>
                  </a:rPr>
                  <a:t>num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sym typeface="Wingdings" pitchFamily="2" charset="2"/>
                  </a:rPr>
                  <a:t></a:t>
                </a:r>
                <a:r>
                  <a:rPr lang="en-US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:r>
                  <a:rPr lang="en-US" b="1" dirty="0" err="1">
                    <a:solidFill>
                      <a:srgbClr val="002060"/>
                    </a:solidFill>
                  </a:rPr>
                  <a:t>num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+ 1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124200"/>
                <a:ext cx="2286000" cy="685800"/>
              </a:xfrm>
              <a:prstGeom prst="roundRect">
                <a:avLst/>
              </a:prstGeom>
              <a:blipFill rotWithShape="1">
                <a:blip r:embed="rId4"/>
                <a:stretch>
                  <a:fillRect t="-862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581400" y="4267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 smtClean="0">
                    <a:solidFill>
                      <a:srgbClr val="7030A0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and all its outgoing edges;</a:t>
                </a:r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267200"/>
                <a:ext cx="2286000" cy="685800"/>
              </a:xfrm>
              <a:prstGeom prst="roundRect">
                <a:avLst/>
              </a:prstGeom>
              <a:blipFill rotWithShape="1">
                <a:blip r:embed="rId5"/>
                <a:stretch>
                  <a:fillRect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4191000" y="2667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267200" y="3810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191000" y="4953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43600" y="5257800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NO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5400000">
            <a:off x="2552700" y="56007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53153" y="5300246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2857500" y="2095501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3600" y="2020669"/>
                <a:ext cx="1077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Input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r>
                  <a:rPr lang="en-US" b="1" dirty="0" err="1"/>
                  <a:t>n</a:t>
                </a:r>
                <a:r>
                  <a:rPr lang="en-US" b="1" dirty="0" err="1" smtClean="0"/>
                  <a:t>um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</a:t>
                </a:r>
                <a:r>
                  <a:rPr lang="en-US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dirty="0" smtClean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020669"/>
                <a:ext cx="1077539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4520" t="-4673" r="-8475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863138" y="5638800"/>
                <a:ext cx="1032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 valid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138" y="5638800"/>
                <a:ext cx="103246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325" t="-8197" r="-94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71336" y="1219200"/>
                <a:ext cx="857864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𝑶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336" y="1219200"/>
                <a:ext cx="857864" cy="37555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12057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89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How </a:t>
            </a:r>
            <a:r>
              <a:rPr lang="en-US" sz="3600" dirty="0" smtClean="0">
                <a:solidFill>
                  <a:srgbClr val="0070C0"/>
                </a:solidFill>
              </a:rPr>
              <a:t>efficiently</a:t>
            </a:r>
            <a:r>
              <a:rPr lang="en-US" sz="3600" dirty="0" smtClean="0"/>
              <a:t> can we compute </a:t>
            </a:r>
            <a:r>
              <a:rPr lang="en-US" sz="3600" dirty="0" smtClean="0">
                <a:solidFill>
                  <a:srgbClr val="7030A0"/>
                </a:solidFill>
              </a:rPr>
              <a:t/>
            </a:r>
            <a:br>
              <a:rPr lang="en-US" sz="36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Topological ordering ? 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time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Revisiting</a:t>
            </a:r>
            <a:r>
              <a:rPr lang="en-US" sz="3200" b="1" dirty="0" smtClean="0"/>
              <a:t> the </a:t>
            </a:r>
            <a:r>
              <a:rPr lang="en-US" sz="3200" b="1" dirty="0" smtClean="0"/>
              <a:t>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Main time consuming step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 </a:t>
            </a:r>
            <a:r>
              <a:rPr lang="en-US" sz="1600" b="1" dirty="0" smtClean="0"/>
              <a:t> </a:t>
            </a:r>
            <a:r>
              <a:rPr lang="en-US" sz="1600" dirty="0" smtClean="0"/>
              <a:t>To find </a:t>
            </a:r>
            <a:r>
              <a:rPr lang="en-US" sz="1600" u="sng" dirty="0" smtClean="0"/>
              <a:t>next</a:t>
            </a:r>
            <a:r>
              <a:rPr lang="en-US" sz="1600" dirty="0" smtClean="0"/>
              <a:t> vertex with </a:t>
            </a:r>
            <a:r>
              <a:rPr lang="en-US" sz="1600" b="1" dirty="0" err="1" smtClean="0"/>
              <a:t>indegree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0070C0"/>
                </a:solidFill>
              </a:rPr>
              <a:t>0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600" dirty="0" smtClean="0"/>
              <a:t>The </a:t>
            </a:r>
            <a:r>
              <a:rPr lang="en-US" sz="1600" u="sng" dirty="0" smtClean="0"/>
              <a:t>new</a:t>
            </a:r>
            <a:r>
              <a:rPr lang="en-US" sz="1600" dirty="0" smtClean="0"/>
              <a:t> vertices with </a:t>
            </a:r>
            <a:r>
              <a:rPr lang="en-US" sz="1600" b="1" dirty="0" err="1" smtClean="0"/>
              <a:t>indegree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0070C0"/>
                </a:solidFill>
              </a:rPr>
              <a:t>0</a:t>
            </a:r>
            <a:r>
              <a:rPr lang="en-US" sz="1600" dirty="0" smtClean="0"/>
              <a:t> are created during   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90800" y="2362200"/>
            <a:ext cx="876300" cy="990600"/>
            <a:chOff x="2590800" y="2362200"/>
            <a:chExt cx="876300" cy="9906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590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5791200" y="333647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52800" y="33528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y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67300" y="1600200"/>
            <a:ext cx="1366978" cy="795478"/>
            <a:chOff x="5067300" y="1600200"/>
            <a:chExt cx="1366978" cy="795478"/>
          </a:xfrm>
        </p:grpSpPr>
        <p:sp>
          <p:nvSpPr>
            <p:cNvPr id="14" name="Oval 13"/>
            <p:cNvSpPr/>
            <p:nvPr/>
          </p:nvSpPr>
          <p:spPr>
            <a:xfrm>
              <a:off x="5638800" y="1600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1795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1795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148122" y="2557322"/>
            <a:ext cx="2319478" cy="1007749"/>
            <a:chOff x="5148122" y="2557322"/>
            <a:chExt cx="2319478" cy="1007749"/>
          </a:xfrm>
        </p:grpSpPr>
        <p:sp>
          <p:nvSpPr>
            <p:cNvPr id="19" name="Oval 18"/>
            <p:cNvSpPr/>
            <p:nvPr/>
          </p:nvSpPr>
          <p:spPr>
            <a:xfrm>
              <a:off x="72390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557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450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81400" y="3336471"/>
            <a:ext cx="2209800" cy="228600"/>
            <a:chOff x="3581400" y="3336471"/>
            <a:chExt cx="2209800" cy="228600"/>
          </a:xfrm>
        </p:grpSpPr>
        <p:sp>
          <p:nvSpPr>
            <p:cNvPr id="17" name="Oval 16"/>
            <p:cNvSpPr/>
            <p:nvPr/>
          </p:nvSpPr>
          <p:spPr>
            <a:xfrm>
              <a:off x="44958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450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450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181600" y="2362200"/>
            <a:ext cx="2090878" cy="1007749"/>
            <a:chOff x="5181600" y="2362200"/>
            <a:chExt cx="2090878" cy="1007749"/>
          </a:xfrm>
        </p:grpSpPr>
        <p:sp>
          <p:nvSpPr>
            <p:cNvPr id="16" name="Oval 15"/>
            <p:cNvSpPr/>
            <p:nvPr/>
          </p:nvSpPr>
          <p:spPr>
            <a:xfrm>
              <a:off x="640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557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557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476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>
            <a:off x="1295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2133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v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048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9400" y="2362200"/>
            <a:ext cx="2362200" cy="1024078"/>
            <a:chOff x="2819400" y="2362200"/>
            <a:chExt cx="2362200" cy="1024078"/>
          </a:xfrm>
        </p:grpSpPr>
        <p:sp>
          <p:nvSpPr>
            <p:cNvPr id="15" name="Oval 14"/>
            <p:cNvSpPr/>
            <p:nvPr/>
          </p:nvSpPr>
          <p:spPr>
            <a:xfrm>
              <a:off x="49530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557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590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476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38862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4008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724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x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562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z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239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192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60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9718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51314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246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421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679884"/>
            <a:ext cx="23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..but </a:t>
            </a:r>
            <a:r>
              <a:rPr lang="en-US" b="1" dirty="0">
                <a:solidFill>
                  <a:srgbClr val="006C31"/>
                </a:solidFill>
              </a:rPr>
              <a:t>slowly</a:t>
            </a:r>
            <a:r>
              <a:rPr lang="en-US" b="1" dirty="0"/>
              <a:t> this time…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5410200"/>
            <a:ext cx="4383059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the processing of </a:t>
            </a:r>
            <a:r>
              <a:rPr lang="en-US" sz="1600" dirty="0" smtClean="0"/>
              <a:t>the </a:t>
            </a:r>
            <a:r>
              <a:rPr lang="en-US" sz="1600" u="sng" dirty="0" smtClean="0"/>
              <a:t>current</a:t>
            </a:r>
            <a:r>
              <a:rPr lang="en-US" sz="1600" dirty="0" smtClean="0"/>
              <a:t> vertex </a:t>
            </a:r>
            <a:r>
              <a:rPr lang="en-US" sz="1600" dirty="0"/>
              <a:t>of </a:t>
            </a:r>
            <a:r>
              <a:rPr lang="en-US" sz="1600" b="1" dirty="0" err="1" smtClean="0"/>
              <a:t>indegree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0070C0"/>
                </a:solidFill>
              </a:rPr>
              <a:t>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799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8" grpId="0" animBg="1"/>
      <p:bldP spid="2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44" grpId="0"/>
      <p:bldP spid="45" grpId="0"/>
      <p:bldP spid="47" grpId="0"/>
      <p:bldP spid="50" grpId="0"/>
      <p:bldP spid="51" grpId="0"/>
      <p:bldP spid="53" grpId="0"/>
      <p:bldP spid="54" grpId="0"/>
      <p:bldP spid="9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The last part </a:t>
            </a:r>
            <a:r>
              <a:rPr lang="en-US" sz="3600" b="1" dirty="0" smtClean="0"/>
              <a:t>of the Last Lecture</a:t>
            </a:r>
            <a:r>
              <a:rPr lang="en-US" sz="3600" b="1" dirty="0" smtClean="0">
                <a:solidFill>
                  <a:srgbClr val="7030A0"/>
                </a:solidFill>
              </a:rPr>
              <a:t/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Suppose we have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can we compute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,…,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                                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is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4906963"/>
              </a:xfrm>
              <a:blipFill rotWithShape="1">
                <a:blip r:embed="rId2"/>
                <a:stretch>
                  <a:fillRect l="-741" t="-622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066800" y="1752600"/>
            <a:ext cx="7696200" cy="3276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962400" y="2286000"/>
            <a:ext cx="2514600" cy="2514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178350" y="2362200"/>
            <a:ext cx="2146250" cy="2362200"/>
            <a:chOff x="3194075" y="1752600"/>
            <a:chExt cx="2146250" cy="2362200"/>
          </a:xfrm>
        </p:grpSpPr>
        <p:grpSp>
          <p:nvGrpSpPr>
            <p:cNvPr id="45" name="Group 44"/>
            <p:cNvGrpSpPr/>
            <p:nvPr/>
          </p:nvGrpSpPr>
          <p:grpSpPr>
            <a:xfrm>
              <a:off x="4321082" y="1882682"/>
              <a:ext cx="1019243" cy="848850"/>
              <a:chOff x="4321082" y="1882682"/>
              <a:chExt cx="1019243" cy="848850"/>
            </a:xfrm>
          </p:grpSpPr>
          <p:cxnSp>
            <p:nvCxnSpPr>
              <p:cNvPr id="64" name="Straight Arrow Connector 63"/>
              <p:cNvCxnSpPr>
                <a:stCxn id="58" idx="5"/>
                <a:endCxn id="66" idx="1"/>
              </p:cNvCxnSpPr>
              <p:nvPr/>
            </p:nvCxnSpPr>
            <p:spPr>
              <a:xfrm>
                <a:off x="4321082" y="1882682"/>
                <a:ext cx="730436" cy="425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/>
            </p:nvGrpSpPr>
            <p:grpSpPr>
              <a:xfrm>
                <a:off x="4876800" y="2286000"/>
                <a:ext cx="463525" cy="445532"/>
                <a:chOff x="4876800" y="2286000"/>
                <a:chExt cx="463525" cy="44553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029200" y="2286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6" name="Group 45"/>
            <p:cNvGrpSpPr/>
            <p:nvPr/>
          </p:nvGrpSpPr>
          <p:grpSpPr>
            <a:xfrm>
              <a:off x="4032275" y="2362200"/>
              <a:ext cx="996925" cy="990600"/>
              <a:chOff x="2660675" y="2590800"/>
              <a:chExt cx="996925" cy="99060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4066618" y="1752600"/>
              <a:ext cx="352982" cy="457200"/>
              <a:chOff x="4066618" y="1752600"/>
              <a:chExt cx="352982" cy="4572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191000" y="1752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194075" y="1828800"/>
              <a:ext cx="996925" cy="990600"/>
              <a:chOff x="2660675" y="2590800"/>
              <a:chExt cx="996925" cy="990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3581400" y="2983468"/>
              <a:ext cx="612763" cy="1131332"/>
              <a:chOff x="2882950" y="2373868"/>
              <a:chExt cx="612763" cy="11313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041675" y="2373868"/>
                <a:ext cx="454038" cy="826532"/>
                <a:chOff x="3041675" y="2373868"/>
                <a:chExt cx="454038" cy="826532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041675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61" idx="0"/>
                </p:cNvCxnSpPr>
                <p:nvPr/>
              </p:nvCxnSpPr>
              <p:spPr>
                <a:xfrm flipH="1">
                  <a:off x="3130525" y="2373868"/>
                  <a:ext cx="365188" cy="6301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8" name="TextBox 67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590800" y="2209800"/>
            <a:ext cx="4419600" cy="2514600"/>
            <a:chOff x="2590800" y="2209800"/>
            <a:chExt cx="4419600" cy="2514600"/>
          </a:xfrm>
        </p:grpSpPr>
        <p:sp>
          <p:nvSpPr>
            <p:cNvPr id="69" name="Oval 68"/>
            <p:cNvSpPr/>
            <p:nvPr/>
          </p:nvSpPr>
          <p:spPr>
            <a:xfrm>
              <a:off x="67056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5052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962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1910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705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858000" y="2209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590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97829" y="1781544"/>
            <a:ext cx="2437853" cy="1811524"/>
            <a:chOff x="4397829" y="1781544"/>
            <a:chExt cx="2437853" cy="1811524"/>
          </a:xfrm>
        </p:grpSpPr>
        <p:cxnSp>
          <p:nvCxnSpPr>
            <p:cNvPr id="78" name="Straight Arrow Connector 77"/>
            <p:cNvCxnSpPr>
              <a:endCxn id="69" idx="0"/>
            </p:cNvCxnSpPr>
            <p:nvPr/>
          </p:nvCxnSpPr>
          <p:spPr>
            <a:xfrm>
              <a:off x="6165875" y="2971800"/>
              <a:ext cx="615925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1" idx="0"/>
              <a:endCxn id="69" idx="3"/>
            </p:cNvCxnSpPr>
            <p:nvPr/>
          </p:nvCxnSpPr>
          <p:spPr>
            <a:xfrm flipV="1">
              <a:off x="5248313" y="3330482"/>
              <a:ext cx="1479605" cy="2625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4397829" y="1781544"/>
              <a:ext cx="2437853" cy="1441174"/>
              <a:chOff x="4397829" y="1781544"/>
              <a:chExt cx="2437853" cy="1441174"/>
            </a:xfrm>
          </p:grpSpPr>
          <p:sp>
            <p:nvSpPr>
              <p:cNvPr id="85" name="Freeform 84"/>
              <p:cNvSpPr/>
              <p:nvPr/>
            </p:nvSpPr>
            <p:spPr>
              <a:xfrm>
                <a:off x="4397829" y="1781544"/>
                <a:ext cx="2420486" cy="1419038"/>
              </a:xfrm>
              <a:custGeom>
                <a:avLst/>
                <a:gdLst>
                  <a:gd name="connsiteX0" fmla="*/ 0 w 2433682"/>
                  <a:gd name="connsiteY0" fmla="*/ 1190256 h 1422276"/>
                  <a:gd name="connsiteX1" fmla="*/ 43542 w 2433682"/>
                  <a:gd name="connsiteY1" fmla="*/ 831027 h 1422276"/>
                  <a:gd name="connsiteX2" fmla="*/ 195942 w 2433682"/>
                  <a:gd name="connsiteY2" fmla="*/ 460913 h 1422276"/>
                  <a:gd name="connsiteX3" fmla="*/ 609600 w 2433682"/>
                  <a:gd name="connsiteY3" fmla="*/ 47256 h 1422276"/>
                  <a:gd name="connsiteX4" fmla="*/ 1600200 w 2433682"/>
                  <a:gd name="connsiteY4" fmla="*/ 79913 h 1422276"/>
                  <a:gd name="connsiteX5" fmla="*/ 2155371 w 2433682"/>
                  <a:gd name="connsiteY5" fmla="*/ 678627 h 1422276"/>
                  <a:gd name="connsiteX6" fmla="*/ 2405742 w 2433682"/>
                  <a:gd name="connsiteY6" fmla="*/ 1309999 h 1422276"/>
                  <a:gd name="connsiteX7" fmla="*/ 2416628 w 2433682"/>
                  <a:gd name="connsiteY7" fmla="*/ 1418856 h 1422276"/>
                  <a:gd name="connsiteX0" fmla="*/ 0 w 2420486"/>
                  <a:gd name="connsiteY0" fmla="*/ 1190256 h 1419038"/>
                  <a:gd name="connsiteX1" fmla="*/ 43542 w 2420486"/>
                  <a:gd name="connsiteY1" fmla="*/ 831027 h 1419038"/>
                  <a:gd name="connsiteX2" fmla="*/ 195942 w 2420486"/>
                  <a:gd name="connsiteY2" fmla="*/ 460913 h 1419038"/>
                  <a:gd name="connsiteX3" fmla="*/ 609600 w 2420486"/>
                  <a:gd name="connsiteY3" fmla="*/ 47256 h 1419038"/>
                  <a:gd name="connsiteX4" fmla="*/ 1600200 w 2420486"/>
                  <a:gd name="connsiteY4" fmla="*/ 79913 h 1419038"/>
                  <a:gd name="connsiteX5" fmla="*/ 2155371 w 2420486"/>
                  <a:gd name="connsiteY5" fmla="*/ 678627 h 1419038"/>
                  <a:gd name="connsiteX6" fmla="*/ 2351314 w 2420486"/>
                  <a:gd name="connsiteY6" fmla="*/ 1092284 h 1419038"/>
                  <a:gd name="connsiteX7" fmla="*/ 2416628 w 2420486"/>
                  <a:gd name="connsiteY7" fmla="*/ 1418856 h 1419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20486" h="1419038">
                    <a:moveTo>
                      <a:pt x="0" y="1190256"/>
                    </a:moveTo>
                    <a:cubicBezTo>
                      <a:pt x="5442" y="1071420"/>
                      <a:pt x="10885" y="952584"/>
                      <a:pt x="43542" y="831027"/>
                    </a:cubicBezTo>
                    <a:cubicBezTo>
                      <a:pt x="76199" y="709470"/>
                      <a:pt x="101599" y="591541"/>
                      <a:pt x="195942" y="460913"/>
                    </a:cubicBezTo>
                    <a:cubicBezTo>
                      <a:pt x="290285" y="330285"/>
                      <a:pt x="375557" y="110756"/>
                      <a:pt x="609600" y="47256"/>
                    </a:cubicBezTo>
                    <a:cubicBezTo>
                      <a:pt x="843643" y="-16244"/>
                      <a:pt x="1342571" y="-25316"/>
                      <a:pt x="1600200" y="79913"/>
                    </a:cubicBezTo>
                    <a:cubicBezTo>
                      <a:pt x="1857829" y="185142"/>
                      <a:pt x="2030185" y="509899"/>
                      <a:pt x="2155371" y="678627"/>
                    </a:cubicBezTo>
                    <a:cubicBezTo>
                      <a:pt x="2280557" y="847355"/>
                      <a:pt x="2307771" y="968913"/>
                      <a:pt x="2351314" y="1092284"/>
                    </a:cubicBezTo>
                    <a:cubicBezTo>
                      <a:pt x="2394857" y="1215655"/>
                      <a:pt x="2432956" y="1426113"/>
                      <a:pt x="2416628" y="1418856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stCxn id="85" idx="6"/>
                <a:endCxn id="69" idx="7"/>
              </p:cNvCxnSpPr>
              <p:nvPr/>
            </p:nvCxnSpPr>
            <p:spPr>
              <a:xfrm>
                <a:off x="6749143" y="2873828"/>
                <a:ext cx="86539" cy="348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1298217" y="5715000"/>
                <a:ext cx="365478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dirty="0" smtClean="0"/>
                  <a:t>he vertex with </a:t>
                </a:r>
                <a:r>
                  <a:rPr lang="en-US" b="1" dirty="0" smtClean="0"/>
                  <a:t>minimum</a:t>
                </a:r>
                <a:r>
                  <a:rPr lang="en-US" dirty="0" smtClean="0"/>
                  <a:t>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17" y="5715000"/>
                <a:ext cx="365478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500" t="-8333" r="-1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80946" y="5250218"/>
                <a:ext cx="2343654" cy="540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            </m:t>
                          </m:r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?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  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46" y="5250218"/>
                <a:ext cx="2343654" cy="540982"/>
              </a:xfrm>
              <a:prstGeom prst="rect">
                <a:avLst/>
              </a:prstGeom>
              <a:blipFill rotWithShape="1">
                <a:blip r:embed="rId10"/>
                <a:stretch>
                  <a:fillRect t="-4494" r="-2857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24400" y="5181600"/>
                <a:ext cx="2281137" cy="5068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dirty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𝝎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181600"/>
                <a:ext cx="2281137" cy="506870"/>
              </a:xfrm>
              <a:prstGeom prst="rect">
                <a:avLst/>
              </a:prstGeom>
              <a:blipFill rotWithShape="1">
                <a:blip r:embed="rId11"/>
                <a:stretch>
                  <a:fillRect r="-2941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04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2" grpId="0" uiExpand="1" animBg="1"/>
      <p:bldP spid="43" grpId="0" uiExpand="1" animBg="1"/>
      <p:bldP spid="68" grpId="0" uiExpand="1"/>
      <p:bldP spid="96" grpId="0" animBg="1"/>
      <p:bldP spid="6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Algorithm </a:t>
            </a:r>
            <a:r>
              <a:rPr lang="en-US" sz="3200" b="1" dirty="0" smtClean="0"/>
              <a:t>for</a:t>
            </a:r>
            <a:r>
              <a:rPr lang="en-US" sz="3200" b="1" dirty="0" smtClean="0">
                <a:solidFill>
                  <a:srgbClr val="7030A0"/>
                </a:solidFill>
              </a:rPr>
              <a:t> Topological </a:t>
            </a:r>
            <a:r>
              <a:rPr lang="en-US" sz="3200" b="1" dirty="0">
                <a:solidFill>
                  <a:srgbClr val="7030A0"/>
                </a:solidFill>
              </a:rPr>
              <a:t>ordering ? 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to design a </a:t>
                </a:r>
                <a:r>
                  <a:rPr lang="en-US" sz="2000" u="sng" dirty="0" smtClean="0"/>
                  <a:t>more efficient implementation</a:t>
                </a:r>
                <a:r>
                  <a:rPr lang="en-US" sz="2000" dirty="0" smtClean="0"/>
                  <a:t> of the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algorithm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Main steps of the current algorithm</a:t>
                </a:r>
                <a:r>
                  <a:rPr lang="en-US" sz="2000" dirty="0" smtClean="0"/>
                  <a:t>: 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Searching a vertex 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in-degree</a:t>
                </a:r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Processing vertices in a </a:t>
                </a:r>
                <a:r>
                  <a:rPr lang="en-US" sz="2000" u="sng" dirty="0" smtClean="0"/>
                  <a:t>particular order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</a:t>
                </a:r>
                <a:r>
                  <a:rPr lang="en-US" sz="2000" dirty="0" smtClean="0">
                    <a:sym typeface="Wingdings" pitchFamily="2" charset="2"/>
                  </a:rPr>
                  <a:t>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we must assign numbers to the vertices in the same order in which they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lose their last  incoming edge. </a:t>
                </a:r>
                <a:endParaRPr lang="en-US" sz="2000" u="sng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  <a:blipFill rotWithShape="1">
                <a:blip r:embed="rId2"/>
                <a:stretch>
                  <a:fillRect l="-741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574792" y="3048000"/>
            <a:ext cx="2883408" cy="9144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Keep an array </a:t>
            </a:r>
            <a:r>
              <a:rPr lang="en-US" b="1" dirty="0" smtClean="0">
                <a:solidFill>
                  <a:srgbClr val="7030A0"/>
                </a:solidFill>
              </a:rPr>
              <a:t>In-degree</a:t>
            </a:r>
            <a:r>
              <a:rPr lang="en-US" dirty="0" smtClean="0">
                <a:solidFill>
                  <a:schemeClr val="tx1"/>
                </a:solidFill>
              </a:rPr>
              <a:t>[]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Left Arrow 5"/>
              <p:cNvSpPr/>
              <p:nvPr/>
            </p:nvSpPr>
            <p:spPr>
              <a:xfrm>
                <a:off x="5574792" y="4191000"/>
                <a:ext cx="2883408" cy="914400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Keep a queue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Left Arrow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792" y="4191000"/>
                <a:ext cx="2883408" cy="914400"/>
              </a:xfrm>
              <a:prstGeom prst="lef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026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Algorithm </a:t>
            </a:r>
            <a:r>
              <a:rPr lang="en-US" sz="3200" b="1" dirty="0" smtClean="0"/>
              <a:t>for</a:t>
            </a:r>
            <a:r>
              <a:rPr lang="en-US" sz="3200" b="1" dirty="0" smtClean="0">
                <a:solidFill>
                  <a:srgbClr val="7030A0"/>
                </a:solidFill>
              </a:rPr>
              <a:t> Topological </a:t>
            </a:r>
            <a:r>
              <a:rPr lang="en-US" sz="3200" b="1" dirty="0">
                <a:solidFill>
                  <a:srgbClr val="7030A0"/>
                </a:solidFill>
              </a:rPr>
              <a:t>ordering ? 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Topological-ordering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</a:t>
                </a:r>
                <a:r>
                  <a:rPr lang="en-US" sz="1800" b="1" dirty="0" smtClean="0"/>
                  <a:t>Create-queue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For </a:t>
                </a:r>
                <a:r>
                  <a:rPr lang="en-US" sz="1800" b="1" dirty="0">
                    <a:sym typeface="Wingdings" pitchFamily="2" charset="2"/>
                  </a:rPr>
                  <a:t>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</a:t>
                </a:r>
                <a:r>
                  <a:rPr lang="en-US" sz="1800" b="1" dirty="0" smtClean="0">
                    <a:sym typeface="Wingdings" pitchFamily="2" charset="2"/>
                  </a:rPr>
                  <a:t>if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 </a:t>
                </a:r>
                <a:r>
                  <a:rPr lang="en-US" sz="1800" dirty="0" smtClean="0">
                    <a:sym typeface="Wingdings" pitchFamily="2" charset="2"/>
                  </a:rPr>
                  <a:t>      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                                           </a:t>
                </a:r>
                <a:r>
                  <a:rPr lang="en-US" sz="1800" b="1" dirty="0" smtClean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 smtClean="0"/>
                  <a:t>)   }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</a:t>
                </a:r>
                <a:r>
                  <a:rPr lang="en-US" sz="1800" b="1" dirty="0" err="1" smtClean="0"/>
                  <a:t>num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</a:t>
                </a:r>
                <a:r>
                  <a:rPr lang="en-US" sz="1800" b="1" dirty="0" smtClean="0"/>
                  <a:t>While</a:t>
                </a:r>
                <a:r>
                  <a:rPr lang="en-US" sz="1800" dirty="0" smtClean="0"/>
                  <a:t>(         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 smtClean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/>
                  <a:t>De-queue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err="1" smtClean="0"/>
                  <a:t>num</a:t>
                </a:r>
                <a:r>
                  <a:rPr lang="en-US" sz="1800" dirty="0" smtClean="0"/>
                  <a:t>;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         </a:t>
                </a:r>
                <a:r>
                  <a:rPr lang="en-US" sz="1800" b="1" dirty="0" err="1" smtClean="0"/>
                  <a:t>num</a:t>
                </a:r>
                <a:r>
                  <a:rPr lang="en-US" sz="1800" b="1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b="1" dirty="0" smtClean="0">
                    <a:sym typeface="Wingdings" pitchFamily="2" charset="2"/>
                  </a:rPr>
                  <a:t> </a:t>
                </a:r>
                <a:r>
                  <a:rPr lang="en-US" sz="1800" b="1" dirty="0" err="1" smtClean="0"/>
                  <a:t>num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+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</a:t>
                </a:r>
                <a:r>
                  <a:rPr lang="en-US" sz="1800" b="1" dirty="0" smtClean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 </a:t>
                </a:r>
                <a:r>
                  <a:rPr lang="en-US" sz="1800" dirty="0">
                    <a:sym typeface="Wingdings" pitchFamily="2" charset="2"/>
                  </a:rPr>
                  <a:t>	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</a:t>
                </a:r>
                <a:r>
                  <a:rPr lang="en-US" sz="1800" dirty="0" smtClean="0">
                    <a:sym typeface="Wingdings" pitchFamily="2" charset="2"/>
                  </a:rPr>
                  <a:t>–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</a:t>
                </a:r>
                <a:r>
                  <a:rPr lang="en-US" sz="1800" b="1" dirty="0" smtClean="0">
                    <a:sym typeface="Wingdings" pitchFamily="2" charset="2"/>
                  </a:rPr>
                  <a:t>if</a:t>
                </a:r>
                <a:r>
                  <a:rPr lang="en-US" sz="1800" dirty="0" smtClean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</a:t>
                </a:r>
                <a:r>
                  <a:rPr lang="en-US" sz="1800" dirty="0" smtClean="0">
                    <a:sym typeface="Wingdings" pitchFamily="2" charset="2"/>
                  </a:rPr>
                  <a:t>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>
                    <a:sym typeface="Wingdings" pitchFamily="2" charset="2"/>
                  </a:rPr>
                  <a:t>) </a:t>
                </a:r>
                <a:r>
                  <a:rPr lang="en-US" sz="1800" b="1" dirty="0" smtClean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593" t="-612" b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46482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9584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4" y="5848290"/>
                <a:ext cx="135492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955" t="-7576" r="-81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81160" y="3135868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60" y="3135868"/>
                <a:ext cx="1362040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2691" t="-5357" r="-403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5257800" y="3341132"/>
            <a:ext cx="2330802" cy="2507158"/>
            <a:chOff x="5257800" y="3341132"/>
            <a:chExt cx="2330802" cy="2507158"/>
          </a:xfrm>
        </p:grpSpPr>
        <p:sp>
          <p:nvSpPr>
            <p:cNvPr id="11" name="Right Brace 10"/>
            <p:cNvSpPr/>
            <p:nvPr/>
          </p:nvSpPr>
          <p:spPr>
            <a:xfrm>
              <a:off x="5257800" y="3341132"/>
              <a:ext cx="612648" cy="2507158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43600" y="4419600"/>
                  <a:ext cx="16450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deg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/>
                    <a:t>) time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419600"/>
                  <a:ext cx="164500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963" t="-8197" r="-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609600" y="336446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5930205" y="5791200"/>
                <a:ext cx="19812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05" y="5791200"/>
                <a:ext cx="19812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loud Callout 13"/>
          <p:cNvSpPr/>
          <p:nvPr/>
        </p:nvSpPr>
        <p:spPr>
          <a:xfrm>
            <a:off x="5105400" y="1524000"/>
            <a:ext cx="3810000" cy="1143000"/>
          </a:xfrm>
          <a:prstGeom prst="cloudCallout">
            <a:avLst>
              <a:gd name="adj1" fmla="val -28860"/>
              <a:gd name="adj2" fmla="val 729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Proof of </a:t>
            </a:r>
            <a:r>
              <a:rPr lang="en-US" b="1" dirty="0" smtClean="0">
                <a:solidFill>
                  <a:srgbClr val="C00000"/>
                </a:solidFill>
              </a:rPr>
              <a:t>correctness</a:t>
            </a:r>
            <a:r>
              <a:rPr lang="en-US" b="1" dirty="0" smtClean="0">
                <a:solidFill>
                  <a:schemeClr val="tx1"/>
                </a:solidFill>
              </a:rPr>
              <a:t> ?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 animBg="1"/>
      <p:bldP spid="5" grpId="0"/>
      <p:bldP spid="10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Applications of </a:t>
            </a:r>
            <a:r>
              <a:rPr lang="en-US" sz="3600" dirty="0">
                <a:solidFill>
                  <a:srgbClr val="7030A0"/>
                </a:solidFill>
              </a:rPr>
              <a:t/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topological ordering ? 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Topological ordering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such that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Curved Connector 42"/>
          <p:cNvCxnSpPr/>
          <p:nvPr/>
        </p:nvCxnSpPr>
        <p:spPr>
          <a:xfrm>
            <a:off x="6637609" y="3790949"/>
            <a:ext cx="603250" cy="13784"/>
          </a:xfrm>
          <a:prstGeom prst="curvedConnector4">
            <a:avLst>
              <a:gd name="adj1" fmla="val 1015"/>
              <a:gd name="adj2" fmla="val 2486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4096639" y="351251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683937" y="292522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2945431" y="3518869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3541442" y="2391316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2665142" y="2658016"/>
            <a:ext cx="7434" cy="2286000"/>
          </a:xfrm>
          <a:prstGeom prst="curvedConnector3">
            <a:avLst>
              <a:gd name="adj1" fmla="val -1117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663783" y="3227657"/>
            <a:ext cx="7434" cy="1146717"/>
          </a:xfrm>
          <a:prstGeom prst="curvedConnector3">
            <a:avLst>
              <a:gd name="adj1" fmla="val 84251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16200000" flipH="1">
            <a:off x="2093642" y="3227658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7" idx="2"/>
            <a:endCxn id="15" idx="2"/>
          </p:cNvCxnSpPr>
          <p:nvPr/>
        </p:nvCxnSpPr>
        <p:spPr>
          <a:xfrm rot="5400000" flipH="1" flipV="1">
            <a:off x="3236642" y="3229516"/>
            <a:ext cx="7434" cy="1143000"/>
          </a:xfrm>
          <a:prstGeom prst="curvedConnector3">
            <a:avLst>
              <a:gd name="adj1" fmla="val -673584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such that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 function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we wish to compute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can be expressed in terms of </a:t>
                </a:r>
                <a:r>
                  <a:rPr lang="en-US" sz="2000" b="1" u="sng" dirty="0" smtClean="0">
                    <a:sym typeface="Wingdings" pitchFamily="2" charset="2"/>
                  </a:rPr>
                  <a:t>ONLY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We can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by processing vertices in </a:t>
                </a:r>
                <a:r>
                  <a:rPr lang="en-US" sz="2000" u="sng" dirty="0" smtClean="0">
                    <a:sym typeface="Wingdings" pitchFamily="2" charset="2"/>
                  </a:rPr>
                  <a:t>increasing order</a:t>
                </a:r>
                <a:r>
                  <a:rPr lang="en-US" sz="2000" dirty="0" smtClean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 </a:t>
                </a: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25859" y="3797299"/>
            <a:ext cx="2286000" cy="7434"/>
            <a:chOff x="1525859" y="3797299"/>
            <a:chExt cx="2286000" cy="7434"/>
          </a:xfrm>
        </p:grpSpPr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658016"/>
              <a:ext cx="7434" cy="2286000"/>
            </a:xfrm>
            <a:prstGeom prst="curvedConnector3">
              <a:avLst>
                <a:gd name="adj1" fmla="val -94180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7" idx="2"/>
              <a:endCxn id="15" idx="2"/>
            </p:cNvCxnSpPr>
            <p:nvPr/>
          </p:nvCxnSpPr>
          <p:spPr>
            <a:xfrm rot="5400000" flipH="1" flipV="1">
              <a:off x="3236642" y="3229516"/>
              <a:ext cx="7434" cy="1143000"/>
            </a:xfrm>
            <a:prstGeom prst="curvedConnector3">
              <a:avLst>
                <a:gd name="adj1" fmla="val -673584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ight Arrow 23"/>
              <p:cNvSpPr/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is useful 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this order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ight Arrow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7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1" grpId="0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such that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Example: </a:t>
                </a:r>
                <a:r>
                  <a:rPr lang="en-US" sz="2000" b="1" dirty="0" smtClean="0">
                    <a:solidFill>
                      <a:srgbClr val="002060"/>
                    </a:solidFill>
                    <a:sym typeface="Wingdings" pitchFamily="2" charset="2"/>
                  </a:rPr>
                  <a:t>Single source shortest paths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: the distance from source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=0;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𝒎𝒊𝒏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2000" b="1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)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25859" y="3797299"/>
            <a:ext cx="2286000" cy="7434"/>
            <a:chOff x="1525859" y="3797299"/>
            <a:chExt cx="2286000" cy="7434"/>
          </a:xfrm>
        </p:grpSpPr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658016"/>
              <a:ext cx="7434" cy="2286000"/>
            </a:xfrm>
            <a:prstGeom prst="curvedConnector3">
              <a:avLst>
                <a:gd name="adj1" fmla="val -94180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7" idx="2"/>
              <a:endCxn id="15" idx="2"/>
            </p:cNvCxnSpPr>
            <p:nvPr/>
          </p:nvCxnSpPr>
          <p:spPr>
            <a:xfrm rot="5400000" flipH="1" flipV="1">
              <a:off x="3236642" y="3229516"/>
              <a:ext cx="7434" cy="1143000"/>
            </a:xfrm>
            <a:prstGeom prst="curvedConnector3">
              <a:avLst>
                <a:gd name="adj1" fmla="val -673584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ight Arrow 22"/>
              <p:cNvSpPr/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is useful 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this order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ight Arrow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time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algo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4" grpId="0" animBg="1"/>
      <p:bldP spid="2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II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such that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 function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we wish to compute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can be expressed in terms of </a:t>
                </a:r>
                <a:r>
                  <a:rPr lang="en-US" sz="2000" b="1" u="sng" dirty="0" smtClean="0">
                    <a:sym typeface="Wingdings" pitchFamily="2" charset="2"/>
                  </a:rPr>
                  <a:t>ONLY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We can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by processing vertices in </a:t>
                </a:r>
                <a:r>
                  <a:rPr lang="en-US" sz="2000" u="sng" dirty="0" smtClean="0">
                    <a:sym typeface="Wingdings" pitchFamily="2" charset="2"/>
                  </a:rPr>
                  <a:t>decreasing order</a:t>
                </a:r>
                <a:r>
                  <a:rPr lang="en-US" sz="2000" dirty="0" smtClean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 </a:t>
                </a: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ight Arrow 22"/>
              <p:cNvSpPr/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is useful to </a:t>
                </a:r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this order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ight Arrow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 r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18208" y="3790949"/>
            <a:ext cx="1744157" cy="12700"/>
            <a:chOff x="3818208" y="3790949"/>
            <a:chExt cx="1744157" cy="12700"/>
          </a:xfrm>
        </p:grpSpPr>
        <p:cxnSp>
          <p:nvCxnSpPr>
            <p:cNvPr id="22" name="Curved Connector 21"/>
            <p:cNvCxnSpPr/>
            <p:nvPr/>
          </p:nvCxnSpPr>
          <p:spPr>
            <a:xfrm rot="16200000" flipH="1">
              <a:off x="4096639" y="3512518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4683937" y="2925221"/>
              <a:ext cx="12700" cy="1744156"/>
            </a:xfrm>
            <a:prstGeom prst="curvedConnector3">
              <a:avLst>
                <a:gd name="adj1" fmla="val 6102441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83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1" grpId="0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II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such that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Example: </a:t>
                </a:r>
                <a:r>
                  <a:rPr lang="en-US" sz="2000" b="1" dirty="0" smtClean="0">
                    <a:solidFill>
                      <a:srgbClr val="002060"/>
                    </a:solidFill>
                    <a:sym typeface="Wingdings" pitchFamily="2" charset="2"/>
                  </a:rPr>
                  <a:t>Number of paths to a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: the </a:t>
                </a:r>
                <a:r>
                  <a:rPr lang="en-US" sz="2000" dirty="0" smtClean="0">
                    <a:sym typeface="Wingdings" pitchFamily="2" charset="2"/>
                  </a:rPr>
                  <a:t>number of paths to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 smtClean="0">
                    <a:sym typeface="Wingdings" pitchFamily="2" charset="2"/>
                  </a:rPr>
                  <a:t>1;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 b="-2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time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algo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ight Arrow 21"/>
              <p:cNvSpPr/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is useful to </a:t>
                </a:r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this order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ight Arrow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blipFill rotWithShape="1">
                <a:blip r:embed="rId7"/>
                <a:stretch>
                  <a:fillRect r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urved Connector 22"/>
          <p:cNvCxnSpPr/>
          <p:nvPr/>
        </p:nvCxnSpPr>
        <p:spPr>
          <a:xfrm rot="16200000" flipH="1">
            <a:off x="4683937" y="292522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6200000" flipH="1">
            <a:off x="4096639" y="351251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600" b="1" dirty="0" smtClean="0">
                <a:solidFill>
                  <a:srgbClr val="006C31"/>
                </a:solidFill>
              </a:rPr>
              <a:t>Homework</a:t>
            </a:r>
            <a:endParaRPr lang="en-US" sz="3600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Design an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time algorithm for the following problem: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Given a directed acyclic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 and a sequence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does there exist a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which looks  like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⇝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⇝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⇝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9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Dijkstra</a:t>
            </a:r>
            <a:r>
              <a:rPr lang="en-US" b="1" dirty="0" err="1" smtClean="0"/>
              <a:t>’s</a:t>
            </a:r>
            <a:r>
              <a:rPr lang="en-US" b="1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 smtClean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move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do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 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}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8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9091" r="-112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9"/>
          <p:cNvSpPr/>
          <p:nvPr/>
        </p:nvSpPr>
        <p:spPr>
          <a:xfrm>
            <a:off x="5105400" y="1524000"/>
            <a:ext cx="3810000" cy="1143000"/>
          </a:xfrm>
          <a:prstGeom prst="cloudCallout">
            <a:avLst>
              <a:gd name="adj1" fmla="val -28860"/>
              <a:gd name="adj2" fmla="val 729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Proof of </a:t>
            </a:r>
            <a:r>
              <a:rPr lang="en-US" b="1" dirty="0" smtClean="0">
                <a:solidFill>
                  <a:srgbClr val="C00000"/>
                </a:solidFill>
              </a:rPr>
              <a:t>correctness</a:t>
            </a:r>
            <a:r>
              <a:rPr lang="en-US" b="1" dirty="0" smtClean="0">
                <a:solidFill>
                  <a:schemeClr val="tx1"/>
                </a:solidFill>
              </a:rPr>
              <a:t> ?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30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Directed </a:t>
            </a:r>
            <a:r>
              <a:rPr lang="en-US" sz="3600" b="1" dirty="0" smtClean="0">
                <a:solidFill>
                  <a:srgbClr val="7030A0"/>
                </a:solidFill>
              </a:rPr>
              <a:t>Acyclic </a:t>
            </a:r>
            <a:r>
              <a:rPr lang="en-US" sz="3600" b="1" dirty="0" smtClean="0"/>
              <a:t>Graphs</a:t>
            </a:r>
            <a:endParaRPr lang="en-US" sz="3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87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Directed</a:t>
            </a:r>
            <a:r>
              <a:rPr lang="en-US" sz="3600" b="1" dirty="0">
                <a:solidFill>
                  <a:srgbClr val="7030A0"/>
                </a:solidFill>
              </a:rPr>
              <a:t> Acyclic </a:t>
            </a:r>
            <a:r>
              <a:rPr lang="en-US" sz="3600" b="1" dirty="0" smtClean="0"/>
              <a:t>Graphs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is a </a:t>
                </a:r>
                <a:r>
                  <a:rPr lang="en-US" sz="1800" dirty="0" smtClean="0"/>
                  <a:t>cycle </a:t>
                </a:r>
                <a:r>
                  <a:rPr lang="en-US" sz="1800" dirty="0"/>
                  <a:t>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?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dirty="0"/>
                  <a:t> such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and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593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828800" y="3135868"/>
            <a:ext cx="5873182" cy="750332"/>
            <a:chOff x="1828800" y="3886200"/>
            <a:chExt cx="5873182" cy="750332"/>
          </a:xfrm>
        </p:grpSpPr>
        <p:sp>
          <p:nvSpPr>
            <p:cNvPr id="8" name="Oval 7"/>
            <p:cNvSpPr/>
            <p:nvPr/>
          </p:nvSpPr>
          <p:spPr>
            <a:xfrm>
              <a:off x="1981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53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391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12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8" idx="6"/>
            </p:cNvCxnSpPr>
            <p:nvPr/>
          </p:nvCxnSpPr>
          <p:spPr>
            <a:xfrm>
              <a:off x="2133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705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713202" y="38862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sp>
        <p:nvSpPr>
          <p:cNvPr id="29" name="Curved Up Arrow 28"/>
          <p:cNvSpPr/>
          <p:nvPr/>
        </p:nvSpPr>
        <p:spPr>
          <a:xfrm flipH="1" flipV="1">
            <a:off x="1981200" y="2667000"/>
            <a:ext cx="5476996" cy="761255"/>
          </a:xfrm>
          <a:prstGeom prst="curvedUpArrow">
            <a:avLst>
              <a:gd name="adj1" fmla="val 0"/>
              <a:gd name="adj2" fmla="val 15532"/>
              <a:gd name="adj3" fmla="val 23512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Directed </a:t>
            </a:r>
            <a:r>
              <a:rPr lang="en-US" sz="3600" b="1" dirty="0" smtClean="0">
                <a:solidFill>
                  <a:srgbClr val="7030A0"/>
                </a:solidFill>
              </a:rPr>
              <a:t>Acyclic </a:t>
            </a:r>
            <a:r>
              <a:rPr lang="en-US" sz="3600" b="1" dirty="0" smtClean="0"/>
              <a:t>Graphs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/>
                  <a:t>A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said to be </a:t>
                </a:r>
                <a:r>
                  <a:rPr lang="en-US" sz="2000" b="1" dirty="0"/>
                  <a:t>acyclic</a:t>
                </a:r>
                <a:r>
                  <a:rPr lang="en-US" sz="2000" dirty="0"/>
                  <a:t> if there is no cycle present in it.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8" b="-14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3886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848600" y="4278868"/>
            <a:ext cx="6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DAG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</a:t>
            </a:r>
            <a:r>
              <a:rPr lang="en-US" sz="3600" b="1" dirty="0" smtClean="0">
                <a:solidFill>
                  <a:srgbClr val="7030A0"/>
                </a:solidFill>
              </a:rPr>
              <a:t>ordering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 smtClean="0"/>
                  <a:t>: a mapping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 smtClean="0"/>
                  <a:t> 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such that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1800" dirty="0" smtClean="0">
                    <a:sym typeface="Wingdings" pitchFamily="2" charset="2"/>
                  </a:rPr>
                  <a:t>: There exists a topological ordering for every </a:t>
                </a:r>
                <a:r>
                  <a:rPr lang="en-US" sz="1800" b="1" dirty="0" smtClean="0">
                    <a:sym typeface="Wingdings" pitchFamily="2" charset="2"/>
                  </a:rPr>
                  <a:t>DAG</a:t>
                </a:r>
                <a:r>
                  <a:rPr lang="en-US" sz="18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 b="-62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44453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Curved Connector 42"/>
          <p:cNvCxnSpPr/>
          <p:nvPr/>
        </p:nvCxnSpPr>
        <p:spPr>
          <a:xfrm>
            <a:off x="6637609" y="3590589"/>
            <a:ext cx="603250" cy="13784"/>
          </a:xfrm>
          <a:prstGeom prst="curvedConnector4">
            <a:avLst>
              <a:gd name="adj1" fmla="val 1015"/>
              <a:gd name="adj2" fmla="val 2486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4096639" y="331215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683937" y="272486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2945431" y="3318509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3541442" y="2190956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2665142" y="2457656"/>
            <a:ext cx="7434" cy="2286000"/>
          </a:xfrm>
          <a:prstGeom prst="curvedConnector3">
            <a:avLst>
              <a:gd name="adj1" fmla="val -1117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663783" y="3027297"/>
            <a:ext cx="7434" cy="1146717"/>
          </a:xfrm>
          <a:prstGeom prst="curvedConnector3">
            <a:avLst>
              <a:gd name="adj1" fmla="val 84251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4758" y="297180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16200000" flipH="1">
            <a:off x="2093642" y="3027298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295400" y="5142037"/>
            <a:ext cx="3319840" cy="725363"/>
            <a:chOff x="1919754" y="5410196"/>
            <a:chExt cx="3319840" cy="725363"/>
          </a:xfrm>
        </p:grpSpPr>
        <p:grpSp>
          <p:nvGrpSpPr>
            <p:cNvPr id="2" name="Group 1"/>
            <p:cNvGrpSpPr/>
            <p:nvPr/>
          </p:nvGrpSpPr>
          <p:grpSpPr>
            <a:xfrm>
              <a:off x="1919754" y="5410196"/>
              <a:ext cx="3319840" cy="703413"/>
              <a:chOff x="1981200" y="5410200"/>
              <a:chExt cx="5562600" cy="926068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981200" y="6183868"/>
                <a:ext cx="5562600" cy="152400"/>
                <a:chOff x="1981200" y="4191000"/>
                <a:chExt cx="55626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9812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8194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6576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5532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73914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27" idx="6"/>
                </p:cNvCxnSpPr>
                <p:nvPr/>
              </p:nvCxnSpPr>
              <p:spPr>
                <a:xfrm>
                  <a:off x="2133600" y="4267200"/>
                  <a:ext cx="685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2971800" y="4267200"/>
                  <a:ext cx="685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6705600" y="4267200"/>
                  <a:ext cx="685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Curved Up Arrow 40"/>
              <p:cNvSpPr/>
              <p:nvPr/>
            </p:nvSpPr>
            <p:spPr>
              <a:xfrm flipH="1" flipV="1">
                <a:off x="1981200" y="5410200"/>
                <a:ext cx="5476996" cy="761255"/>
              </a:xfrm>
              <a:prstGeom prst="curvedUpArrow">
                <a:avLst>
                  <a:gd name="adj1" fmla="val 0"/>
                  <a:gd name="adj2" fmla="val 15532"/>
                  <a:gd name="adj3" fmla="val 23512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3415445" y="6019800"/>
              <a:ext cx="90955" cy="115759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039813" y="6019800"/>
              <a:ext cx="90955" cy="115759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019705" y="6096000"/>
              <a:ext cx="4092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2" idx="6"/>
              <a:endCxn id="45" idx="2"/>
            </p:cNvCxnSpPr>
            <p:nvPr/>
          </p:nvCxnSpPr>
          <p:spPr>
            <a:xfrm>
              <a:off x="3506400" y="6077680"/>
              <a:ext cx="5334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114800" y="6096000"/>
              <a:ext cx="53359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Callout 23"/>
          <p:cNvSpPr/>
          <p:nvPr/>
        </p:nvSpPr>
        <p:spPr>
          <a:xfrm>
            <a:off x="5867400" y="4343400"/>
            <a:ext cx="3200400" cy="10668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sym typeface="Wingdings" pitchFamily="2" charset="2"/>
              </a:rPr>
              <a:t>Does there exist a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topological ordering </a:t>
            </a:r>
            <a:r>
              <a:rPr lang="en-US" sz="1400" dirty="0" smtClean="0">
                <a:solidFill>
                  <a:schemeClr val="tx1"/>
                </a:solidFill>
                <a:sym typeface="Wingdings" pitchFamily="2" charset="2"/>
              </a:rPr>
              <a:t>for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every </a:t>
            </a:r>
            <a:r>
              <a:rPr lang="en-US" sz="1400" dirty="0" smtClean="0">
                <a:solidFill>
                  <a:schemeClr val="tx1"/>
                </a:solidFill>
                <a:sym typeface="Wingdings" pitchFamily="2" charset="2"/>
              </a:rPr>
              <a:t>directed graph 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77000" y="5656165"/>
            <a:ext cx="2513252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Certainly No if there is any cycle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010857" y="5498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C31"/>
                </a:solidFill>
              </a:rPr>
              <a:t>&lt;</a:t>
            </a:r>
            <a:endParaRPr lang="en-US" dirty="0">
              <a:solidFill>
                <a:srgbClr val="006C3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739483" y="5650468"/>
            <a:ext cx="232317" cy="2931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509918" y="5486400"/>
            <a:ext cx="909682" cy="369332"/>
            <a:chOff x="3509918" y="5486400"/>
            <a:chExt cx="909682" cy="369332"/>
          </a:xfrm>
        </p:grpSpPr>
        <p:sp>
          <p:nvSpPr>
            <p:cNvPr id="61" name="TextBox 60"/>
            <p:cNvSpPr txBox="1"/>
            <p:nvPr/>
          </p:nvSpPr>
          <p:spPr>
            <a:xfrm>
              <a:off x="3509918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C31"/>
                  </a:solidFill>
                </a:rPr>
                <a:t>&lt;</a:t>
              </a:r>
              <a:endParaRPr lang="en-US" dirty="0">
                <a:solidFill>
                  <a:srgbClr val="006C3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19518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C31"/>
                  </a:solidFill>
                </a:rPr>
                <a:t>&lt;</a:t>
              </a:r>
              <a:endParaRPr lang="en-US" dirty="0">
                <a:solidFill>
                  <a:srgbClr val="006C3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447800" y="5486400"/>
            <a:ext cx="1214482" cy="369332"/>
            <a:chOff x="1447800" y="5486400"/>
            <a:chExt cx="1214482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14478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C31"/>
                  </a:solidFill>
                </a:rPr>
                <a:t>&lt;</a:t>
              </a:r>
              <a:endParaRPr lang="en-US" dirty="0">
                <a:solidFill>
                  <a:srgbClr val="006C3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050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C31"/>
                  </a:solidFill>
                </a:rPr>
                <a:t>&lt;</a:t>
              </a:r>
              <a:endParaRPr lang="en-US" dirty="0">
                <a:solidFill>
                  <a:srgbClr val="006C3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22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C31"/>
                  </a:solidFill>
                </a:rPr>
                <a:t>&lt;</a:t>
              </a:r>
              <a:endParaRPr lang="en-US" dirty="0">
                <a:solidFill>
                  <a:srgbClr val="006C3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819400" y="4800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C31"/>
                </a:solidFill>
              </a:rPr>
              <a:t>&gt;</a:t>
            </a:r>
            <a:endParaRPr lang="en-US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78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82" grpId="0"/>
      <p:bldP spid="24" grpId="0" animBg="1"/>
      <p:bldP spid="51" grpId="0" animBg="1"/>
      <p:bldP spid="51" grpId="1" animBg="1"/>
      <p:bldP spid="52" grpId="0"/>
      <p:bldP spid="54" grpId="0" animBg="1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This is indeed a valid topological ordering.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981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295400" y="4572000"/>
            <a:ext cx="6172200" cy="228600"/>
            <a:chOff x="1295400" y="4572000"/>
            <a:chExt cx="6172200" cy="228600"/>
          </a:xfrm>
        </p:grpSpPr>
        <p:sp>
          <p:nvSpPr>
            <p:cNvPr id="58" name="Oval 57"/>
            <p:cNvSpPr/>
            <p:nvPr/>
          </p:nvSpPr>
          <p:spPr>
            <a:xfrm>
              <a:off x="12954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1336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0480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8862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7244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5626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72390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219200" y="4888468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1             2                3              4              5              6              7              8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loud Callout 37"/>
              <p:cNvSpPr/>
              <p:nvPr/>
            </p:nvSpPr>
            <p:spPr>
              <a:xfrm>
                <a:off x="5148122" y="5181600"/>
                <a:ext cx="3614878" cy="11430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sym typeface="Wingdings" pitchFamily="2" charset="2"/>
                  </a:rPr>
                  <a:t>How efficiently can we determine if a given </a:t>
                </a:r>
                <a:r>
                  <a:rPr lang="en-US" sz="1400" dirty="0">
                    <a:solidFill>
                      <a:schemeClr val="tx1"/>
                    </a:solidFill>
                  </a:rPr>
                  <a:t>mapping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sym typeface="Wingdings" pitchFamily="2" charset="2"/>
                  </a:rPr>
                  <a:t> is indeed a topological ordering ?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loud Callout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22" y="5181600"/>
                <a:ext cx="3614878" cy="1143000"/>
              </a:xfrm>
              <a:prstGeom prst="cloudCallou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709726" y="6400800"/>
                <a:ext cx="1287147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O</a:t>
                </a:r>
                <a:r>
                  <a:rPr lang="en-US" sz="1400" dirty="0" smtClean="0"/>
                  <a:t>(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400" dirty="0" smtClean="0"/>
                  <a:t>) time</a:t>
                </a:r>
                <a:endParaRPr lang="en-US" sz="1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26" y="6400800"/>
                <a:ext cx="1287147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422" t="-2000" r="-379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03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38" grpId="0" animBg="1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Three questions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 1</a:t>
            </a:r>
            <a:r>
              <a:rPr lang="en-US" sz="2000" dirty="0" smtClean="0"/>
              <a:t>:  Why does a topological ordering </a:t>
            </a:r>
            <a:r>
              <a:rPr lang="en-US" sz="2000" b="1" u="sng" dirty="0" smtClean="0"/>
              <a:t>exist</a:t>
            </a:r>
            <a:r>
              <a:rPr lang="en-US" sz="2000" dirty="0" smtClean="0"/>
              <a:t> for every DAG 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</a:t>
            </a:r>
            <a:r>
              <a:rPr lang="en-US" sz="2000" b="1" dirty="0" smtClean="0">
                <a:solidFill>
                  <a:srgbClr val="C00000"/>
                </a:solidFill>
              </a:rPr>
              <a:t>2</a:t>
            </a:r>
            <a:r>
              <a:rPr lang="en-US" sz="2000" dirty="0" smtClean="0"/>
              <a:t>:  How </a:t>
            </a:r>
            <a:r>
              <a:rPr lang="en-US" sz="2000" b="1" u="sng" dirty="0" smtClean="0"/>
              <a:t>efficiently</a:t>
            </a:r>
            <a:r>
              <a:rPr lang="en-US" sz="2000" dirty="0" smtClean="0"/>
              <a:t> can we </a:t>
            </a:r>
            <a:r>
              <a:rPr lang="en-US" sz="2000" b="1" u="sng" dirty="0" smtClean="0"/>
              <a:t>compute</a:t>
            </a:r>
            <a:r>
              <a:rPr lang="en-US" sz="2000" dirty="0" smtClean="0"/>
              <a:t> a topological ordering 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 3</a:t>
            </a:r>
            <a:r>
              <a:rPr lang="en-US" sz="2000" dirty="0" smtClean="0"/>
              <a:t>: What is the </a:t>
            </a:r>
            <a:r>
              <a:rPr lang="en-US" sz="2000" b="1" u="sng" dirty="0" smtClean="0"/>
              <a:t>use</a:t>
            </a:r>
            <a:r>
              <a:rPr lang="en-US" sz="2000" dirty="0" smtClean="0"/>
              <a:t> of topological ordering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12671</TotalTime>
  <Words>1707</Words>
  <Application>Microsoft Office PowerPoint</Application>
  <PresentationFormat>On-screen Show (4:3)</PresentationFormat>
  <Paragraphs>456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Design and Analysis of Algorithms (CS345/CS345A)  </vt:lpstr>
      <vt:lpstr>The last part of the Last Lecture </vt:lpstr>
      <vt:lpstr>Dijkstra’s algorithm</vt:lpstr>
      <vt:lpstr>Directed Acyclic Graphs</vt:lpstr>
      <vt:lpstr>Directed Acyclic Graphs</vt:lpstr>
      <vt:lpstr>Directed Acyclic Graphs</vt:lpstr>
      <vt:lpstr>Topological ordering</vt:lpstr>
      <vt:lpstr>Topological ordering</vt:lpstr>
      <vt:lpstr>Topological ordering</vt:lpstr>
      <vt:lpstr>applications of  Topological ordering</vt:lpstr>
      <vt:lpstr>Applications of Topological ordering</vt:lpstr>
      <vt:lpstr>Why Does  Topological ordering exist for every DAG? </vt:lpstr>
      <vt:lpstr>Why does Topological ordering exist ?  </vt:lpstr>
      <vt:lpstr>Why does Topological ordering exist ?  </vt:lpstr>
      <vt:lpstr>Why does Topological ordering exist ?  </vt:lpstr>
      <vt:lpstr>Why does Topological ordering exist ?  </vt:lpstr>
      <vt:lpstr>Why does Topological ordering exist ?  </vt:lpstr>
      <vt:lpstr>How efficiently can we compute  Topological ordering ? </vt:lpstr>
      <vt:lpstr>Revisiting the example</vt:lpstr>
      <vt:lpstr>Algorithm for Topological ordering ?  </vt:lpstr>
      <vt:lpstr>Algorithm for Topological ordering ?  </vt:lpstr>
      <vt:lpstr>Applications of  topological ordering ? </vt:lpstr>
      <vt:lpstr>Topological ordering </vt:lpstr>
      <vt:lpstr>Applications of Topological ordering I</vt:lpstr>
      <vt:lpstr>Applications of Topological ordering I</vt:lpstr>
      <vt:lpstr>Applications of Topological ordering II</vt:lpstr>
      <vt:lpstr>Applications of Topological ordering II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1273</cp:revision>
  <dcterms:created xsi:type="dcterms:W3CDTF">2011-12-03T04:13:03Z</dcterms:created>
  <dcterms:modified xsi:type="dcterms:W3CDTF">2015-08-21T05:08:21Z</dcterms:modified>
</cp:coreProperties>
</file>