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6" r:id="rId14"/>
    <p:sldId id="277" r:id="rId15"/>
    <p:sldId id="278" r:id="rId16"/>
    <p:sldId id="285" r:id="rId17"/>
    <p:sldId id="280" r:id="rId18"/>
    <p:sldId id="281" r:id="rId19"/>
    <p:sldId id="282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92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0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EF36F-AB53-4FAA-AE99-C8A67C63E9D4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D27F-8B9F-45E4-A204-54DFEA432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221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2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13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b="1" dirty="0" smtClean="0">
                <a:solidFill>
                  <a:srgbClr val="7030A0"/>
                </a:solidFill>
              </a:rPr>
              <a:t>roof </a:t>
            </a:r>
            <a:r>
              <a:rPr lang="en-US" sz="2400" b="1" dirty="0" smtClean="0">
                <a:solidFill>
                  <a:schemeClr val="tx1"/>
                </a:solidFill>
              </a:rPr>
              <a:t>of correctness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Stable Marriage </a:t>
            </a:r>
            <a:r>
              <a:rPr lang="en-US" sz="2400" b="1" dirty="0" smtClean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 smtClean="0"/>
              <a:t>Algorithm for </a:t>
            </a:r>
            <a:r>
              <a:rPr lang="en-US" sz="3600" b="1" dirty="0" smtClean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Man</a:t>
            </a:r>
            <a:r>
              <a:rPr lang="en-US" sz="2400" dirty="0" smtClean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 smtClean="0">
                <a:solidFill>
                  <a:srgbClr val="FF00FF"/>
                </a:solidFill>
              </a:rPr>
              <a:t>Woman</a:t>
            </a:r>
            <a:r>
              <a:rPr lang="en-US" sz="2400" dirty="0" smtClean="0">
                <a:solidFill>
                  <a:schemeClr val="tx1"/>
                </a:solidFill>
              </a:rPr>
              <a:t> disposes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3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 smtClean="0"/>
                  <a:t>,</a:t>
                </a:r>
                <a:r>
                  <a:rPr lang="en-US" sz="36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err="1" smtClean="0">
                    <a:sym typeface="Wingdings" pitchFamily="2" charset="2"/>
                  </a:rPr>
                  <a:t>Extract_any_Man_from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 </a:t>
                </a:r>
                <a:r>
                  <a:rPr lang="en-US" sz="1800" b="1" dirty="0" smtClean="0">
                    <a:sym typeface="Wingdings" pitchFamily="2" charset="2"/>
                  </a:rPr>
                  <a:t>next</a:t>
                </a:r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;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If </a:t>
                </a:r>
                <a:r>
                  <a:rPr lang="en-US" sz="1800" b="1" dirty="0" smtClean="0"/>
                  <a:t>unmarried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else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/>
                  <a:t>divorces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</a:t>
                </a:r>
                <a:r>
                  <a:rPr lang="en-US" sz="1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/>
                  <a:t>from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 smtClean="0"/>
                  <a:t>);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else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</a:t>
                </a:r>
                <a:r>
                  <a:rPr lang="en-US" sz="1800" dirty="0" smtClean="0"/>
                  <a:t>{</a:t>
                </a:r>
                <a:r>
                  <a:rPr lang="en-US" sz="1800" b="1" dirty="0" smtClean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 smtClean="0"/>
                  <a:t>from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 rotWithShape="1">
                <a:blip r:embed="rId3"/>
                <a:stretch>
                  <a:fillRect l="-90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24987" y="1600200"/>
                <a:ext cx="4719013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 smtClean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Answer: </a:t>
                </a:r>
                <a:r>
                  <a:rPr lang="en-US" sz="1600" b="1" dirty="0" smtClean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    (in </a:t>
                </a:r>
                <a:r>
                  <a:rPr lang="en-US" sz="1600" b="1" dirty="0" smtClean="0"/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 smtClean="0"/>
                  <a:t>) iterations)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 smtClean="0"/>
                  <a:t>Either</a:t>
                </a:r>
                <a:r>
                  <a:rPr lang="en-US" sz="16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sz="1600" b="0" dirty="0" smtClean="0">
                    <a:solidFill>
                      <a:srgbClr val="00206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u="sng" dirty="0" smtClean="0"/>
                  <a:t>decreases</a:t>
                </a:r>
                <a:r>
                  <a:rPr lang="en-US" sz="1600" dirty="0" smtClean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 </a:t>
                </a:r>
                <a:r>
                  <a:rPr lang="en-US" sz="1600" b="1" dirty="0" smtClean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 smtClean="0"/>
                  <a:t>is </a:t>
                </a:r>
                <a:r>
                  <a:rPr lang="en-US" sz="1600" u="sng" dirty="0" smtClean="0"/>
                  <a:t>removed</a:t>
                </a:r>
                <a:r>
                  <a:rPr lang="en-US" sz="1600" dirty="0" smtClean="0"/>
                  <a:t> from</a:t>
                </a:r>
                <a:r>
                  <a:rPr lang="en-US" sz="16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 smtClean="0"/>
                  <a:t>) for  some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More Observations</a:t>
                </a:r>
                <a:r>
                  <a:rPr lang="en-US" sz="1600" dirty="0" smtClean="0"/>
                  <a:t>: </a:t>
                </a:r>
              </a:p>
              <a:p>
                <a:r>
                  <a:rPr lang="en-US" sz="1600" dirty="0" smtClean="0"/>
                  <a:t>A man </a:t>
                </a:r>
                <a:r>
                  <a:rPr lang="en-US" sz="1600" u="sng" dirty="0" smtClean="0"/>
                  <a:t>never </a:t>
                </a:r>
                <a:r>
                  <a:rPr lang="en-US" sz="1600" dirty="0" smtClean="0"/>
                  <a:t>proposes to a woman </a:t>
                </a:r>
                <a:r>
                  <a:rPr lang="en-US" sz="1600" u="sng" dirty="0" smtClean="0"/>
                  <a:t>twice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A woman, once married, remains always married.</a:t>
                </a:r>
              </a:p>
              <a:p>
                <a:r>
                  <a:rPr lang="en-US" sz="1600" dirty="0" smtClean="0"/>
                  <a:t>Each new marriage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24987" y="1600200"/>
                <a:ext cx="4719013" cy="4525963"/>
              </a:xfrm>
              <a:blipFill rotWithShape="1">
                <a:blip r:embed="rId4"/>
                <a:stretch>
                  <a:fillRect l="-644" t="-806" r="-1418" b="-22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 smtClean="0"/>
                  <a:t>;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119" t="-7273" r="-423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 smtClean="0"/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29" t="-5357" r="-2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Any measure of progress 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7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 smtClean="0"/>
                  <a:t>,</a:t>
                </a:r>
                <a:r>
                  <a:rPr lang="en-US" sz="36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 smtClean="0"/>
                  <a:t>)</a:t>
                </a:r>
                <a:br>
                  <a:rPr lang="en-US" sz="3600" dirty="0" smtClean="0"/>
                </a:br>
                <a:r>
                  <a:rPr lang="en-US" sz="3600" dirty="0" smtClean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prefers</a:t>
                </a:r>
                <a:r>
                  <a:rPr lang="en-US" sz="18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Proof:</a:t>
                </a:r>
                <a:r>
                  <a:rPr lang="en-US" sz="1800" dirty="0" smtClean="0"/>
                  <a:t> </a:t>
                </a:r>
                <a:r>
                  <a:rPr lang="en-US" sz="1600" dirty="0" smtClean="0"/>
                  <a:t>(a sketch (the details emerged from the interaction in the class))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 must have proposed to</a:t>
                </a:r>
                <a:r>
                  <a:rPr lang="en-US" sz="16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/>
                  <a:t> was either married or unmarried.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If unmarried,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 smtClean="0"/>
                  <a:t> would have accepted the offer at that time but divorced later.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But a woman divorces her present husband only when she gets a better partner 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would have surely got a better partner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Since the partner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rgbClr val="0070C0"/>
                    </a:solidFill>
                  </a:rPr>
                  <a:t>.</a:t>
                </a:r>
                <a:endParaRPr lang="en-US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If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 rotWithShape="1">
                <a:blip r:embed="rId3"/>
                <a:stretch>
                  <a:fillRect l="-637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186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 smtClean="0"/>
                  <a:t>,</a:t>
                </a:r>
                <a:r>
                  <a:rPr lang="en-US" sz="32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 smtClean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 smtClean="0"/>
                  <a:t>: Does there exist a </a:t>
                </a:r>
                <a:r>
                  <a:rPr lang="en-US" sz="2000" u="sng" dirty="0" smtClean="0"/>
                  <a:t>unique</a:t>
                </a:r>
                <a:r>
                  <a:rPr lang="en-US" sz="2000" dirty="0" smtClean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:r>
                  <a:rPr lang="en-US" sz="2000" b="1" dirty="0" smtClean="0"/>
                  <a:t>No</a:t>
                </a:r>
                <a:r>
                  <a:rPr lang="en-US" sz="2000" dirty="0" smtClean="0"/>
                  <a:t>.</a:t>
                </a:r>
                <a:br>
                  <a:rPr lang="en-US" sz="2000" dirty="0" smtClean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2895600"/>
            <a:chOff x="2286000" y="1828800"/>
            <a:chExt cx="381000" cy="28956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2883932"/>
            <a:chOff x="1524000" y="1828800"/>
            <a:chExt cx="533400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2819400"/>
            <a:chOff x="5562600" y="1828800"/>
            <a:chExt cx="381000" cy="2819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2883932"/>
            <a:chOff x="6127596" y="1764268"/>
            <a:chExt cx="673776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/>
          <p:cNvSpPr/>
          <p:nvPr/>
        </p:nvSpPr>
        <p:spPr>
          <a:xfrm>
            <a:off x="3276600" y="2731532"/>
            <a:ext cx="1524000" cy="115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11" name="Down Ribbon 10"/>
          <p:cNvSpPr/>
          <p:nvPr/>
        </p:nvSpPr>
        <p:spPr>
          <a:xfrm>
            <a:off x="2038243" y="51573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 </a:t>
            </a:r>
            <a:r>
              <a:rPr lang="en-US" b="1" dirty="0" smtClean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Women </a:t>
            </a:r>
            <a:r>
              <a:rPr lang="en-US" b="1" dirty="0" err="1" smtClean="0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 flipH="1">
            <a:off x="3308823" y="2743200"/>
            <a:ext cx="1720377" cy="113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61" name="Down Ribbon 60"/>
          <p:cNvSpPr/>
          <p:nvPr/>
        </p:nvSpPr>
        <p:spPr>
          <a:xfrm>
            <a:off x="1981200" y="53097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Women </a:t>
            </a:r>
            <a:r>
              <a:rPr lang="en-US" b="1" dirty="0" smtClean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6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3" grpId="1" animBg="1"/>
      <p:bldP spid="11" grpId="0" animBg="1"/>
      <p:bldP spid="11" grpId="1" build="allAtOnce" animBg="1"/>
      <p:bldP spid="60" grpId="0" animBg="1"/>
      <p:bldP spid="61" grpId="0" animBg="1"/>
      <p:bldP spid="61" grpI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For the proof of man-optimality, </a:t>
            </a:r>
          </a:p>
          <a:p>
            <a:pPr marL="0" indent="0">
              <a:buNone/>
            </a:pPr>
            <a:r>
              <a:rPr lang="en-US" sz="1800" dirty="0" smtClean="0"/>
              <a:t>I had promised to provide a sketch of the proof in practice sheet.</a:t>
            </a:r>
          </a:p>
          <a:p>
            <a:pPr marL="0" indent="0">
              <a:buNone/>
            </a:pPr>
            <a:r>
              <a:rPr lang="en-US" sz="1800" dirty="0" smtClean="0"/>
              <a:t>But I forgot it </a:t>
            </a:r>
            <a:r>
              <a:rPr lang="en-US" sz="1800" dirty="0" smtClean="0">
                <a:sym typeface="Wingdings" pitchFamily="2" charset="2"/>
              </a:rPr>
              <a:t>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Just for the sake of completeness of slides, I am providing it in the following slides.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I shall visit it in some lecture class.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You may safely </a:t>
            </a:r>
            <a:r>
              <a:rPr lang="en-US" sz="1800" u="sng" dirty="0" smtClean="0">
                <a:sym typeface="Wingdings" pitchFamily="2" charset="2"/>
              </a:rPr>
              <a:t>ignore</a:t>
            </a:r>
            <a:r>
              <a:rPr lang="en-US" sz="1800" dirty="0" smtClean="0">
                <a:sym typeface="Wingdings" pitchFamily="2" charset="2"/>
              </a:rPr>
              <a:t> it for the mid semester exam .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41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Proof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8116887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Man Proposing Gale Shapley algorithm produces </a:t>
            </a:r>
            <a:r>
              <a:rPr lang="en-US" b="1" dirty="0" smtClean="0">
                <a:solidFill>
                  <a:srgbClr val="7030A0"/>
                </a:solidFill>
              </a:rPr>
              <a:t>MAN-OPTIMAL</a:t>
            </a:r>
            <a:r>
              <a:rPr lang="en-US" b="1" dirty="0" smtClean="0">
                <a:solidFill>
                  <a:schemeClr val="tx1"/>
                </a:solidFill>
              </a:rPr>
              <a:t> Marriage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0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Assertion</a:t>
                </a:r>
                <a:r>
                  <a:rPr lang="en-US" sz="1800" dirty="0" smtClean="0"/>
                  <a:t>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be </a:t>
                </a:r>
                <a:r>
                  <a:rPr lang="en-US" sz="1800" dirty="0" smtClean="0"/>
                  <a:t>any man married </a:t>
                </a:r>
                <a:r>
                  <a:rPr lang="en-US" sz="1800" dirty="0" smtClean="0"/>
                  <a:t>to woman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/>
                  <a:t>after the </a:t>
                </a:r>
                <a:r>
                  <a:rPr lang="en-US" sz="1800" dirty="0" smtClean="0"/>
                  <a:t>algorithm.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a woman that man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prefers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 smtClean="0"/>
                  <a:t>,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Then there can not be any stable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9900"/>
                    </a:solidFill>
                  </a:rPr>
                  <a:t>First attempt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L</a:t>
                </a:r>
                <a:r>
                  <a:rPr lang="en-US" sz="1800" dirty="0" smtClean="0"/>
                  <a:t>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be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at the end of the Gale Shapley algorithm.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must be preferring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We shall show that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) is an unstable pair in Marriage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Of course,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to her current partner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dirty="0"/>
                  <a:t>Marriage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But how to 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to his current </a:t>
                </a:r>
                <a:r>
                  <a:rPr lang="en-US" sz="1800" dirty="0" smtClean="0"/>
                  <a:t>partner 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endParaRPr lang="en-US" sz="18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105400" y="990600"/>
            <a:ext cx="3581400" cy="1146048"/>
          </a:xfrm>
          <a:prstGeom prst="cloudCallout">
            <a:avLst>
              <a:gd name="adj1" fmla="val 40131"/>
              <a:gd name="adj2" fmla="val 617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</a:t>
            </a:r>
            <a:r>
              <a:rPr lang="en-US" sz="1400" dirty="0">
                <a:solidFill>
                  <a:schemeClr val="tx1"/>
                </a:solidFill>
              </a:rPr>
              <a:t>is the assertion whose proof will </a:t>
            </a:r>
            <a:r>
              <a:rPr lang="en-US" sz="1400" dirty="0" smtClean="0">
                <a:solidFill>
                  <a:schemeClr val="tx1"/>
                </a:solidFill>
              </a:rPr>
              <a:t>establish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man-optimality ?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5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Let us work on an </a:t>
            </a:r>
            <a:r>
              <a:rPr lang="en-US" sz="3200" b="1" dirty="0" smtClean="0">
                <a:solidFill>
                  <a:srgbClr val="7030A0"/>
                </a:solidFill>
              </a:rPr>
              <a:t>easier</a:t>
            </a:r>
            <a:r>
              <a:rPr lang="en-US" sz="3200" b="1" dirty="0" smtClean="0"/>
              <a:t> problem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Consider the execution of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rejections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009900"/>
                    </a:solidFill>
                  </a:rPr>
                  <a:t>acceptance</a:t>
                </a:r>
                <a:r>
                  <a:rPr lang="en-US" sz="1800" dirty="0" smtClean="0"/>
                  <a:t> of proposals.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Consider the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st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Yes</a:t>
                </a:r>
                <a:r>
                  <a:rPr lang="en-US" sz="1800" b="1" dirty="0" smtClean="0">
                    <a:sym typeface="Wingdings" pitchFamily="2" charset="2"/>
                  </a:rPr>
                  <a:t>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rejected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for man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in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be 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be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Claim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Since this is the first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</a:t>
                </a:r>
                <a:r>
                  <a:rPr lang="en-US" sz="1800" dirty="0" smtClean="0"/>
                  <a:t> in the algorithm,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each engaged man was </a:t>
                </a:r>
                <a:r>
                  <a:rPr lang="en-US" sz="1800" dirty="0" smtClean="0"/>
                  <a:t>engaged with his </a:t>
                </a:r>
                <a:r>
                  <a:rPr lang="en-US" sz="1800" dirty="0" smtClean="0"/>
                  <a:t>first </a:t>
                </a:r>
                <a:r>
                  <a:rPr lang="en-US" sz="1800" dirty="0" smtClean="0"/>
                  <a:t>choice </a:t>
                </a:r>
                <a:r>
                  <a:rPr lang="en-US" sz="1800" dirty="0" smtClean="0"/>
                  <a:t>before this rejection.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 smtClean="0"/>
                  <a:t>must be the first choice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906963"/>
              </a:xfrm>
              <a:blipFill rotWithShape="1">
                <a:blip r:embed="rId2"/>
                <a:stretch>
                  <a:fillRect l="-593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79572" y="2057400"/>
                <a:ext cx="323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</a:t>
                </a:r>
                <a:r>
                  <a:rPr lang="en-US" dirty="0"/>
                  <a:t>rejected by woman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572" y="2057400"/>
                <a:ext cx="32396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8333" r="-2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562600" y="1066800"/>
                <a:ext cx="3505200" cy="1383268"/>
              </a:xfrm>
              <a:prstGeom prst="cloudCallout">
                <a:avLst>
                  <a:gd name="adj1" fmla="val -20189"/>
                  <a:gd name="adj2" fmla="val 767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Can you show that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can not be </a:t>
                </a:r>
                <a:r>
                  <a:rPr lang="en-US" sz="1600" u="sng" dirty="0" smtClean="0">
                    <a:solidFill>
                      <a:schemeClr val="tx1"/>
                    </a:solidFill>
                  </a:rPr>
                  <a:t>any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stable marriage in which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married to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066800"/>
                <a:ext cx="3505200" cy="1383268"/>
              </a:xfrm>
              <a:prstGeom prst="cloudCallout">
                <a:avLst>
                  <a:gd name="adj1" fmla="val -20189"/>
                  <a:gd name="adj2" fmla="val 7671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562600" y="4876800"/>
            <a:ext cx="3429000" cy="838200"/>
          </a:xfrm>
          <a:prstGeom prst="cloudCallout">
            <a:avLst>
              <a:gd name="adj1" fmla="val -20189"/>
              <a:gd name="adj2" fmla="val 7671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solve our main problem ?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Down Ribbon 8"/>
          <p:cNvSpPr/>
          <p:nvPr/>
        </p:nvSpPr>
        <p:spPr>
          <a:xfrm>
            <a:off x="5105400" y="5910558"/>
            <a:ext cx="38100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Generalize this claim for any </a:t>
            </a:r>
            <a:r>
              <a:rPr lang="en-US" sz="1600" dirty="0">
                <a:solidFill>
                  <a:srgbClr val="C00000"/>
                </a:solidFill>
              </a:rPr>
              <a:t>rejection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1478" y="626085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nd use induction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592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Dijkstra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80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18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For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with </a:t>
                </a:r>
                <a:r>
                  <a:rPr lang="en-US" sz="1800" b="1" dirty="0"/>
                  <a:t>minimum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value;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move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For </a:t>
                </a:r>
                <a:r>
                  <a:rPr lang="en-US" sz="1800" b="1" dirty="0"/>
                  <a:t>each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{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min</a:t>
                </a:r>
                <a:r>
                  <a:rPr lang="en-US" sz="1800" dirty="0" smtClean="0"/>
                  <a:t>(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800" dirty="0" smtClean="0"/>
                  <a:t> 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}         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}             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800600" cy="4525963"/>
              </a:xfrm>
              <a:blipFill rotWithShape="1">
                <a:blip r:embed="rId2"/>
                <a:stretch>
                  <a:fillRect l="-114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953000" y="1600200"/>
                <a:ext cx="37338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: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nearest vertex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/>
                  <a:t>At the end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err="1" smtClean="0"/>
                  <a:t>th</a:t>
                </a:r>
                <a:r>
                  <a:rPr lang="en-US" sz="1800" b="1" dirty="0" smtClean="0"/>
                  <a:t> iteration,</a:t>
                </a:r>
                <a:endParaRPr lang="en-US" sz="1800" b="1" dirty="0"/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|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}</a:t>
                </a:r>
              </a:p>
              <a:p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800" dirty="0" smtClean="0"/>
                  <a:t>  =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</a:t>
                </a:r>
                <a:endParaRPr lang="en-US" sz="1800" b="1" i="1" dirty="0" smtClean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1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800" dirty="0" smtClean="0"/>
                  <a:t> =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53000" y="1600200"/>
                <a:ext cx="3733800" cy="4525963"/>
              </a:xfrm>
              <a:blipFill rotWithShape="1">
                <a:blip r:embed="rId3"/>
                <a:stretch>
                  <a:fillRect l="-1303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188589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88589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33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4265094"/>
                <a:ext cx="3109634" cy="6117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dirty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265094"/>
                <a:ext cx="3109634" cy="611706"/>
              </a:xfrm>
              <a:prstGeom prst="rect">
                <a:avLst/>
              </a:prstGeom>
              <a:blipFill rotWithShape="1">
                <a:blip r:embed="rId5"/>
                <a:stretch>
                  <a:fillRect r="-215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19800" y="3593068"/>
                <a:ext cx="9036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93068"/>
                <a:ext cx="90364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4648200" y="2971800"/>
            <a:ext cx="307848" cy="2133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2057399" y="5334000"/>
            <a:ext cx="2173303" cy="612648"/>
          </a:xfrm>
          <a:prstGeom prst="borderCallout1">
            <a:avLst>
              <a:gd name="adj1" fmla="val 49438"/>
              <a:gd name="adj2" fmla="val 100588"/>
              <a:gd name="adj3" fmla="val -209721"/>
              <a:gd name="adj4" fmla="val 1197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Prove it by induction.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5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 animBg="1"/>
      <p:bldP spid="9" grpId="0"/>
      <p:bldP spid="11" grpId="0" animBg="1"/>
      <p:bldP spid="12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Solving the </a:t>
            </a:r>
            <a:r>
              <a:rPr lang="en-US" sz="3200" b="1" dirty="0" smtClean="0">
                <a:solidFill>
                  <a:srgbClr val="7030A0"/>
                </a:solidFill>
              </a:rPr>
              <a:t>general</a:t>
            </a:r>
            <a:r>
              <a:rPr lang="en-US" sz="3200" b="1" dirty="0" smtClean="0"/>
              <a:t> problem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Consider the execution of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are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rejections</a:t>
                </a:r>
                <a:r>
                  <a:rPr lang="en-US" sz="1800" dirty="0" smtClean="0"/>
                  <a:t> and </a:t>
                </a:r>
                <a:r>
                  <a:rPr lang="en-US" sz="1800" dirty="0" smtClean="0">
                    <a:solidFill>
                      <a:srgbClr val="009900"/>
                    </a:solidFill>
                  </a:rPr>
                  <a:t>acceptance</a:t>
                </a:r>
                <a:r>
                  <a:rPr lang="en-US" sz="1800" dirty="0" smtClean="0"/>
                  <a:t> of proposals.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the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th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 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rejected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for man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in Gale Shapley algorithm.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Surely,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</a:t>
                </a: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be </a:t>
                </a:r>
                <a:r>
                  <a:rPr lang="en-US" sz="1800" dirty="0" smtClean="0"/>
                  <a:t>any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Claim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must prefer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) be the set of women that rejected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till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rejection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Note </a:t>
                </a:r>
                <a:r>
                  <a:rPr lang="en-US" sz="1600" dirty="0" smtClean="0"/>
                  <a:t>: </a:t>
                </a:r>
                <a:r>
                  <a:rPr lang="en-US" sz="1600" dirty="0" smtClean="0"/>
                  <a:t>each </a:t>
                </a:r>
                <a:r>
                  <a:rPr lang="en-US" sz="1600" dirty="0" smtClean="0"/>
                  <a:t>man proposes to women in decreasing order of </a:t>
                </a:r>
                <a:r>
                  <a:rPr lang="en-US" sz="1600" dirty="0" smtClean="0"/>
                  <a:t>preference during the Gale Shapley </a:t>
                </a:r>
                <a:r>
                  <a:rPr lang="en-US" sz="1600" dirty="0" err="1" smtClean="0"/>
                  <a:t>algo</a:t>
                </a:r>
                <a:r>
                  <a:rPr lang="en-US" sz="1600" dirty="0" smtClean="0"/>
                  <a:t>.</a:t>
                </a: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Using Induction hypothesis,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 is no stable marriage in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 smtClean="0"/>
                  <a:t> is married to any woman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is not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since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MA </a:t>
                </a:r>
                <a:r>
                  <a:rPr lang="en-US" sz="1800" dirty="0" smtClean="0"/>
                  <a:t>is stable.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the next most preferred woman from</a:t>
                </a:r>
                <a:r>
                  <a:rPr lang="en-US" sz="18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Reject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1800" dirty="0" smtClean="0"/>
                  <a:t> must succeed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in the preference list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791200"/>
              </a:xfrm>
              <a:blipFill rotWithShape="1">
                <a:blip r:embed="rId2"/>
                <a:stretch>
                  <a:fillRect l="-571" t="-52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1595" y="2057400"/>
                <a:ext cx="323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 </a:t>
                </a:r>
                <a:r>
                  <a:rPr lang="en-US" dirty="0"/>
                  <a:t>rejected by woman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95" y="2057400"/>
                <a:ext cx="323960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5" t="-8333" r="-2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5943600" y="6324600"/>
            <a:ext cx="990600" cy="42720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Done.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0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Designing</a:t>
            </a:r>
            <a:r>
              <a:rPr lang="en-US" sz="3600" b="1" dirty="0" smtClean="0"/>
              <a:t> an algorithm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37" y="1874837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237625">
            <a:off x="2226621" y="2667000"/>
            <a:ext cx="2040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1640" y="3617298"/>
            <a:ext cx="16871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Greedy Strategy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0202692">
            <a:off x="1883655" y="4633824"/>
            <a:ext cx="2316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43800" y="3164502"/>
            <a:ext cx="1447800" cy="9502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problem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6200000">
            <a:off x="6362700" y="2781300"/>
            <a:ext cx="609600" cy="1752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Ribbon 2"/>
          <p:cNvSpPr/>
          <p:nvPr/>
        </p:nvSpPr>
        <p:spPr>
          <a:xfrm>
            <a:off x="1981200" y="5519132"/>
            <a:ext cx="5638800" cy="88166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take a </a:t>
            </a:r>
            <a:r>
              <a:rPr lang="en-US" b="1" u="sng" dirty="0" smtClean="0"/>
              <a:t>fresh</a:t>
            </a:r>
            <a:r>
              <a:rPr lang="en-US" dirty="0" smtClean="0"/>
              <a:t> and </a:t>
            </a:r>
            <a:r>
              <a:rPr lang="en-US" b="1" u="sng" dirty="0" smtClean="0"/>
              <a:t>unconditioned</a:t>
            </a:r>
            <a:r>
              <a:rPr lang="en-US" dirty="0" smtClean="0"/>
              <a:t> approach to solve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6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9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22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FF"/>
                    </a:solidFill>
                  </a:rPr>
                  <a:t>…</a:t>
                </a:r>
                <a:endParaRPr lang="en-US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FF"/>
                    </a:solidFill>
                  </a:rPr>
                  <a:t>…..</a:t>
                </a:r>
                <a:endParaRPr lang="en-US" dirty="0">
                  <a:solidFill>
                    <a:srgbClr val="FF00FF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…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203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 smtClean="0"/>
              <a:t> :          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…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6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/>
                  <a:t> prefers</a:t>
                </a:r>
                <a:r>
                  <a:rPr lang="en-US" sz="1800" b="0" dirty="0" smtClean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marriage is said to be </a:t>
                </a:r>
                <a:r>
                  <a:rPr lang="en-US" sz="1800" b="1" dirty="0" smtClean="0"/>
                  <a:t>stable</a:t>
                </a:r>
                <a:r>
                  <a:rPr lang="en-US" sz="1800" dirty="0" smtClean="0"/>
                  <a:t> if there is </a:t>
                </a:r>
                <a:r>
                  <a:rPr lang="en-US" sz="1800" u="sng" dirty="0" smtClean="0"/>
                  <a:t>no</a:t>
                </a:r>
                <a:r>
                  <a:rPr lang="en-US" sz="1800" dirty="0" smtClean="0"/>
                  <a:t> unstable pair in the society.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900CC"/>
                </a:solidFill>
                <a:latin typeface="Bauhaus 93" pitchFamily="82" charset="0"/>
              </a:rPr>
              <a:t>Women</a:t>
            </a:r>
            <a:endParaRPr lang="en-US" dirty="0">
              <a:solidFill>
                <a:srgbClr val="9900CC"/>
              </a:solidFill>
              <a:latin typeface="Bauhaus 93" pitchFamily="8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auhaus 93" pitchFamily="82" charset="0"/>
              </a:rPr>
              <a:t>Men</a:t>
            </a:r>
            <a:endParaRPr lang="en-US" dirty="0">
              <a:solidFill>
                <a:srgbClr val="002060"/>
              </a:solidFill>
              <a:latin typeface="Bauhaus 93" pitchFamily="82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divorce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divorce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 : an unstable pair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Meaning of </a:t>
            </a:r>
            <a:r>
              <a:rPr lang="en-US" dirty="0" err="1" smtClean="0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4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Stable Marriage </a:t>
            </a:r>
            <a:r>
              <a:rPr lang="en-US" sz="3200" b="1" dirty="0" smtClean="0"/>
              <a:t>Problem</a:t>
            </a:r>
            <a:br>
              <a:rPr lang="en-US" sz="3200" b="1" dirty="0" smtClean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 smtClean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 smtClean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For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 smtClean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 smtClean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To compute a </a:t>
                </a:r>
                <a:r>
                  <a:rPr lang="en-US" sz="2000" b="1" dirty="0" smtClean="0"/>
                  <a:t>stable</a:t>
                </a:r>
                <a:r>
                  <a:rPr lang="en-US" sz="2000" dirty="0" smtClean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1715</Words>
  <Application>Microsoft Office PowerPoint</Application>
  <PresentationFormat>On-screen Show (4:3)</PresentationFormat>
  <Paragraphs>333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Design and Analysis of Algorithms (CS345/CS345A)  </vt:lpstr>
      <vt:lpstr>Dijkstra’s algorithm</vt:lpstr>
      <vt:lpstr>Designing an algorithm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Stable Marriage Problem </vt:lpstr>
      <vt:lpstr>GaleShapley(M, W) </vt:lpstr>
      <vt:lpstr>GaleShapley(M, W) (Proof of stability)</vt:lpstr>
      <vt:lpstr>GaleShapley(M, W) </vt:lpstr>
      <vt:lpstr>Stable Marriage Problem </vt:lpstr>
      <vt:lpstr>PowerPoint Presentation</vt:lpstr>
      <vt:lpstr>Proof </vt:lpstr>
      <vt:lpstr>PowerPoint Presentation</vt:lpstr>
      <vt:lpstr>Let us work on an easier problem </vt:lpstr>
      <vt:lpstr>Solving the general problem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(CS345/CS345A)</dc:title>
  <dc:creator>cse</dc:creator>
  <cp:lastModifiedBy>Surender Baswana</cp:lastModifiedBy>
  <cp:revision>35</cp:revision>
  <dcterms:created xsi:type="dcterms:W3CDTF">2015-08-24T00:46:48Z</dcterms:created>
  <dcterms:modified xsi:type="dcterms:W3CDTF">2015-09-14T14:35:23Z</dcterms:modified>
</cp:coreProperties>
</file>