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380" r:id="rId2"/>
    <p:sldId id="390" r:id="rId3"/>
    <p:sldId id="399" r:id="rId4"/>
    <p:sldId id="420" r:id="rId5"/>
    <p:sldId id="393" r:id="rId6"/>
    <p:sldId id="421" r:id="rId7"/>
    <p:sldId id="392" r:id="rId8"/>
    <p:sldId id="355" r:id="rId9"/>
    <p:sldId id="400" r:id="rId10"/>
    <p:sldId id="389" r:id="rId11"/>
    <p:sldId id="401" r:id="rId12"/>
    <p:sldId id="402" r:id="rId13"/>
    <p:sldId id="403" r:id="rId14"/>
    <p:sldId id="404" r:id="rId15"/>
    <p:sldId id="410" r:id="rId16"/>
    <p:sldId id="407" r:id="rId17"/>
    <p:sldId id="408" r:id="rId18"/>
    <p:sldId id="409" r:id="rId19"/>
    <p:sldId id="432" r:id="rId20"/>
    <p:sldId id="387" r:id="rId21"/>
    <p:sldId id="433" r:id="rId22"/>
    <p:sldId id="434" r:id="rId23"/>
    <p:sldId id="385" r:id="rId24"/>
    <p:sldId id="412" r:id="rId25"/>
    <p:sldId id="358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6" r:id="rId34"/>
    <p:sldId id="437" r:id="rId35"/>
    <p:sldId id="438" r:id="rId36"/>
    <p:sldId id="439" r:id="rId37"/>
    <p:sldId id="440" r:id="rId38"/>
    <p:sldId id="44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249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.png"/><Relationship Id="rId12" Type="http://schemas.openxmlformats.org/officeDocument/2006/relationships/image" Target="../media/image410.png"/><Relationship Id="rId17" Type="http://schemas.openxmlformats.org/officeDocument/2006/relationships/image" Target="../media/image90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0.png"/><Relationship Id="rId9" Type="http://schemas.openxmlformats.org/officeDocument/2006/relationships/image" Target="../media/image37.png"/><Relationship Id="rId14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14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A powerful technique to </a:t>
            </a:r>
            <a:r>
              <a:rPr lang="en-US" sz="2400" b="1" dirty="0" smtClean="0">
                <a:solidFill>
                  <a:srgbClr val="7030A0"/>
                </a:solidFill>
              </a:rPr>
              <a:t>traverse </a:t>
            </a:r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Relation among various DFS() calls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 smtClean="0"/>
                  <a:t>If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invokes </a:t>
                </a:r>
                <a:r>
                  <a:rPr lang="en-US" sz="1800" b="1" dirty="0" smtClean="0"/>
                  <a:t>DFS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After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is finished, the control returns to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then </a:t>
                </a:r>
                <a:r>
                  <a:rPr lang="en-US" sz="1800" dirty="0"/>
                  <a:t>DFS starting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will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visit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</a:t>
                </a:r>
                <a:r>
                  <a:rPr lang="en-US" sz="1800" dirty="0" smtClean="0"/>
                  <a:t>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be the set of vertices </a:t>
                </a:r>
                <a:r>
                  <a:rPr lang="en-US" sz="1800" dirty="0" smtClean="0"/>
                  <a:t>visited before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/>
                  <a:t>then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is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identical </a:t>
                </a:r>
                <a:r>
                  <a:rPr lang="en-US" sz="1800" dirty="0"/>
                  <a:t>to a </a:t>
                </a:r>
                <a:r>
                  <a:rPr lang="en-US" sz="1800" u="sng" dirty="0" smtClean="0"/>
                  <a:t>fresh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DFS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starting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in  graph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G\U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  <a:blipFill rotWithShape="1">
                <a:blip r:embed="rId2"/>
                <a:stretch>
                  <a:fillRect l="-720" t="-674" b="-22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2743200" y="44958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the vertex that starts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how 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behave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402493" y="5280103"/>
            <a:ext cx="1146718" cy="1163444"/>
            <a:chOff x="6705599" y="2308303"/>
            <a:chExt cx="1146718" cy="1163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Straight Arrow Connector 50"/>
          <p:cNvCxnSpPr/>
          <p:nvPr/>
        </p:nvCxnSpPr>
        <p:spPr>
          <a:xfrm flipH="1">
            <a:off x="6480552" y="54102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1151" y="54845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8611" y="53563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8611" y="53563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H="1" flipV="1">
            <a:off x="6551176" y="53200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72200" y="518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6183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6760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62800" y="6248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7" idx="2"/>
            <a:endCxn id="29" idx="0"/>
          </p:cNvCxnSpPr>
          <p:nvPr/>
        </p:nvCxnSpPr>
        <p:spPr>
          <a:xfrm flipH="1">
            <a:off x="6029095" y="27315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2"/>
            <a:endCxn id="30" idx="0"/>
          </p:cNvCxnSpPr>
          <p:nvPr/>
        </p:nvCxnSpPr>
        <p:spPr>
          <a:xfrm>
            <a:off x="6333895" y="27315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0"/>
            <a:endCxn id="28" idx="1"/>
          </p:cNvCxnSpPr>
          <p:nvPr/>
        </p:nvCxnSpPr>
        <p:spPr>
          <a:xfrm flipV="1">
            <a:off x="7323737" y="26683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2"/>
            <a:endCxn id="31" idx="0"/>
          </p:cNvCxnSpPr>
          <p:nvPr/>
        </p:nvCxnSpPr>
        <p:spPr>
          <a:xfrm>
            <a:off x="7538314" y="27445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2"/>
            <a:endCxn id="32" idx="0"/>
          </p:cNvCxnSpPr>
          <p:nvPr/>
        </p:nvCxnSpPr>
        <p:spPr>
          <a:xfrm flipH="1">
            <a:off x="5800495" y="35697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1"/>
            <a:endCxn id="32" idx="3"/>
          </p:cNvCxnSpPr>
          <p:nvPr/>
        </p:nvCxnSpPr>
        <p:spPr>
          <a:xfrm flipH="1">
            <a:off x="5878553" y="34935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  <a:endCxn id="34" idx="0"/>
          </p:cNvCxnSpPr>
          <p:nvPr/>
        </p:nvCxnSpPr>
        <p:spPr>
          <a:xfrm>
            <a:off x="6799881" y="35697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2579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25921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4179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4103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>
            <a:stCxn id="31" idx="1"/>
            <a:endCxn id="33" idx="3"/>
          </p:cNvCxnSpPr>
          <p:nvPr/>
        </p:nvCxnSpPr>
        <p:spPr>
          <a:xfrm flipH="1">
            <a:off x="7401795" y="34935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3493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69138" y="4038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37106" y="3276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60906" y="419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35738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18306" y="2502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46906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77000" y="32766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722435" y="1143000"/>
            <a:ext cx="2034027" cy="3112532"/>
            <a:chOff x="5722435" y="1143000"/>
            <a:chExt cx="2034027" cy="3112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22435" y="1143000"/>
              <a:ext cx="2034027" cy="3112532"/>
              <a:chOff x="5722435" y="1143000"/>
              <a:chExt cx="2034027" cy="3112532"/>
            </a:xfrm>
          </p:grpSpPr>
          <p:cxnSp>
            <p:nvCxnSpPr>
              <p:cNvPr id="10" name="Straight Arrow Connector 9"/>
              <p:cNvCxnSpPr>
                <a:endCxn id="26" idx="0"/>
              </p:cNvCxnSpPr>
              <p:nvPr/>
            </p:nvCxnSpPr>
            <p:spPr>
              <a:xfrm flipH="1">
                <a:off x="6636836" y="13599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0486" y="1207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956" y="1969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7048545" y="13599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6333895" y="2045732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6" idx="2"/>
                <a:endCxn id="28" idx="1"/>
              </p:cNvCxnSpPr>
              <p:nvPr/>
            </p:nvCxnSpPr>
            <p:spPr>
              <a:xfrm>
                <a:off x="6636836" y="20457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2" idx="1"/>
                <a:endCxn id="26" idx="1"/>
              </p:cNvCxnSpPr>
              <p:nvPr/>
            </p:nvCxnSpPr>
            <p:spPr>
              <a:xfrm rot="10800000" flipH="1">
                <a:off x="5722435" y="19695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26" idx="3"/>
              </p:cNvCxnSpPr>
              <p:nvPr/>
            </p:nvCxnSpPr>
            <p:spPr>
              <a:xfrm flipH="1" flipV="1">
                <a:off x="6714894" y="19695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28" idx="0"/>
              </p:cNvCxnSpPr>
              <p:nvPr/>
            </p:nvCxnSpPr>
            <p:spPr>
              <a:xfrm>
                <a:off x="7461015" y="2121932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26" idx="2"/>
                <a:endCxn id="29" idx="1"/>
              </p:cNvCxnSpPr>
              <p:nvPr/>
            </p:nvCxnSpPr>
            <p:spPr>
              <a:xfrm rot="5400000">
                <a:off x="5570036" y="24267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8933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322906" y="19695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31148" y="11430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0" y="1828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47" name="Curved Connector 46"/>
            <p:cNvCxnSpPr>
              <a:endCxn id="26" idx="2"/>
            </p:cNvCxnSpPr>
            <p:nvPr/>
          </p:nvCxnSpPr>
          <p:spPr>
            <a:xfrm rot="16200000" flipV="1">
              <a:off x="6029776" y="26527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H="1">
            <a:off x="6326459" y="20574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327666"/>
            <a:ext cx="429867" cy="64186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705600" y="1981200"/>
            <a:ext cx="668062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556459">
            <a:off x="6078795" y="232933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2" grpId="0" animBg="1"/>
      <p:bldP spid="2" grpId="1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visits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vertices </a:t>
                </a:r>
                <a:r>
                  <a:rPr lang="en-US" sz="2000" u="sng" dirty="0" smtClean="0"/>
                  <a:t>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Based on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 smtClean="0"/>
                  <a:t>Induction on number of vertices in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Focus on the </a:t>
                </a:r>
                <a:r>
                  <a:rPr lang="en-US" sz="2000" u="sng" dirty="0" smtClean="0"/>
                  <a:t>first vertex</a:t>
                </a:r>
                <a:r>
                  <a:rPr lang="en-US" sz="2000" dirty="0" smtClean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5609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visits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vertices </a:t>
                </a:r>
                <a:r>
                  <a:rPr lang="en-US" sz="2000" u="sng" dirty="0" smtClean="0"/>
                  <a:t>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Based on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 smtClean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 smtClean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}</a:t>
                </a:r>
                <a:r>
                  <a:rPr lang="en-US" sz="1800" dirty="0" smtClean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(use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7323737" y="36589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75383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74017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628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183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8469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22435" y="2350532"/>
            <a:ext cx="1737820" cy="2895600"/>
            <a:chOff x="5722435" y="2350532"/>
            <a:chExt cx="1737820" cy="2895600"/>
          </a:xfrm>
        </p:grpSpPr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722435" y="2350532"/>
              <a:ext cx="1737820" cy="2895600"/>
              <a:chOff x="5722435" y="2350532"/>
              <a:chExt cx="1737820" cy="2895600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30363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28839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Arrow 74"/>
              <p:cNvSpPr/>
              <p:nvPr/>
            </p:nvSpPr>
            <p:spPr>
              <a:xfrm rot="1556459">
                <a:off x="6304500" y="2702705"/>
                <a:ext cx="279303" cy="272272"/>
              </a:xfrm>
              <a:prstGeom prst="rightArrow">
                <a:avLst>
                  <a:gd name="adj1" fmla="val 50000"/>
                  <a:gd name="adj2" fmla="val 52301"/>
                </a:avLst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visits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vertices </a:t>
                </a:r>
                <a:r>
                  <a:rPr lang="en-US" sz="2000" u="sng" dirty="0" smtClean="0"/>
                  <a:t>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Based on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 smtClean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Case 1</a:t>
                </a:r>
                <a:r>
                  <a:rPr lang="en-US" sz="2000" dirty="0" smtClean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Case 2</a:t>
                </a:r>
                <a:r>
                  <a:rPr lang="en-US" sz="2000" dirty="0" smtClean="0"/>
                  <a:t>: </a:t>
                </a:r>
                <a:r>
                  <a:rPr lang="en-US" sz="1800" dirty="0"/>
                  <a:t>that vertex has </a:t>
                </a:r>
                <a:r>
                  <a:rPr lang="en-US" sz="1800" dirty="0" smtClean="0"/>
                  <a:t>no </a:t>
                </a:r>
                <a:r>
                  <a:rPr lang="en-US" sz="1800" dirty="0"/>
                  <a:t>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}.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1 ,2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27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Application 1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Computing reachability from all vertices in graph  </a:t>
                </a:r>
                <a:endParaRPr lang="en-US" sz="2000" dirty="0"/>
              </a:p>
              <a:p>
                <a:r>
                  <a:rPr lang="en-US" sz="2000" dirty="0" smtClean="0"/>
                  <a:t>It suffices to execute fresh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wn Ribbon 3"/>
              <p:cNvSpPr/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Down Ribb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r>
                  <a:rPr lang="en-US" sz="3200" dirty="0" smtClean="0">
                    <a:solidFill>
                      <a:srgbClr val="7030A0"/>
                    </a:solidFill>
                  </a:rPr>
                  <a:t>More insights </a:t>
                </a:r>
                <a:r>
                  <a:rPr lang="en-US" sz="3200" dirty="0" smtClean="0"/>
                  <a:t>ABOUT </a:t>
                </a:r>
                <a:r>
                  <a:rPr lang="en-US" sz="3600" dirty="0" smtClean="0"/>
                  <a:t>DFS</a:t>
                </a:r>
                <a:r>
                  <a:rPr lang="en-US" sz="3600" b="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0" dirty="0" smtClean="0"/>
                  <a:t>)</a:t>
                </a:r>
                <a:r>
                  <a:rPr lang="en-US" sz="3600" dirty="0" smtClean="0">
                    <a:solidFill>
                      <a:srgbClr val="7030A0"/>
                    </a:solidFill>
                  </a:rPr>
                  <a:t> </a:t>
                </a:r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3559484" y="41547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3330884" y="49789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3559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4321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4397684" y="4902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4326491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38692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556459">
            <a:off x="54644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48548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556459">
            <a:off x="5469491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56459">
            <a:off x="4174091" y="2706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computes a tree on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 DFS tree unique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computes a tree on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the DFS tree unique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No. But every tree is also </a:t>
                </a:r>
                <a:r>
                  <a:rPr lang="en-US" sz="2000" b="1" u="sng" dirty="0" smtClean="0"/>
                  <a:t>not</a:t>
                </a:r>
                <a:r>
                  <a:rPr lang="en-US" sz="2000" dirty="0" smtClean="0"/>
                  <a:t> a DFS tree.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1106" y="2133600"/>
            <a:ext cx="2592494" cy="3417332"/>
            <a:chOff x="3351106" y="2133600"/>
            <a:chExt cx="2592494" cy="3417332"/>
          </a:xfrm>
        </p:grpSpPr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41240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3819295" y="37221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4124095" y="3722132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53285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4427036" y="3036332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3590695" y="45603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5251215" y="3112532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4590081" y="4560332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883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22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0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5169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8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19" y="5093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51919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9530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31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7036" y="2133600"/>
              <a:ext cx="1119626" cy="1055132"/>
              <a:chOff x="4427036" y="2133600"/>
              <a:chExt cx="1119626" cy="10551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44270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760686" y="2198132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4838745" y="23505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45050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4821348" y="21336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257800" y="2819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359338" y="5029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427306" y="42672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1106" y="5181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25938" y="34290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085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371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67200" y="426720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12635" y="2960132"/>
              <a:ext cx="1737820" cy="2286000"/>
              <a:chOff x="3512635" y="2960132"/>
              <a:chExt cx="1737820" cy="2286000"/>
            </a:xfrm>
          </p:grpSpPr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5113937" y="3658942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35126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3360236" y="34173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3668753" y="4484132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38199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126" idx="3"/>
              <a:endCxn id="145" idx="0"/>
            </p:cNvCxnSpPr>
            <p:nvPr/>
          </p:nvCxnSpPr>
          <p:spPr>
            <a:xfrm>
              <a:off x="3897353" y="4484132"/>
              <a:ext cx="756425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3352800" y="3429001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86200" y="4495800"/>
            <a:ext cx="756425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6400800" y="3303033"/>
            <a:ext cx="2133600" cy="8031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Another DFS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wn Ribbon 72"/>
          <p:cNvSpPr/>
          <p:nvPr/>
        </p:nvSpPr>
        <p:spPr>
          <a:xfrm>
            <a:off x="6324600" y="3303032"/>
            <a:ext cx="2133600" cy="9291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a DFS tree. Can you explain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6172200" y="4363688"/>
            <a:ext cx="2514600" cy="1579912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this a DFS tree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5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2" grpId="1" animBg="1"/>
      <p:bldP spid="73" grpId="0" animBg="1"/>
      <p:bldP spid="73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applications 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Three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DEPTH FIRST SEARCH 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For entire graph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on the graph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Visited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== false) 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on the graph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Visited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== false) 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873624" cy="584775"/>
            <a:chOff x="838200" y="2006025"/>
            <a:chExt cx="7873624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0" y="2006025"/>
              <a:ext cx="3835024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to denote the time when</a:t>
              </a:r>
            </a:p>
            <a:p>
              <a:pPr algn="ctr"/>
              <a:r>
                <a:rPr lang="en-US" sz="1600" b="1" dirty="0" smtClean="0"/>
                <a:t>DFS starts at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.</a:t>
              </a:r>
              <a:endParaRPr lang="en-US" sz="16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4972107"/>
            <a:ext cx="8372672" cy="1424453"/>
            <a:chOff x="1066800" y="5257800"/>
            <a:chExt cx="8144072" cy="1099273"/>
          </a:xfrm>
        </p:grpSpPr>
        <p:sp>
          <p:nvSpPr>
            <p:cNvPr id="6" name="Bent-Up Arrow 5"/>
            <p:cNvSpPr/>
            <p:nvPr/>
          </p:nvSpPr>
          <p:spPr>
            <a:xfrm flipH="1">
              <a:off x="1066800" y="5257800"/>
              <a:ext cx="3810000" cy="647700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4334072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to denote the time when DFS </a:t>
              </a:r>
            </a:p>
            <a:p>
              <a:pPr algn="ctr"/>
              <a:r>
                <a:rPr lang="en-US" sz="1600" b="1" dirty="0"/>
                <a:t>a</a:t>
              </a:r>
              <a:r>
                <a:rPr lang="en-US" sz="1600" b="1" dirty="0" smtClean="0"/>
                <a:t>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ends.</a:t>
              </a:r>
              <a:endParaRPr 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803" y="457200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3" y="457200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205" t="-9091" r="-57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1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54113" y="246434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81200" y="28310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6400" y="35168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47800" y="43550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516868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0903" y="4355068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1425884" y="393779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1197284" y="47620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1425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2187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2264084" y="4685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2192891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1735691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 smtClean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)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 related to </a:t>
                </a:r>
                <a:r>
                  <a:rPr lang="en-US" sz="3200" dirty="0" smtClean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)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Disjoint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Given a DFS forest, how can we </a:t>
            </a:r>
            <a:r>
              <a:rPr lang="en-US" sz="2000" i="1" dirty="0" smtClean="0"/>
              <a:t>characterize/classify</a:t>
            </a:r>
            <a:r>
              <a:rPr lang="en-US" sz="2000" dirty="0" smtClean="0"/>
              <a:t> its non-tree edges ?</a:t>
            </a:r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</a:t>
            </a:r>
            <a:r>
              <a:rPr lang="en-US" sz="2000" b="1" dirty="0" smtClean="0"/>
              <a:t> Using the relation between 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values and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values.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5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4478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27117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1990168" y="18694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486399" y="2079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5564458" y="2209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55057" y="2284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2517" y="2155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642517" y="2155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5635082" y="2119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561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256106" y="2983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51506" y="2057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75306" y="3059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 rot="1556459">
            <a:off x="5322653" y="1871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24133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562600" y="2155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84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5" grpId="0" animBg="1"/>
      <p:bldP spid="73" grpId="0" animBg="1"/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Consider an  edge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ancestor  to descendant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 smtClean="0"/>
                  <a:t>: descendant to ancestor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 smtClean="0"/>
                  <a:t>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6272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465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105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Tree</a:t>
            </a:r>
            <a:r>
              <a:rPr lang="en-US" dirty="0" smtClean="0"/>
              <a:t> </a:t>
            </a:r>
            <a:r>
              <a:rPr lang="en-US" dirty="0"/>
              <a:t>edge 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 smtClean="0"/>
              <a:t> </a:t>
            </a:r>
            <a:r>
              <a:rPr lang="en-US" dirty="0"/>
              <a:t>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9" grpId="0" uiExpand="1" animBg="1"/>
      <p:bldP spid="25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5" grpId="0" animBg="1"/>
      <p:bldP spid="73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urved Connector 78"/>
          <p:cNvCxnSpPr/>
          <p:nvPr/>
        </p:nvCxnSpPr>
        <p:spPr>
          <a:xfrm rot="10800000" flipH="1">
            <a:off x="5945459" y="1828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V="1">
            <a:off x="6250940" y="2512061"/>
            <a:ext cx="1359932" cy="14581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43800" y="2514600"/>
            <a:ext cx="136518" cy="7489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6858000" y="4876800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Unique-path</a:t>
            </a:r>
            <a:r>
              <a:rPr lang="en-US" sz="3200" b="1" dirty="0" smtClean="0"/>
              <a:t> graph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is said to be unique-path graph if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For each pair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there is </a:t>
                </a:r>
                <a:r>
                  <a:rPr lang="en-US" sz="2000" b="1" u="sng" dirty="0" smtClean="0"/>
                  <a:t>at most </a:t>
                </a:r>
                <a:r>
                  <a:rPr lang="en-US" sz="2000" u="sng" dirty="0" smtClean="0"/>
                  <a:t>one path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In other words,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:  Design an efficient algorithm to determine whether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unique-path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2"/>
                <a:stretch>
                  <a:fillRect l="-71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there is only one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5" t="-9836" r="-1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988906" y="3352800"/>
            <a:ext cx="7088294" cy="3276600"/>
            <a:chOff x="988906" y="3352800"/>
            <a:chExt cx="7088294" cy="3276600"/>
          </a:xfrm>
        </p:grpSpPr>
        <p:sp>
          <p:nvSpPr>
            <p:cNvPr id="55" name="TextBox 54"/>
            <p:cNvSpPr txBox="1"/>
            <p:nvPr/>
          </p:nvSpPr>
          <p:spPr>
            <a:xfrm>
              <a:off x="1979506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4495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5106" y="53456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8906" y="6260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31906" y="624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63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490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53456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5562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8991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49511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 flipH="1">
              <a:off x="6783658" y="5029200"/>
              <a:ext cx="24668" cy="8809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2"/>
              <a:endCxn id="11" idx="0"/>
            </p:cNvCxnSpPr>
            <p:nvPr/>
          </p:nvCxnSpPr>
          <p:spPr>
            <a:xfrm>
              <a:off x="7774257" y="5103542"/>
              <a:ext cx="2" cy="8066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1"/>
            </p:cNvCxnSpPr>
            <p:nvPr/>
          </p:nvCxnSpPr>
          <p:spPr>
            <a:xfrm>
              <a:off x="6861717" y="4975303"/>
              <a:ext cx="834483" cy="10110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3962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4648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46612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6248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>
              <a:off x="2476545" y="34290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1761895" y="41148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1457095" y="48006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25" idx="0"/>
            </p:cNvCxnSpPr>
            <p:nvPr/>
          </p:nvCxnSpPr>
          <p:spPr>
            <a:xfrm>
              <a:off x="1761895" y="48006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26" idx="0"/>
            </p:cNvCxnSpPr>
            <p:nvPr/>
          </p:nvCxnSpPr>
          <p:spPr>
            <a:xfrm>
              <a:off x="2966314" y="48136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2"/>
              <a:endCxn id="23" idx="1"/>
            </p:cNvCxnSpPr>
            <p:nvPr/>
          </p:nvCxnSpPr>
          <p:spPr>
            <a:xfrm>
              <a:off x="2064836" y="41148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7" idx="0"/>
            </p:cNvCxnSpPr>
            <p:nvPr/>
          </p:nvCxnSpPr>
          <p:spPr>
            <a:xfrm flipH="1">
              <a:off x="1228495" y="56388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2"/>
              <a:endCxn id="23" idx="0"/>
            </p:cNvCxnSpPr>
            <p:nvPr/>
          </p:nvCxnSpPr>
          <p:spPr>
            <a:xfrm>
              <a:off x="2889015" y="41910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42" idx="0"/>
            </p:cNvCxnSpPr>
            <p:nvPr/>
          </p:nvCxnSpPr>
          <p:spPr>
            <a:xfrm>
              <a:off x="2227881" y="56388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6172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stCxn id="26" idx="1"/>
              <a:endCxn id="29" idx="3"/>
            </p:cNvCxnSpPr>
            <p:nvPr/>
          </p:nvCxnSpPr>
          <p:spPr>
            <a:xfrm flipH="1">
              <a:off x="2829795" y="55626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95600" y="38978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475306" y="4800600"/>
              <a:ext cx="1601894" cy="1600200"/>
              <a:chOff x="6475306" y="2209800"/>
              <a:chExt cx="1601894" cy="160020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75306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75306" y="32120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70706" y="2286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94506" y="34406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" name="Curved Connector 65"/>
          <p:cNvCxnSpPr/>
          <p:nvPr/>
        </p:nvCxnSpPr>
        <p:spPr>
          <a:xfrm flipV="1">
            <a:off x="1414882" y="4038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751737" y="47374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7" idx="3"/>
          </p:cNvCxnSpPr>
          <p:nvPr/>
        </p:nvCxnSpPr>
        <p:spPr>
          <a:xfrm flipH="1">
            <a:off x="1306553" y="5638800"/>
            <a:ext cx="84326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 flipV="1">
            <a:off x="1180705" y="4800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Cross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4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Cross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x,u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y,u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y,q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188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- 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Checking if a directed graph is a </a:t>
            </a:r>
            <a:r>
              <a:rPr lang="en-US" sz="2400" b="1" dirty="0" smtClean="0">
                <a:solidFill>
                  <a:srgbClr val="7030A0"/>
                </a:solidFill>
              </a:rPr>
              <a:t>unique-path </a:t>
            </a:r>
            <a:r>
              <a:rPr lang="en-US" sz="2400" b="1" dirty="0" smtClean="0">
                <a:solidFill>
                  <a:schemeClr val="tx1"/>
                </a:solidFill>
              </a:rPr>
              <a:t>graph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has at most one path to each vertex reachable from it    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there is only one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789506" y="3288268"/>
            <a:ext cx="2592494" cy="3417332"/>
            <a:chOff x="5789506" y="3288268"/>
            <a:chExt cx="2592494" cy="3417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789506" y="3288268"/>
              <a:ext cx="2592494" cy="3417332"/>
              <a:chOff x="3351106" y="2145268"/>
              <a:chExt cx="2592494" cy="3417332"/>
            </a:xfrm>
          </p:grpSpPr>
          <p:cxnSp>
            <p:nvCxnSpPr>
              <p:cNvPr id="6" name="Straight Arrow Connector 5"/>
              <p:cNvCxnSpPr>
                <a:stCxn id="14" idx="2"/>
                <a:endCxn id="15" idx="0"/>
              </p:cNvCxnSpPr>
              <p:nvPr/>
            </p:nvCxnSpPr>
            <p:spPr>
              <a:xfrm flipH="1">
                <a:off x="4124095" y="30480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3819295" y="37338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5" idx="2"/>
                <a:endCxn id="18" idx="0"/>
              </p:cNvCxnSpPr>
              <p:nvPr/>
            </p:nvCxnSpPr>
            <p:spPr>
              <a:xfrm>
                <a:off x="4124095" y="37338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6" idx="2"/>
                <a:endCxn id="19" idx="0"/>
              </p:cNvCxnSpPr>
              <p:nvPr/>
            </p:nvCxnSpPr>
            <p:spPr>
              <a:xfrm>
                <a:off x="5328514" y="37468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4" idx="2"/>
                <a:endCxn id="16" idx="1"/>
              </p:cNvCxnSpPr>
              <p:nvPr/>
            </p:nvCxnSpPr>
            <p:spPr>
              <a:xfrm>
                <a:off x="4427036" y="30480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7" idx="2"/>
                <a:endCxn id="20" idx="0"/>
              </p:cNvCxnSpPr>
              <p:nvPr/>
            </p:nvCxnSpPr>
            <p:spPr>
              <a:xfrm flipH="1">
                <a:off x="3590695" y="45720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16" idx="0"/>
              </p:cNvCxnSpPr>
              <p:nvPr/>
            </p:nvCxnSpPr>
            <p:spPr>
              <a:xfrm>
                <a:off x="5251215" y="31242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8" idx="2"/>
                <a:endCxn id="22" idx="0"/>
              </p:cNvCxnSpPr>
              <p:nvPr/>
            </p:nvCxnSpPr>
            <p:spPr>
              <a:xfrm>
                <a:off x="4590081" y="45720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8977" y="2895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6036" y="3581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455" y="35944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236" y="4419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022" y="4419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419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2636" y="5181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5878" y="4419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5719" y="5105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3" name="Straight Arrow Connector 22"/>
              <p:cNvCxnSpPr>
                <a:stCxn id="19" idx="1"/>
                <a:endCxn id="21" idx="3"/>
              </p:cNvCxnSpPr>
              <p:nvPr/>
            </p:nvCxnSpPr>
            <p:spPr>
              <a:xfrm flipH="1">
                <a:off x="5191995" y="44958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953000" y="4495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13106" y="2971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427036" y="2145268"/>
                <a:ext cx="1137258" cy="1055132"/>
                <a:chOff x="4427036" y="2133600"/>
                <a:chExt cx="1137258" cy="1055132"/>
              </a:xfrm>
            </p:grpSpPr>
            <p:cxnSp>
              <p:nvCxnSpPr>
                <p:cNvPr id="27" name="Straight Arrow Connector 26"/>
                <p:cNvCxnSpPr>
                  <a:endCxn id="14" idx="0"/>
                </p:cNvCxnSpPr>
                <p:nvPr/>
              </p:nvCxnSpPr>
              <p:spPr>
                <a:xfrm flipH="1">
                  <a:off x="4427036" y="2362200"/>
                  <a:ext cx="411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4760686" y="2198132"/>
                  <a:ext cx="568587" cy="914400"/>
                  <a:chOff x="2398486" y="685800"/>
                  <a:chExt cx="568587" cy="914400"/>
                </a:xfrm>
              </p:grpSpPr>
              <p:pic>
                <p:nvPicPr>
                  <p:cNvPr id="3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98486" y="685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10956" y="1447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4838745" y="2350532"/>
                  <a:ext cx="412470" cy="6096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endCxn id="14" idx="3"/>
                </p:cNvCxnSpPr>
                <p:nvPr/>
              </p:nvCxnSpPr>
              <p:spPr>
                <a:xfrm flipH="1" flipV="1">
                  <a:off x="4505094" y="2971800"/>
                  <a:ext cx="668062" cy="76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821348" y="2133600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57800" y="28194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359338" y="50408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7306" y="4278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51106" y="5193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825938" y="34406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08506" y="3505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637106" y="4431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67200" y="4278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12635" y="2983468"/>
                <a:ext cx="1737820" cy="2286000"/>
                <a:chOff x="3512635" y="2971800"/>
                <a:chExt cx="1737820" cy="2286000"/>
              </a:xfrm>
            </p:grpSpPr>
            <p:cxnSp>
              <p:nvCxnSpPr>
                <p:cNvPr id="43" name="Straight Arrow Connector 42"/>
                <p:cNvCxnSpPr>
                  <a:stCxn id="21" idx="0"/>
                  <a:endCxn id="16" idx="1"/>
                </p:cNvCxnSpPr>
                <p:nvPr/>
              </p:nvCxnSpPr>
              <p:spPr>
                <a:xfrm flipV="1">
                  <a:off x="5113937" y="3670610"/>
                  <a:ext cx="136518" cy="7489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>
                  <a:stCxn id="20" idx="1"/>
                  <a:endCxn id="14" idx="1"/>
                </p:cNvCxnSpPr>
                <p:nvPr/>
              </p:nvCxnSpPr>
              <p:spPr>
                <a:xfrm rot="10800000" flipH="1">
                  <a:off x="3512635" y="2971800"/>
                  <a:ext cx="836341" cy="2286000"/>
                </a:xfrm>
                <a:prstGeom prst="curvedConnector3">
                  <a:avLst>
                    <a:gd name="adj1" fmla="val -27333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18" idx="1"/>
                  <a:endCxn id="20" idx="3"/>
                </p:cNvCxnSpPr>
                <p:nvPr/>
              </p:nvCxnSpPr>
              <p:spPr>
                <a:xfrm flipH="1">
                  <a:off x="3668753" y="4495800"/>
                  <a:ext cx="843269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endCxn id="14" idx="2"/>
                </p:cNvCxnSpPr>
                <p:nvPr/>
              </p:nvCxnSpPr>
              <p:spPr>
                <a:xfrm rot="16200000" flipV="1">
                  <a:off x="3819976" y="3655060"/>
                  <a:ext cx="1359932" cy="145812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Curved Connector 59"/>
            <p:cNvCxnSpPr/>
            <p:nvPr/>
          </p:nvCxnSpPr>
          <p:spPr>
            <a:xfrm rot="5400000">
              <a:off x="5791200" y="45720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9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/>
                  <a:t> edge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There is a tree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   </a:t>
                </a:r>
                <a:r>
                  <a:rPr lang="en-US" sz="2000" dirty="0" smtClean="0"/>
                  <a:t>There is another path that uses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0"/>
          </p:cNvCxnSpPr>
          <p:nvPr/>
        </p:nvCxnSpPr>
        <p:spPr>
          <a:xfrm>
            <a:off x="7689615" y="4267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65436" y="3288268"/>
            <a:ext cx="1137258" cy="1055132"/>
            <a:chOff x="4427036" y="2133600"/>
            <a:chExt cx="1137258" cy="1055132"/>
          </a:xfrm>
        </p:grpSpPr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4427036" y="23622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9" name="Straight Arrow Connector 28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4" idx="3"/>
            </p:cNvCxnSpPr>
            <p:nvPr/>
          </p:nvCxnSpPr>
          <p:spPr>
            <a:xfrm flipH="1" flipV="1">
              <a:off x="4505094" y="29718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21348" y="21336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57800" y="2819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4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edge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There is a tree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   </a:t>
                </a:r>
                <a:r>
                  <a:rPr lang="en-US" sz="2000" dirty="0" smtClean="0"/>
                  <a:t>There is another path that uses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096000" y="5650468"/>
            <a:ext cx="843269" cy="762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: If no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Forward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Cross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edge exist,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can a back edge appear in any </a:t>
                </a:r>
                <a:r>
                  <a:rPr lang="en-US" sz="2000" u="sng" dirty="0" smtClean="0">
                    <a:sym typeface="Wingdings" panose="05000000000000000000" pitchFamily="2" charset="2"/>
                  </a:rPr>
                  <a:t>path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Never.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 problem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smtClean="0"/>
                  <a:t>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multiple paths to some vertex.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No problem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600" dirty="0" smtClean="0"/>
                  <a:t>: Try to improve the running time to </a:t>
                </a:r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  <a:r>
                  <a:rPr lang="en-US" sz="1600" b="1" dirty="0" smtClean="0"/>
                  <a:t>. </a:t>
                </a:r>
                <a:r>
                  <a:rPr lang="en-US" sz="1600" dirty="0" smtClean="0"/>
                  <a:t>It does not require more than what we discussed.  </a:t>
                </a:r>
                <a:r>
                  <a:rPr lang="en-US" sz="1600" dirty="0" smtClean="0"/>
                  <a:t>At least try for some time before coming to the next class …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</a:t>
            </a:r>
            <a:r>
              <a:rPr lang="en-US" sz="3600" b="1" dirty="0" smtClean="0">
                <a:solidFill>
                  <a:srgbClr val="7030A0"/>
                </a:solidFill>
              </a:rPr>
              <a:t>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vertices of a </a:t>
                </a:r>
                <a:r>
                  <a:rPr lang="en-US" sz="2000" b="1" dirty="0" smtClean="0"/>
                  <a:t>DAG</a:t>
                </a:r>
                <a:r>
                  <a:rPr lang="en-US" sz="2000" dirty="0" smtClean="0"/>
                  <a:t> can be arranged along a line so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every edge goes from </a:t>
                </a:r>
                <a:r>
                  <a:rPr lang="en-US" sz="2000" b="1" dirty="0" smtClean="0"/>
                  <a:t>left </a:t>
                </a:r>
                <a:r>
                  <a:rPr lang="en-US" sz="2000" dirty="0" smtClean="0"/>
                  <a:t>to</a:t>
                </a:r>
                <a:r>
                  <a:rPr lang="en-US" sz="2000" b="1" dirty="0" smtClean="0"/>
                  <a:t> right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exists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1876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3337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0553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4680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0616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19341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2008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27704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7149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27704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alternate 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 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8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</a:t>
                </a:r>
                <a:r>
                  <a:rPr lang="en-US" sz="2000" b="1" dirty="0"/>
                  <a:t>maximal</a:t>
                </a:r>
                <a:r>
                  <a:rPr lang="en-US" sz="2000" dirty="0"/>
                  <a:t>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Depth First </a:t>
            </a:r>
            <a:r>
              <a:rPr lang="en-US" sz="3600" b="1" dirty="0" smtClean="0">
                <a:solidFill>
                  <a:srgbClr val="7030A0"/>
                </a:solidFill>
              </a:rPr>
              <a:t>Search (DFS)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 graph traversal algorithm</a:t>
            </a:r>
          </a:p>
          <a:p>
            <a:pPr marL="0" indent="0">
              <a:buNone/>
            </a:pPr>
            <a:r>
              <a:rPr lang="en-US" sz="2000" b="1" dirty="0" smtClean="0"/>
              <a:t>Key properties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 smtClean="0"/>
              <a:t>Recursive algorithm</a:t>
            </a:r>
          </a:p>
          <a:p>
            <a:r>
              <a:rPr lang="en-US" sz="2000" dirty="0" smtClean="0"/>
              <a:t>Quite </a:t>
            </a:r>
            <a:r>
              <a:rPr lang="en-US" sz="2000" u="sng" dirty="0" smtClean="0"/>
              <a:t>different</a:t>
            </a:r>
            <a:r>
              <a:rPr lang="en-US" sz="2000" dirty="0" smtClean="0"/>
              <a:t> for directed and undirected graphs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Applications</a:t>
            </a:r>
            <a:r>
              <a:rPr lang="en-US" sz="2000" dirty="0" smtClean="0"/>
              <a:t>:   </a:t>
            </a:r>
          </a:p>
          <a:p>
            <a:r>
              <a:rPr lang="en-US" sz="2000" dirty="0" smtClean="0"/>
              <a:t>Computing reachability</a:t>
            </a:r>
          </a:p>
          <a:p>
            <a:r>
              <a:rPr lang="en-US" sz="2000" dirty="0" smtClean="0"/>
              <a:t>Alternate algorithm for </a:t>
            </a:r>
            <a:r>
              <a:rPr lang="en-US" sz="2000" b="1" dirty="0" smtClean="0"/>
              <a:t>topological ordering </a:t>
            </a:r>
            <a:r>
              <a:rPr lang="en-US" sz="2000" dirty="0" smtClean="0"/>
              <a:t>of a DAG</a:t>
            </a:r>
          </a:p>
          <a:p>
            <a:r>
              <a:rPr lang="en-US" sz="2000" dirty="0" smtClean="0"/>
              <a:t>Computing </a:t>
            </a:r>
            <a:r>
              <a:rPr lang="en-US" sz="2000" b="1" dirty="0" smtClean="0"/>
              <a:t>Strongly connected components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Checking if a graph is </a:t>
            </a:r>
            <a:r>
              <a:rPr lang="en-US" sz="2000" b="1" dirty="0" err="1" smtClean="0"/>
              <a:t>Eulerian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Checking if a graph is </a:t>
            </a:r>
            <a:r>
              <a:rPr lang="en-US" sz="2000" b="1" dirty="0" smtClean="0"/>
              <a:t>unique-path graph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200" dirty="0" smtClean="0"/>
              <a:t>Maximum flow, </a:t>
            </a:r>
          </a:p>
          <a:p>
            <a:r>
              <a:rPr lang="en-US" sz="2200" dirty="0" smtClean="0"/>
              <a:t>Matching,</a:t>
            </a:r>
          </a:p>
          <a:p>
            <a:r>
              <a:rPr lang="en-US" sz="2200" dirty="0" smtClean="0"/>
              <a:t>…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731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DEPTH FIRST SEARCH 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 smtClean="0"/>
                  <a:t>path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from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/>
                  <a:t> to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print “</a:t>
                </a:r>
                <a:r>
                  <a:rPr lang="en-US" sz="2000" dirty="0" smtClean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 smtClean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Else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{For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Search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Main</a:t>
                </a:r>
                <a:r>
                  <a:rPr lang="en-US" sz="2000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</a:t>
                </a:r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   </a:t>
                </a:r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dirty="0" smtClean="0">
                    <a:sym typeface="Wingdings" pitchFamily="2" charset="2"/>
                  </a:rPr>
                  <a:t>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0000" r="-1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DFS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…;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Main</a:t>
                </a:r>
                <a:r>
                  <a:rPr lang="en-US" sz="2000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 1;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</a:t>
                </a:r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    </a:t>
                </a:r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dirty="0" smtClean="0">
                    <a:sym typeface="Wingdings" pitchFamily="2" charset="2"/>
                  </a:rPr>
                  <a:t>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298891" y="1713397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4634</TotalTime>
  <Words>2383</Words>
  <Application>Microsoft Office PowerPoint</Application>
  <PresentationFormat>On-screen Show (4:3)</PresentationFormat>
  <Paragraphs>726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Design and Analysis of Algorithms (CS345/CS345A)  </vt:lpstr>
      <vt:lpstr> applications  </vt:lpstr>
      <vt:lpstr>Unique-path graph </vt:lpstr>
      <vt:lpstr>Topological ordering</vt:lpstr>
      <vt:lpstr>Strongly connected components </vt:lpstr>
      <vt:lpstr>Depth First Search (DFS)</vt:lpstr>
      <vt:lpstr> DEPTH FIRST SEARCH </vt:lpstr>
      <vt:lpstr>Searching path from u to z </vt:lpstr>
      <vt:lpstr>DFS from a vertex u </vt:lpstr>
      <vt:lpstr>Relation among various DFS() calls</vt:lpstr>
      <vt:lpstr>DFS from a vertex u </vt:lpstr>
      <vt:lpstr>DFS from a vertex u </vt:lpstr>
      <vt:lpstr>DFS from a vertex u </vt:lpstr>
      <vt:lpstr>DFS from a vertex u </vt:lpstr>
      <vt:lpstr> More insights ABOUT DFS(u) </vt:lpstr>
      <vt:lpstr>DFS from a vertex u </vt:lpstr>
      <vt:lpstr>DFS from a vertex u </vt:lpstr>
      <vt:lpstr>DFS from a vertex u </vt:lpstr>
      <vt:lpstr>DFS from a vertex u </vt:lpstr>
      <vt:lpstr> DEPTH FIRST SEARCH </vt:lpstr>
      <vt:lpstr>DFS on the graph </vt:lpstr>
      <vt:lpstr>PowerPoint Presentation</vt:lpstr>
      <vt:lpstr>DFS on the graph </vt:lpstr>
      <vt:lpstr>DFS on the graph </vt:lpstr>
      <vt:lpstr>How is (D[u], F[u])  related to (D[v], F[v]) ?</vt:lpstr>
      <vt:lpstr>Classification of non-tree edges </vt:lpstr>
      <vt:lpstr>Classification of non-tree edges </vt:lpstr>
      <vt:lpstr>Classification of non-tree edges </vt:lpstr>
      <vt:lpstr>Classification of non-tree edges </vt:lpstr>
      <vt:lpstr>Classification of non-tree edges </vt:lpstr>
      <vt:lpstr>Classification of non-tree edges </vt:lpstr>
      <vt:lpstr>Application - I</vt:lpstr>
      <vt:lpstr>An O(mn) time algorithm</vt:lpstr>
      <vt:lpstr>An O(mn) time algorithm</vt:lpstr>
      <vt:lpstr>An O(mn) time algorithm</vt:lpstr>
      <vt:lpstr>An O(mn) time algorithm</vt:lpstr>
      <vt:lpstr>An O(mn) time algorithm</vt:lpstr>
      <vt:lpstr>An O(mn) time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362</cp:revision>
  <dcterms:created xsi:type="dcterms:W3CDTF">2011-12-03T04:13:03Z</dcterms:created>
  <dcterms:modified xsi:type="dcterms:W3CDTF">2015-08-26T05:49:58Z</dcterms:modified>
</cp:coreProperties>
</file>