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380" r:id="rId2"/>
    <p:sldId id="424" r:id="rId3"/>
    <p:sldId id="409" r:id="rId4"/>
    <p:sldId id="385" r:id="rId5"/>
    <p:sldId id="412" r:id="rId6"/>
    <p:sldId id="358" r:id="rId7"/>
    <p:sldId id="426" r:id="rId8"/>
    <p:sldId id="432" r:id="rId9"/>
    <p:sldId id="483" r:id="rId10"/>
    <p:sldId id="427" r:id="rId11"/>
    <p:sldId id="450" r:id="rId12"/>
    <p:sldId id="453" r:id="rId13"/>
    <p:sldId id="459" r:id="rId14"/>
    <p:sldId id="461" r:id="rId15"/>
    <p:sldId id="462" r:id="rId16"/>
    <p:sldId id="463" r:id="rId17"/>
    <p:sldId id="464" r:id="rId18"/>
    <p:sldId id="465" r:id="rId19"/>
    <p:sldId id="438" r:id="rId20"/>
    <p:sldId id="455" r:id="rId21"/>
    <p:sldId id="456" r:id="rId22"/>
    <p:sldId id="468" r:id="rId23"/>
    <p:sldId id="469" r:id="rId24"/>
    <p:sldId id="472" r:id="rId25"/>
    <p:sldId id="471" r:id="rId26"/>
    <p:sldId id="473" r:id="rId27"/>
    <p:sldId id="474" r:id="rId28"/>
    <p:sldId id="475" r:id="rId29"/>
    <p:sldId id="476" r:id="rId30"/>
    <p:sldId id="477" r:id="rId31"/>
    <p:sldId id="479" r:id="rId32"/>
    <p:sldId id="480" r:id="rId33"/>
    <p:sldId id="4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100" d="100"/>
          <a:sy n="100" d="100"/>
        </p:scale>
        <p:origin x="-207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.png"/><Relationship Id="rId12" Type="http://schemas.openxmlformats.org/officeDocument/2006/relationships/image" Target="../media/image410.png"/><Relationship Id="rId17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15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x,u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 smtClean="0">
                <a:solidFill>
                  <a:srgbClr val="7030A0"/>
                </a:solidFill>
              </a:rPr>
              <a:t>unique-path </a:t>
            </a:r>
            <a:r>
              <a:rPr lang="en-US" sz="2400" b="1" dirty="0" smtClean="0">
                <a:solidFill>
                  <a:schemeClr val="tx1"/>
                </a:solidFill>
              </a:rPr>
              <a:t>graph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 smtClean="0">
                    <a:sym typeface="Wingdings" panose="05000000000000000000" pitchFamily="2" charset="2"/>
                  </a:rPr>
                  <a:t>path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Never.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some vertex.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to achieve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</a:t>
                </a:r>
                <a:r>
                  <a:rPr lang="en-US" sz="3200" b="1" dirty="0" smtClean="0"/>
                  <a:t>algorithm 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Can we do just a single </a:t>
            </a:r>
            <a:r>
              <a:rPr lang="en-US" sz="2000" b="1" dirty="0" smtClean="0"/>
              <a:t>DFS</a:t>
            </a:r>
            <a:r>
              <a:rPr lang="en-US" sz="2000" dirty="0" smtClean="0"/>
              <a:t> of the graph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edge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Any </a:t>
            </a: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4610" y="3733800"/>
            <a:ext cx="6470914" cy="2438400"/>
            <a:chOff x="1404610" y="3200400"/>
            <a:chExt cx="6470914" cy="2438400"/>
          </a:xfrm>
        </p:grpSpPr>
        <p:grpSp>
          <p:nvGrpSpPr>
            <p:cNvPr id="70" name="Group 69"/>
            <p:cNvGrpSpPr/>
            <p:nvPr/>
          </p:nvGrpSpPr>
          <p:grpSpPr>
            <a:xfrm>
              <a:off x="1404610" y="3200400"/>
              <a:ext cx="2278564" cy="2438400"/>
              <a:chOff x="1143000" y="4191000"/>
              <a:chExt cx="2278564" cy="2438400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341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819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38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447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24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9" name="Straight Arrow Connector 78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1754459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1449659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2" idx="2"/>
                <a:endCxn id="75" idx="0"/>
              </p:cNvCxnSpPr>
              <p:nvPr/>
            </p:nvCxnSpPr>
            <p:spPr>
              <a:xfrm>
                <a:off x="1754459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3" idx="2"/>
                <a:endCxn id="76" idx="0"/>
              </p:cNvCxnSpPr>
              <p:nvPr/>
            </p:nvCxnSpPr>
            <p:spPr>
              <a:xfrm>
                <a:off x="2958878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1" idx="2"/>
                <a:endCxn id="73" idx="1"/>
              </p:cNvCxnSpPr>
              <p:nvPr/>
            </p:nvCxnSpPr>
            <p:spPr>
              <a:xfrm>
                <a:off x="2057400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2"/>
                <a:endCxn id="77" idx="0"/>
              </p:cNvCxnSpPr>
              <p:nvPr/>
            </p:nvCxnSpPr>
            <p:spPr>
              <a:xfrm flipH="1">
                <a:off x="1221059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5" idx="2"/>
                <a:endCxn id="86" idx="0"/>
              </p:cNvCxnSpPr>
              <p:nvPr/>
            </p:nvCxnSpPr>
            <p:spPr>
              <a:xfrm>
                <a:off x="2220445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083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7" name="Straight Arrow Connector 86"/>
              <p:cNvCxnSpPr>
                <a:stCxn id="76" idx="1"/>
                <a:endCxn id="78" idx="3"/>
              </p:cNvCxnSpPr>
              <p:nvPr/>
            </p:nvCxnSpPr>
            <p:spPr>
              <a:xfrm flipH="1">
                <a:off x="2822359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87938" y="3723320"/>
              <a:ext cx="620586" cy="1534480"/>
              <a:chOff x="4359338" y="3951920"/>
              <a:chExt cx="620586" cy="153448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9" name="Straight Arrow Connector 108"/>
              <p:cNvCxnSpPr>
                <a:stCxn id="96" idx="2"/>
                <a:endCxn id="108" idx="3"/>
              </p:cNvCxnSpPr>
              <p:nvPr/>
            </p:nvCxnSpPr>
            <p:spPr>
              <a:xfrm flipH="1">
                <a:off x="4575717" y="48012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854283" y="3723320"/>
              <a:ext cx="1021241" cy="924880"/>
              <a:chOff x="3958683" y="3951920"/>
              <a:chExt cx="1021241" cy="9248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11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683" y="4724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6" name="Straight Arrow Connector 115"/>
              <p:cNvCxnSpPr/>
              <p:nvPr/>
            </p:nvCxnSpPr>
            <p:spPr>
              <a:xfrm flipH="1">
                <a:off x="4093451" y="41154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3" name="Straight Arrow Connector 122"/>
          <p:cNvCxnSpPr>
            <a:stCxn id="98" idx="1"/>
            <a:endCxn id="73" idx="3"/>
          </p:cNvCxnSpPr>
          <p:nvPr/>
        </p:nvCxnSpPr>
        <p:spPr>
          <a:xfrm flipH="1">
            <a:off x="3298546" y="4332920"/>
            <a:ext cx="1289392" cy="1758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1"/>
            <a:endCxn id="74" idx="3"/>
          </p:cNvCxnSpPr>
          <p:nvPr/>
        </p:nvCxnSpPr>
        <p:spPr>
          <a:xfrm flipH="1" flipV="1">
            <a:off x="1789327" y="5334000"/>
            <a:ext cx="2858873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2"/>
            <a:endCxn id="76" idx="0"/>
          </p:cNvCxnSpPr>
          <p:nvPr/>
        </p:nvCxnSpPr>
        <p:spPr>
          <a:xfrm flipH="1">
            <a:off x="3605116" y="4409120"/>
            <a:ext cx="1060881" cy="84868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9204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253734"/>
            <a:ext cx="317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Multiple paths from the root</a:t>
            </a:r>
            <a:endParaRPr lang="en-US" sz="2000" dirty="0"/>
          </a:p>
        </p:txBody>
      </p:sp>
      <p:cxnSp>
        <p:nvCxnSpPr>
          <p:cNvPr id="43" name="Curved Connector 42"/>
          <p:cNvCxnSpPr>
            <a:stCxn id="72" idx="1"/>
          </p:cNvCxnSpPr>
          <p:nvPr/>
        </p:nvCxnSpPr>
        <p:spPr>
          <a:xfrm rot="10800000" flipV="1">
            <a:off x="1371600" y="4495800"/>
            <a:ext cx="566410" cy="160020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Ribbon 43"/>
          <p:cNvSpPr/>
          <p:nvPr/>
        </p:nvSpPr>
        <p:spPr>
          <a:xfrm>
            <a:off x="6172200" y="1905000"/>
            <a:ext cx="2971800" cy="1981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explains, at least intuitively, why it is not easy to pursue a single DFS of the graph to solve this problem.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9" grpId="0"/>
      <p:bldP spid="5" grpId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Recapitulation</a:t>
            </a:r>
            <a:r>
              <a:rPr lang="en-US" sz="3200" b="1" dirty="0" smtClean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Let us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revisit</a:t>
                </a:r>
                <a:r>
                  <a:rPr lang="en-US" sz="3200" b="1" dirty="0" smtClean="0"/>
                  <a:t> the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some vertex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has multiple paths to some </a:t>
                </a:r>
                <a:r>
                  <a:rPr lang="en-US" sz="2000" dirty="0" smtClean="0"/>
                  <a:t>vertex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</a:t>
                </a:r>
                <a:r>
                  <a:rPr lang="en-US" sz="2000" dirty="0" smtClean="0"/>
                  <a:t>multiple </a:t>
                </a:r>
                <a:r>
                  <a:rPr lang="en-US" sz="2000" dirty="0"/>
                  <a:t>paths to </a:t>
                </a:r>
                <a:r>
                  <a:rPr lang="en-US" sz="2000" dirty="0" smtClean="0"/>
                  <a:t>any vertex </a:t>
                </a:r>
                <a:r>
                  <a:rPr lang="en-US" sz="2000" u="sng" dirty="0" smtClean="0"/>
                  <a:t>from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    Can we make inference for other vertices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edges encountered  during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18288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Towards an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</a:t>
                </a:r>
                <a:r>
                  <a:rPr lang="en-US" sz="3200" b="1" dirty="0" smtClean="0"/>
                  <a:t>…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edges can emerge from a single vertex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graphs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unique-path</a:t>
                </a:r>
                <a:r>
                  <a:rPr lang="en-US" sz="2000" dirty="0" smtClean="0"/>
                  <a:t> graph?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395210" y="2362200"/>
            <a:ext cx="2481590" cy="3810000"/>
            <a:chOff x="2395210" y="2362200"/>
            <a:chExt cx="2481590" cy="3810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95210" y="2362200"/>
              <a:ext cx="2481590" cy="3810000"/>
              <a:chOff x="1861810" y="2362200"/>
              <a:chExt cx="2481590" cy="3810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61810" y="2362200"/>
                <a:ext cx="2481590" cy="3810000"/>
                <a:chOff x="1404610" y="1828800"/>
                <a:chExt cx="2481590" cy="381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04610" y="3200400"/>
                  <a:ext cx="2278564" cy="2438400"/>
                  <a:chOff x="1143000" y="4191000"/>
                  <a:chExt cx="2278564" cy="2438400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9341" y="4191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400" y="4876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0819" y="488981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1600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2386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447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3000" y="6477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673" y="62484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28" name="Straight Arrow Connector 27"/>
                  <p:cNvCxnSpPr>
                    <a:stCxn id="20" idx="2"/>
                    <a:endCxn id="21" idx="0"/>
                  </p:cNvCxnSpPr>
                  <p:nvPr/>
                </p:nvCxnSpPr>
                <p:spPr>
                  <a:xfrm flipH="1">
                    <a:off x="1754459" y="4343400"/>
                    <a:ext cx="302941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1" idx="2"/>
                    <a:endCxn id="23" idx="0"/>
                  </p:cNvCxnSpPr>
                  <p:nvPr/>
                </p:nvCxnSpPr>
                <p:spPr>
                  <a:xfrm flipH="1">
                    <a:off x="1449659" y="5029200"/>
                    <a:ext cx="304800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stCxn id="21" idx="2"/>
                    <a:endCxn id="24" idx="0"/>
                  </p:cNvCxnSpPr>
                  <p:nvPr/>
                </p:nvCxnSpPr>
                <p:spPr>
                  <a:xfrm>
                    <a:off x="1754459" y="5029200"/>
                    <a:ext cx="465986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22" idx="2"/>
                    <a:endCxn id="25" idx="0"/>
                  </p:cNvCxnSpPr>
                  <p:nvPr/>
                </p:nvCxnSpPr>
                <p:spPr>
                  <a:xfrm>
                    <a:off x="2958878" y="5042210"/>
                    <a:ext cx="384628" cy="67279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0" idx="2"/>
                    <a:endCxn id="22" idx="1"/>
                  </p:cNvCxnSpPr>
                  <p:nvPr/>
                </p:nvCxnSpPr>
                <p:spPr>
                  <a:xfrm>
                    <a:off x="2057400" y="4343400"/>
                    <a:ext cx="823419" cy="6226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3" idx="2"/>
                    <a:endCxn id="26" idx="0"/>
                  </p:cNvCxnSpPr>
                  <p:nvPr/>
                </p:nvCxnSpPr>
                <p:spPr>
                  <a:xfrm flipH="1">
                    <a:off x="1221059" y="5867400"/>
                    <a:ext cx="228600" cy="6096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24" idx="2"/>
                    <a:endCxn id="35" idx="0"/>
                  </p:cNvCxnSpPr>
                  <p:nvPr/>
                </p:nvCxnSpPr>
                <p:spPr>
                  <a:xfrm>
                    <a:off x="2220445" y="5867400"/>
                    <a:ext cx="6369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06083" y="6400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6" name="Straight Arrow Connector 35"/>
                  <p:cNvCxnSpPr>
                    <a:stCxn id="25" idx="1"/>
                    <a:endCxn id="27" idx="3"/>
                  </p:cNvCxnSpPr>
                  <p:nvPr/>
                </p:nvCxnSpPr>
                <p:spPr>
                  <a:xfrm flipH="1">
                    <a:off x="2938790" y="5791200"/>
                    <a:ext cx="32665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2883" y="24384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2514600" y="1828800"/>
                  <a:ext cx="1371600" cy="1524000"/>
                  <a:chOff x="-381000" y="2057400"/>
                  <a:chExt cx="1371600" cy="1524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-381000" y="2057400"/>
                    <a:ext cx="373731" cy="762000"/>
                    <a:chOff x="60262" y="2818729"/>
                    <a:chExt cx="373731" cy="762000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262" y="34283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2" name="Straight Arrow Connector 11"/>
                    <p:cNvCxnSpPr>
                      <a:endCxn id="11" idx="0"/>
                    </p:cNvCxnSpPr>
                    <p:nvPr/>
                  </p:nvCxnSpPr>
                  <p:spPr>
                    <a:xfrm flipH="1">
                      <a:off x="138321" y="2933029"/>
                      <a:ext cx="228260" cy="4953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7876" y="28187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pic>
                <p:nvPicPr>
                  <p:cNvPr id="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4483" y="3429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819740" y="3124200"/>
                <a:ext cx="197573" cy="6477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endCxn id="15" idx="1"/>
            </p:cNvCxnSpPr>
            <p:nvPr/>
          </p:nvCxnSpPr>
          <p:spPr>
            <a:xfrm>
              <a:off x="3882572" y="2438400"/>
              <a:ext cx="380911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2"/>
              <a:endCxn id="9" idx="1"/>
            </p:cNvCxnSpPr>
            <p:nvPr/>
          </p:nvCxnSpPr>
          <p:spPr>
            <a:xfrm>
              <a:off x="4341542" y="3124200"/>
              <a:ext cx="379141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/>
          <p:nvPr/>
        </p:nvCxnSpPr>
        <p:spPr>
          <a:xfrm rot="10800000" flipH="1">
            <a:off x="2668859" y="3048000"/>
            <a:ext cx="836341" cy="2286000"/>
          </a:xfrm>
          <a:prstGeom prst="curvedConnector3">
            <a:avLst>
              <a:gd name="adj1" fmla="val -27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 flipH="1" flipV="1">
            <a:off x="1748037" y="3281164"/>
            <a:ext cx="2971801" cy="1133874"/>
          </a:xfrm>
          <a:prstGeom prst="curvedConnector3">
            <a:avLst>
              <a:gd name="adj1" fmla="val 12317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Suitably augmenting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DFS(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</a:t>
                </a:r>
                <a:r>
                  <a:rPr lang="en-US" sz="1800" b="1" dirty="0" smtClean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1800" dirty="0">
                    <a:sym typeface="Wingdings" pitchFamily="2" charset="2"/>
                  </a:rPr>
                  <a:t>++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…;  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err="1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{    If (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= false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      else {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If(                        )   …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	          else     …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}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</a:t>
                </a:r>
                <a:r>
                  <a:rPr lang="en-US" sz="1800" dirty="0">
                    <a:sym typeface="Wingdings" pitchFamily="2" charset="2"/>
                  </a:rPr>
                  <a:t>…;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4"/>
                <a:stretch>
                  <a:fillRect l="-593" t="-541" b="-1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Finished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9836" r="-4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Finished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48200" y="4267200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UniquePathGraph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false; 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9" t="-1000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:r>
                  <a:rPr lang="en-US" b="1" dirty="0" smtClean="0"/>
                  <a:t> 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++</a:t>
                </a:r>
                <a:r>
                  <a:rPr lang="en-US" dirty="0" smtClean="0">
                    <a:sym typeface="Wingdings" pitchFamily="2" charset="2"/>
                  </a:rPr>
                  <a:t>;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63" t="-8197" r="-41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(</a:t>
                </a:r>
                <a:r>
                  <a:rPr lang="en-US" b="1" dirty="0" smtClean="0"/>
                  <a:t>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dirty="0" smtClean="0">
                    <a:sym typeface="Wingdings" pitchFamily="2" charset="2"/>
                  </a:rPr>
                  <a:t>&gt;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198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600166" y="3593068"/>
            <a:ext cx="37486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UniquePathGraph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false; 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5720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per fresh DFS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2" grpId="0" animBg="1"/>
      <p:bldP spid="14" grpId="0" animBg="1"/>
      <p:bldP spid="2" grpId="0"/>
      <p:bldP spid="6" grpId="0"/>
      <p:bldP spid="8" grpId="0" animBg="1"/>
      <p:bldP spid="15" grpId="0" animBg="1"/>
      <p:bldP spid="17" grpId="0" animBg="1"/>
      <p:bldP spid="1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Application </a:t>
            </a:r>
            <a:r>
              <a:rPr lang="en-US" b="1" dirty="0" smtClean="0"/>
              <a:t>- 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for</a:t>
            </a:r>
            <a:r>
              <a:rPr lang="en-US" sz="2800" b="1" dirty="0" smtClean="0">
                <a:solidFill>
                  <a:srgbClr val="7030A0"/>
                </a:solidFill>
              </a:rPr>
              <a:t> topological numbering </a:t>
            </a:r>
            <a:r>
              <a:rPr lang="en-US" sz="2800" b="1" dirty="0" smtClean="0">
                <a:solidFill>
                  <a:schemeClr val="tx1"/>
                </a:solidFill>
              </a:rPr>
              <a:t>of a DAG.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 on a DAG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before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 smtClean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before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 smtClean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685800" y="1126942"/>
                <a:ext cx="3733800" cy="1527048"/>
              </a:xfrm>
              <a:prstGeom prst="cloudCallout">
                <a:avLst>
                  <a:gd name="adj1" fmla="val -38211"/>
                  <a:gd name="adj2" fmla="val 806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Any relation between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26942"/>
                <a:ext cx="3733800" cy="1527048"/>
              </a:xfrm>
              <a:prstGeom prst="cloudCallout">
                <a:avLst>
                  <a:gd name="adj1" fmla="val -38211"/>
                  <a:gd name="adj2" fmla="val 80638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loud Callout 41"/>
          <p:cNvSpPr/>
          <p:nvPr/>
        </p:nvSpPr>
        <p:spPr>
          <a:xfrm>
            <a:off x="0" y="990600"/>
            <a:ext cx="4648200" cy="990600"/>
          </a:xfrm>
          <a:prstGeom prst="cloudCallout">
            <a:avLst>
              <a:gd name="adj1" fmla="val -38211"/>
              <a:gd name="adj2" fmla="val 8063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should you focus 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Down Ribbon 36"/>
          <p:cNvSpPr/>
          <p:nvPr/>
        </p:nvSpPr>
        <p:spPr>
          <a:xfrm>
            <a:off x="381000" y="2209800"/>
            <a:ext cx="1769346" cy="6775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edge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2" grpId="0" animBg="1"/>
      <p:bldP spid="38" grpId="0" animBg="1"/>
      <p:bldP spid="3" grpId="0"/>
      <p:bldP spid="31" grpId="0"/>
      <p:bldP spid="35" grpId="0"/>
      <p:bldP spid="36" grpId="0"/>
      <p:bldP spid="42" grpId="0" animBg="1"/>
      <p:bldP spid="42" grpId="1" animBg="1"/>
      <p:bldP spid="37" grpId="0" animBg="1"/>
      <p:bldP spid="3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Lemma 1: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&gt;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arranged in decreasing order of their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 smtClean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 valid topological ordering.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Application -</a:t>
            </a:r>
            <a:r>
              <a:rPr lang="en-US" b="1" dirty="0" smtClean="0"/>
              <a:t> III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Strongly connected components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of a directed graph.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p,q,r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u,v,w,j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{k}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b,c,d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{h}</a:t>
              </a:r>
              <a:endParaRPr lang="en-US" dirty="0"/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SCC</a:t>
                  </a:r>
                  <a:r>
                    <a:rPr lang="en-US" dirty="0" smtClean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1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DFS tree is not unique,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4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81400" y="3048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ight Arrow 54"/>
          <p:cNvSpPr/>
          <p:nvPr/>
        </p:nvSpPr>
        <p:spPr>
          <a:xfrm rot="1556459">
            <a:off x="4088561" y="2715666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1905000"/>
            <a:ext cx="340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 every tree is not a DFS </a:t>
            </a:r>
            <a:r>
              <a:rPr lang="en-US" sz="2000" dirty="0" smtClean="0"/>
              <a:t>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55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 graph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Transform each SCC into a single vertex</a:t>
                </a:r>
              </a:p>
              <a:p>
                <a:r>
                  <a:rPr lang="en-US" sz="2000" dirty="0" smtClean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takes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SCC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 </a:t>
            </a:r>
            <a:r>
              <a:rPr lang="en-US" sz="3600" b="1" dirty="0" smtClean="0"/>
              <a:t>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5</a:t>
            </a:r>
            <a:r>
              <a:rPr lang="en-US" sz="2000" dirty="0" smtClean="0"/>
              <a:t>: A tree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contains one or more SCC.</a:t>
            </a:r>
            <a:endParaRPr lang="en-US" sz="2000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An idea </a:t>
            </a:r>
            <a:r>
              <a:rPr lang="en-US" sz="2800" b="1" dirty="0" smtClean="0"/>
              <a:t>to compute </a:t>
            </a:r>
            <a:r>
              <a:rPr lang="en-US" sz="2800" b="1" dirty="0" smtClean="0">
                <a:solidFill>
                  <a:srgbClr val="7030A0"/>
                </a:solidFill>
              </a:rPr>
              <a:t>SCC</a:t>
            </a:r>
            <a:r>
              <a:rPr lang="en-US" sz="2800" b="1" dirty="0" smtClean="0"/>
              <a:t> efficiently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is still </a:t>
            </a:r>
            <a:r>
              <a:rPr lang="en-US" sz="2000" u="sng" dirty="0" smtClean="0"/>
              <a:t>some order</a:t>
            </a:r>
            <a:r>
              <a:rPr lang="en-US" sz="2000" dirty="0" smtClean="0"/>
              <a:t> there !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Vertices of a SCC appear </a:t>
            </a:r>
            <a:r>
              <a:rPr lang="en-US" sz="2000" i="1" u="sng" dirty="0" smtClean="0"/>
              <a:t>together</a:t>
            </a:r>
            <a:r>
              <a:rPr lang="en-US" sz="2000" dirty="0" smtClean="0"/>
              <a:t> in tree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Homework</a:t>
            </a:r>
            <a:r>
              <a:rPr lang="en-US" sz="2000" dirty="0" smtClean="0"/>
              <a:t>: How to use this idea to solve the problem.</a:t>
            </a:r>
          </a:p>
          <a:p>
            <a:pPr marL="0" indent="0">
              <a:buNone/>
            </a:pPr>
            <a:r>
              <a:rPr lang="en-US" sz="2000" dirty="0" smtClean="0"/>
              <a:t>Think for some time before the next class.</a:t>
            </a:r>
            <a:endParaRPr lang="en-US" sz="2000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>
                    <a:sym typeface="Wingdings" pitchFamily="2" charset="2"/>
                  </a:rPr>
                  <a:t>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….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873624" cy="584775"/>
            <a:chOff x="838200" y="2006025"/>
            <a:chExt cx="7873624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2006025"/>
              <a:ext cx="3835024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</a:t>
              </a:r>
            </a:p>
            <a:p>
              <a:pPr algn="ctr"/>
              <a:r>
                <a:rPr lang="en-US" sz="1600" b="1" dirty="0" smtClean="0"/>
                <a:t>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" y="6381690"/>
            <a:ext cx="654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5257802"/>
            <a:ext cx="8296473" cy="1138760"/>
            <a:chOff x="1140919" y="5478274"/>
            <a:chExt cx="8069953" cy="878799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4334072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to denote the time when DFS </a:t>
              </a:r>
            </a:p>
            <a:p>
              <a:pPr algn="ctr"/>
              <a:r>
                <a:rPr lang="en-US" sz="1600" b="1" dirty="0"/>
                <a:t>a</a:t>
              </a:r>
              <a:r>
                <a:rPr lang="en-US" sz="1600" b="1" dirty="0" smtClean="0"/>
                <a:t>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5" grpId="0" build="p" animBg="1"/>
      <p:bldP spid="1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Relation between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01887" y="254203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47800" y="2819400"/>
            <a:ext cx="2137228" cy="2145268"/>
            <a:chOff x="1447800" y="2819400"/>
            <a:chExt cx="2137228" cy="2145268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981200" y="2831068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676400" y="3516868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47800" y="4355068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3516868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450903" y="4355068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200400" y="351821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048000" y="42672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300781" y="28194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2711730" y="21336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2492684" y="1778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75" grpId="0" animBg="1"/>
      <p:bldP spid="6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Disjoint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What about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Consider an  edge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 smtClean="0"/>
                  <a:t>: descendant to ancestor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6272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465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105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Tree</a:t>
            </a:r>
            <a:r>
              <a:rPr lang="en-US" dirty="0" smtClean="0"/>
              <a:t> </a:t>
            </a:r>
            <a:r>
              <a:rPr lang="en-US" dirty="0"/>
              <a:t>edge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 smtClean="0"/>
              <a:t> </a:t>
            </a:r>
            <a:r>
              <a:rPr lang="en-US" dirty="0"/>
              <a:t>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1886</Words>
  <Application>Microsoft Office PowerPoint</Application>
  <PresentationFormat>On-screen Show (4:3)</PresentationFormat>
  <Paragraphs>555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 </vt:lpstr>
      <vt:lpstr>A Recapitulation of the last lecture</vt:lpstr>
      <vt:lpstr>DFS from a vertex u </vt:lpstr>
      <vt:lpstr>DFS on the graph </vt:lpstr>
      <vt:lpstr>Relation between  </vt:lpstr>
      <vt:lpstr>Relation between  </vt:lpstr>
      <vt:lpstr>Classification of non-tree edges </vt:lpstr>
      <vt:lpstr>Classification of non-tree edges </vt:lpstr>
      <vt:lpstr>PowerPoint Presentation</vt:lpstr>
      <vt:lpstr>Classification of non-tree edges </vt:lpstr>
      <vt:lpstr>Classification of non-tree edges </vt:lpstr>
      <vt:lpstr>Classification of non-tree edges </vt:lpstr>
      <vt:lpstr>Application - I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How to achieve O(n^2) time algorithm ?</vt:lpstr>
      <vt:lpstr>Let us revisit the O(mn) time algorithm</vt:lpstr>
      <vt:lpstr>Towards an O(n^2) time algorithm … </vt:lpstr>
      <vt:lpstr>Suitably augmenting DFS(v)  </vt:lpstr>
      <vt:lpstr>Application - II</vt:lpstr>
      <vt:lpstr>DFS on a DAG </vt:lpstr>
      <vt:lpstr>DFS on a DAG </vt:lpstr>
      <vt:lpstr>Application - III</vt:lpstr>
      <vt:lpstr>Strongly connected components </vt:lpstr>
      <vt:lpstr>SCC graph of G</vt:lpstr>
      <vt:lpstr>SCC graph</vt:lpstr>
      <vt:lpstr>SCC graph</vt:lpstr>
      <vt:lpstr>Computing SCC efficiently</vt:lpstr>
      <vt:lpstr>PowerPoint Presentation</vt:lpstr>
      <vt:lpstr>           An idea to compute SCC efficiently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401</cp:revision>
  <dcterms:created xsi:type="dcterms:W3CDTF">2011-12-03T04:13:03Z</dcterms:created>
  <dcterms:modified xsi:type="dcterms:W3CDTF">2015-08-28T05:23:38Z</dcterms:modified>
</cp:coreProperties>
</file>