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380" r:id="rId2"/>
    <p:sldId id="388" r:id="rId3"/>
    <p:sldId id="390" r:id="rId4"/>
    <p:sldId id="391" r:id="rId5"/>
    <p:sldId id="393" r:id="rId6"/>
    <p:sldId id="392" r:id="rId7"/>
    <p:sldId id="401" r:id="rId8"/>
    <p:sldId id="395" r:id="rId9"/>
    <p:sldId id="396" r:id="rId10"/>
    <p:sldId id="397" r:id="rId11"/>
    <p:sldId id="398" r:id="rId12"/>
    <p:sldId id="399" r:id="rId13"/>
    <p:sldId id="400" r:id="rId14"/>
    <p:sldId id="394" r:id="rId15"/>
    <p:sldId id="402" r:id="rId16"/>
    <p:sldId id="420" r:id="rId17"/>
    <p:sldId id="404" r:id="rId18"/>
    <p:sldId id="411" r:id="rId19"/>
    <p:sldId id="413" r:id="rId20"/>
    <p:sldId id="414" r:id="rId21"/>
    <p:sldId id="418" r:id="rId22"/>
    <p:sldId id="415" r:id="rId23"/>
    <p:sldId id="405" r:id="rId24"/>
    <p:sldId id="406" r:id="rId25"/>
    <p:sldId id="410" r:id="rId26"/>
    <p:sldId id="409" r:id="rId27"/>
    <p:sldId id="419" r:id="rId28"/>
    <p:sldId id="416" r:id="rId29"/>
    <p:sldId id="41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 autoAdjust="0"/>
    <p:restoredTop sz="94676" autoAdjust="0"/>
  </p:normalViewPr>
  <p:slideViewPr>
    <p:cSldViewPr>
      <p:cViewPr>
        <p:scale>
          <a:sx n="85" d="100"/>
          <a:sy n="85" d="100"/>
        </p:scale>
        <p:origin x="-108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43.png"/><Relationship Id="rId4" Type="http://schemas.openxmlformats.org/officeDocument/2006/relationships/image" Target="../media/image351.pn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0.png"/><Relationship Id="rId7" Type="http://schemas.openxmlformats.org/officeDocument/2006/relationships/image" Target="../media/image45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350.png"/><Relationship Id="rId4" Type="http://schemas.openxmlformats.org/officeDocument/2006/relationships/image" Target="../media/image43.png"/><Relationship Id="rId9" Type="http://schemas.openxmlformats.org/officeDocument/2006/relationships/image" Target="../media/image4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17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new</a:t>
            </a:r>
            <a:r>
              <a:rPr lang="en-US" sz="2400" b="1" dirty="0" smtClean="0">
                <a:solidFill>
                  <a:schemeClr val="tx1"/>
                </a:solidFill>
              </a:rPr>
              <a:t> algorithm paradigm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does 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look like 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2000" dirty="0" smtClean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not</a:t>
                </a:r>
                <a:r>
                  <a:rPr lang="en-US" sz="2000" dirty="0" smtClean="0"/>
                  <a:t> the last symbol of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4" grpId="0"/>
      <p:bldP spid="15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does 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look like 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2000" dirty="0" smtClean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not</a:t>
                </a:r>
                <a:r>
                  <a:rPr lang="en-US" sz="2000" dirty="0" smtClean="0"/>
                  <a:t> the last symbol of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10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does 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look like 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2000" dirty="0" smtClean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not</a:t>
                </a:r>
                <a:r>
                  <a:rPr lang="en-US" sz="2000" dirty="0" smtClean="0"/>
                  <a:t> the last symbol of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</a:t>
                </a:r>
                <a:r>
                  <a:rPr lang="en-US" sz="2000" u="sng" dirty="0"/>
                  <a:t>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 smtClean="0">
                    <a:sym typeface="Wingdings" pitchFamily="2" charset="2"/>
                  </a:rPr>
                  <a:t> 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 is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does 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look like 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2000" dirty="0" smtClean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not</a:t>
                </a:r>
                <a:r>
                  <a:rPr lang="en-US" sz="2000" dirty="0" smtClean="0"/>
                  <a:t> the last symbol of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</a:t>
                </a:r>
                <a:r>
                  <a:rPr lang="en-US" sz="2000" u="sng" dirty="0"/>
                  <a:t>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 smtClean="0">
                    <a:sym typeface="Wingdings" pitchFamily="2" charset="2"/>
                  </a:rPr>
                  <a:t> 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 is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   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606934" y="2835535"/>
            <a:ext cx="424933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3198876" y="306322"/>
            <a:ext cx="384051" cy="34290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94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0875 0.1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36" grpId="0" animBg="1"/>
      <p:bldP spid="37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does LCS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 smtClean="0"/>
                  <a:t>) </a:t>
                </a:r>
                <a:r>
                  <a:rPr lang="en-US" sz="3200" b="1" dirty="0"/>
                  <a:t>look like 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2000" dirty="0" smtClean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is not</a:t>
                </a:r>
                <a:r>
                  <a:rPr lang="en-US" sz="2000" dirty="0" smtClean="0"/>
                  <a:t> the last symbol of </a:t>
                </a: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24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 smtClean="0"/>
                  <a:t>for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General case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: length of longest common subsequence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Base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Case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    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 =     ?  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= </a:t>
                </a:r>
                <a:r>
                  <a:rPr lang="en-US" sz="2000" dirty="0" smtClean="0"/>
                  <a:t>   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621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+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)  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24" t="-8333" r="-2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3048000"/>
                <a:ext cx="461568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i="1" u="sng" dirty="0"/>
                  <a:t>bigger</a:t>
                </a:r>
                <a:r>
                  <a:rPr lang="en-US" sz="2000" dirty="0"/>
                  <a:t>  of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048000"/>
                <a:ext cx="4615687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453" t="-7576" r="-198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6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 smtClean="0"/>
                  <a:t>for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  <a:r>
                  <a:rPr lang="en-US" sz="2000" dirty="0" smtClean="0"/>
                  <a:t>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return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  <a:blipFill rotWithShape="1">
                <a:blip r:embed="rId3"/>
                <a:stretch>
                  <a:fillRect l="-1357" t="-656" r="-4072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: worst case running  time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 simple exercise </a:t>
                </a:r>
                <a:r>
                  <a:rPr lang="en-US" sz="2000" dirty="0" smtClean="0"/>
                  <a:t>from discrete math: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why 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us explore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357" t="-625" r="-1900" b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/>
          <p:cNvSpPr/>
          <p:nvPr/>
        </p:nvSpPr>
        <p:spPr>
          <a:xfrm>
            <a:off x="5867400" y="41910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72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  <a:r>
                  <a:rPr lang="en-US" sz="2000" dirty="0" smtClean="0"/>
                  <a:t>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return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72000"/>
              </a:xfrm>
              <a:blipFill rotWithShape="1">
                <a:blip r:embed="rId3"/>
                <a:stretch>
                  <a:fillRect l="-1357" t="-667" r="-4072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59665" y="1600200"/>
                <a:ext cx="4984335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Solving same sub-problem  multiple times !!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But 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only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)*(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Can we compute them efficiently 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59665" y="1600200"/>
                <a:ext cx="4984335" cy="5105400"/>
              </a:xfrm>
              <a:blipFill rotWithShape="1">
                <a:blip r:embed="rId4"/>
                <a:stretch>
                  <a:fillRect l="-1100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81854" y="1449350"/>
            <a:ext cx="846578" cy="695918"/>
            <a:chOff x="6586654" y="1437682"/>
            <a:chExt cx="846578" cy="695918"/>
          </a:xfrm>
        </p:grpSpPr>
        <p:sp>
          <p:nvSpPr>
            <p:cNvPr id="5" name="Oval 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22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799540" y="2209800"/>
            <a:ext cx="1250535" cy="773668"/>
            <a:chOff x="6399740" y="1359932"/>
            <a:chExt cx="1250535" cy="773668"/>
          </a:xfrm>
        </p:grpSpPr>
        <p:sp>
          <p:nvSpPr>
            <p:cNvPr id="9" name="Oval 8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829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7229168" y="2209800"/>
            <a:ext cx="1250535" cy="773668"/>
            <a:chOff x="6498503" y="1359932"/>
            <a:chExt cx="1250535" cy="773668"/>
          </a:xfrm>
        </p:grpSpPr>
        <p:sp>
          <p:nvSpPr>
            <p:cNvPr id="12" name="Oval 11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78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159665" y="3745468"/>
            <a:ext cx="1250535" cy="750332"/>
            <a:chOff x="6217065" y="1828800"/>
            <a:chExt cx="1250535" cy="750332"/>
          </a:xfrm>
        </p:grpSpPr>
        <p:sp>
          <p:nvSpPr>
            <p:cNvPr id="15" name="Oval 1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77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257800" y="3733800"/>
            <a:ext cx="1654492" cy="762000"/>
            <a:chOff x="6279735" y="1828800"/>
            <a:chExt cx="1654492" cy="762000"/>
          </a:xfrm>
        </p:grpSpPr>
        <p:sp>
          <p:nvSpPr>
            <p:cNvPr id="18" name="Oval 17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172200" y="3352800"/>
            <a:ext cx="1654492" cy="685800"/>
            <a:chOff x="5822535" y="1447800"/>
            <a:chExt cx="1654492" cy="685800"/>
          </a:xfrm>
        </p:grpSpPr>
        <p:sp>
          <p:nvSpPr>
            <p:cNvPr id="21" name="Oval 20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8001000" y="3352800"/>
            <a:ext cx="1250535" cy="685800"/>
            <a:chOff x="6432135" y="1447800"/>
            <a:chExt cx="1250535" cy="685800"/>
          </a:xfrm>
        </p:grpSpPr>
        <p:sp>
          <p:nvSpPr>
            <p:cNvPr id="24" name="Oval 23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78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5" idx="2"/>
            <a:endCxn id="9" idx="7"/>
          </p:cNvCxnSpPr>
          <p:nvPr/>
        </p:nvCxnSpPr>
        <p:spPr>
          <a:xfrm flipH="1">
            <a:off x="5441763" y="1992868"/>
            <a:ext cx="10352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6781800" y="1992868"/>
            <a:ext cx="883065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H="1">
            <a:off x="4876802" y="2938831"/>
            <a:ext cx="349435" cy="783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18" idx="0"/>
          </p:cNvCxnSpPr>
          <p:nvPr/>
        </p:nvCxnSpPr>
        <p:spPr>
          <a:xfrm>
            <a:off x="5441763" y="2938831"/>
            <a:ext cx="470502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 flipH="1">
            <a:off x="7283865" y="2938831"/>
            <a:ext cx="336135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5"/>
            <a:endCxn id="24" idx="1"/>
          </p:cNvCxnSpPr>
          <p:nvPr/>
        </p:nvCxnSpPr>
        <p:spPr>
          <a:xfrm>
            <a:off x="7772628" y="2938831"/>
            <a:ext cx="622674" cy="8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6099048" y="3630168"/>
            <a:ext cx="1029384" cy="48463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229600" cy="5486399"/>
          </a:xfrm>
        </p:spPr>
      </p:pic>
    </p:spTree>
    <p:extLst>
      <p:ext uri="{BB962C8B-B14F-4D97-AF65-F5344CB8AC3E}">
        <p14:creationId xmlns:p14="http://schemas.microsoft.com/office/powerpoint/2010/main" val="292685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Fibonacci </a:t>
            </a:r>
            <a:r>
              <a:rPr lang="en-US" sz="4000" b="1" dirty="0">
                <a:solidFill>
                  <a:srgbClr val="7030A0"/>
                </a:solidFill>
              </a:rPr>
              <a:t>n</a:t>
            </a:r>
            <a:r>
              <a:rPr lang="en-US" sz="4000" b="1" dirty="0" smtClean="0">
                <a:solidFill>
                  <a:srgbClr val="7030A0"/>
                </a:solidFill>
              </a:rPr>
              <a:t>umbers 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Fibonacci numbers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)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 smtClean="0"/>
                  <a:t>) +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 smtClean="0"/>
                  <a:t>)  for all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 &gt;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1;</a:t>
                </a: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Exercise 1 : </a:t>
                </a:r>
                <a:r>
                  <a:rPr lang="en-US" sz="2000" dirty="0" smtClean="0"/>
                  <a:t>Using induction or otherwise, show that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Algorithms you must have implemented </a:t>
                </a:r>
                <a:r>
                  <a:rPr lang="en-US" sz="2400" dirty="0" smtClean="0"/>
                  <a:t>for computing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:</a:t>
                </a:r>
              </a:p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Iterative</a:t>
                </a:r>
              </a:p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recursive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9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Longest common subsequence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Recursive </a:t>
            </a:r>
            <a:r>
              <a:rPr lang="en-US" sz="4000" b="1" dirty="0" smtClean="0"/>
              <a:t>algorithm for </a:t>
            </a:r>
            <a:r>
              <a:rPr lang="en-US" sz="4000" b="1" dirty="0" smtClean="0">
                <a:solidFill>
                  <a:srgbClr val="7030A0"/>
                </a:solidFill>
              </a:rPr>
              <a:t>F(n)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7030A0"/>
                    </a:solidFill>
                  </a:rPr>
                  <a:t>Rfib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return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else if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return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else return(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 +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: No. </a:t>
                </a:r>
                <a:r>
                  <a:rPr lang="en-US" sz="2000" b="1" dirty="0">
                    <a:sym typeface="Wingdings" pitchFamily="2" charset="2"/>
                  </a:rPr>
                  <a:t>of instruction executed by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R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Fib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)</a:t>
                </a:r>
              </a:p>
              <a:p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b="1" dirty="0" smtClean="0">
                    <a:sym typeface="Wingdings" pitchFamily="2" charset="2"/>
                  </a:rPr>
                  <a:t>) =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 smtClean="0">
                    <a:sym typeface="Wingdings" pitchFamily="2" charset="2"/>
                  </a:rPr>
                  <a:t>;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 smtClean="0">
                    <a:sym typeface="Wingdings" pitchFamily="2" charset="2"/>
                  </a:rPr>
                  <a:t>) =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b="1" dirty="0" smtClean="0">
                    <a:sym typeface="Wingdings" pitchFamily="2" charset="2"/>
                  </a:rPr>
                  <a:t>; </a:t>
                </a:r>
              </a:p>
              <a:p>
                <a:r>
                  <a:rPr lang="en-US" sz="2000" dirty="0" smtClean="0">
                    <a:sym typeface="Wingdings" pitchFamily="2" charset="2"/>
                  </a:rPr>
                  <a:t>For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&gt;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 =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)+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 +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4</a:t>
                </a:r>
              </a:p>
              <a:p>
                <a:endParaRPr lang="en-US" sz="2000" b="1" dirty="0" smtClean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u="sng" dirty="0" smtClean="0"/>
                  <a:t>Observation 1: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G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)&gt;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G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is exponential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852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7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Recursive </a:t>
            </a:r>
            <a:r>
              <a:rPr lang="en-US" sz="4000" b="1" dirty="0" smtClean="0"/>
              <a:t>algorithm for </a:t>
            </a:r>
            <a:r>
              <a:rPr lang="en-US" sz="4000" b="1" dirty="0" smtClean="0">
                <a:solidFill>
                  <a:srgbClr val="7030A0"/>
                </a:solidFill>
              </a:rPr>
              <a:t>F(n)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Rfib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    if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return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else if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return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else return(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  <a:r>
              <a:rPr lang="en-US" sz="2000" dirty="0" smtClean="0"/>
              <a:t>) + 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n-2</a:t>
            </a:r>
            <a:r>
              <a:rPr lang="en-US" sz="2000" dirty="0" smtClean="0"/>
              <a:t>))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Let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 smtClean="0">
                <a:sym typeface="Wingdings" pitchFamily="2" charset="2"/>
              </a:rPr>
              <a:t>)</a:t>
            </a: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2000" b="1" dirty="0" smtClean="0">
                <a:sym typeface="Wingdings" pitchFamily="2" charset="2"/>
              </a:rPr>
              <a:t>: No. </a:t>
            </a:r>
            <a:r>
              <a:rPr lang="en-US" sz="2000" b="1" dirty="0">
                <a:sym typeface="Wingdings" pitchFamily="2" charset="2"/>
              </a:rPr>
              <a:t>of instruction executed by </a:t>
            </a:r>
            <a:r>
              <a:rPr lang="en-US" sz="2000" b="1" dirty="0" err="1">
                <a:solidFill>
                  <a:srgbClr val="7030A0"/>
                </a:solidFill>
                <a:sym typeface="Wingdings" pitchFamily="2" charset="2"/>
              </a:rPr>
              <a:t>R</a:t>
            </a:r>
            <a:r>
              <a:rPr lang="en-US" sz="2000" b="1" dirty="0" err="1" smtClean="0">
                <a:solidFill>
                  <a:srgbClr val="7030A0"/>
                </a:solidFill>
                <a:sym typeface="Wingdings" pitchFamily="2" charset="2"/>
              </a:rPr>
              <a:t>Fib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(n)</a:t>
            </a:r>
          </a:p>
          <a:p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b="1" dirty="0" smtClean="0">
                <a:sym typeface="Wingdings" pitchFamily="2" charset="2"/>
              </a:rPr>
              <a:t>) =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;  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) =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2000" b="1" dirty="0" smtClean="0">
                <a:sym typeface="Wingdings" pitchFamily="2" charset="2"/>
              </a:rPr>
              <a:t>; </a:t>
            </a:r>
          </a:p>
          <a:p>
            <a:r>
              <a:rPr lang="en-US" sz="2000" dirty="0" smtClean="0">
                <a:sym typeface="Wingdings" pitchFamily="2" charset="2"/>
              </a:rPr>
              <a:t>For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 smtClean="0">
                <a:sym typeface="Wingdings" pitchFamily="2" charset="2"/>
              </a:rPr>
              <a:t>&gt;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  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 smtClean="0">
                <a:sym typeface="Wingdings" pitchFamily="2" charset="2"/>
              </a:rPr>
              <a:t>) =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n-1</a:t>
            </a:r>
            <a:r>
              <a:rPr lang="en-US" sz="2000" b="1" dirty="0" smtClean="0">
                <a:sym typeface="Wingdings" pitchFamily="2" charset="2"/>
              </a:rPr>
              <a:t>)+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n-2</a:t>
            </a:r>
            <a:r>
              <a:rPr lang="en-US" sz="2000" b="1" dirty="0" smtClean="0">
                <a:sym typeface="Wingdings" pitchFamily="2" charset="2"/>
              </a:rPr>
              <a:t>) +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4</a:t>
            </a:r>
          </a:p>
          <a:p>
            <a:endParaRPr lang="en-US" sz="20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u="sng" dirty="0" smtClean="0"/>
              <a:t>Observation 1: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G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)&gt;</a:t>
            </a:r>
            <a:r>
              <a:rPr lang="en-US" sz="2000" b="1" dirty="0" smtClean="0">
                <a:solidFill>
                  <a:srgbClr val="C00000"/>
                </a:solidFill>
              </a:rPr>
              <a:t>F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 for all 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 It follows from </a:t>
            </a:r>
            <a:r>
              <a:rPr lang="en-US" sz="2000" b="1" dirty="0"/>
              <a:t>Observation 1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Exercise 1 </a:t>
            </a:r>
            <a:r>
              <a:rPr lang="en-US" sz="2000" dirty="0" smtClean="0"/>
              <a:t>that </a:t>
            </a:r>
            <a:r>
              <a:rPr lang="en-US" sz="2000" b="1" dirty="0">
                <a:solidFill>
                  <a:srgbClr val="C00000"/>
                </a:solidFill>
              </a:rPr>
              <a:t>G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 is exponential in </a:t>
            </a:r>
            <a:r>
              <a:rPr lang="en-US" sz="2000" b="1" dirty="0" smtClean="0">
                <a:solidFill>
                  <a:srgbClr val="0070C0"/>
                </a:solidFill>
              </a:rPr>
              <a:t>n </a:t>
            </a:r>
            <a:r>
              <a:rPr lang="en-US" sz="2000" b="1" dirty="0" smtClean="0"/>
              <a:t>!</a:t>
            </a:r>
          </a:p>
          <a:p>
            <a:pPr marL="0" indent="0">
              <a:buNone/>
            </a:pPr>
            <a:r>
              <a:rPr lang="en-US" sz="2000" dirty="0" smtClean="0"/>
              <a:t>Explore the recursion tree of 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 to find the reason behind this exponential time.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>
                    <a:solidFill>
                      <a:srgbClr val="7030A0"/>
                    </a:solidFill>
                  </a:rPr>
                  <a:t>Iterative </a:t>
                </a:r>
                <a:r>
                  <a:rPr lang="en-US" sz="4000" b="1" dirty="0" smtClean="0"/>
                  <a:t>Algorithm for</a:t>
                </a:r>
                <a:r>
                  <a:rPr lang="en-US" sz="4000" dirty="0" smtClean="0"/>
                  <a:t>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4000" b="1" dirty="0" smtClean="0">
                    <a:solidFill>
                      <a:srgbClr val="7030A0"/>
                    </a:solidFill>
                  </a:rPr>
                  <a:t>)</a:t>
                </a:r>
                <a:endParaRPr lang="en-US" sz="4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err="1" smtClean="0">
                    <a:solidFill>
                      <a:srgbClr val="7030A0"/>
                    </a:solidFill>
                  </a:rPr>
                  <a:t>IFib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return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/>
                  <a:t>else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return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</a:t>
                </a:r>
                <a:r>
                  <a:rPr lang="en-US" sz="2000" b="1" dirty="0" smtClean="0"/>
                  <a:t>else</a:t>
                </a:r>
                <a:r>
                  <a:rPr lang="en-US" sz="2000" dirty="0" smtClean="0"/>
                  <a:t> {     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{  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 smtClean="0">
                    <a:sym typeface="Wingdings" pitchFamily="2" charset="2"/>
                  </a:rPr>
                  <a:t> 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   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err="1" smtClean="0">
                    <a:solidFill>
                      <a:srgbClr val="0070C0"/>
                    </a:solidFill>
                    <a:sym typeface="Wingdings" pitchFamily="2" charset="2"/>
                  </a:rPr>
                  <a:t>a+b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   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return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1852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57340" y="2144752"/>
            <a:ext cx="1823549" cy="1066800"/>
            <a:chOff x="4357340" y="2144752"/>
            <a:chExt cx="1823549" cy="1066800"/>
          </a:xfrm>
        </p:grpSpPr>
        <p:sp>
          <p:nvSpPr>
            <p:cNvPr id="7" name="Right Brace 6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24400" y="2514600"/>
              <a:ext cx="1456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instructions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355592" y="3211552"/>
                <a:ext cx="2883408" cy="446048"/>
              </a:xfrm>
              <a:prstGeom prst="lef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iterations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592" y="3211552"/>
                <a:ext cx="2883408" cy="446048"/>
              </a:xfrm>
              <a:prstGeom prst="leftArrow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357340" y="3733800"/>
            <a:ext cx="3032956" cy="914400"/>
            <a:chOff x="4371280" y="2144752"/>
            <a:chExt cx="3032956" cy="914400"/>
          </a:xfrm>
        </p:grpSpPr>
        <p:sp>
          <p:nvSpPr>
            <p:cNvPr id="12" name="Right Brace 11"/>
            <p:cNvSpPr/>
            <p:nvPr/>
          </p:nvSpPr>
          <p:spPr>
            <a:xfrm>
              <a:off x="4371280" y="2144752"/>
              <a:ext cx="367060" cy="914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385020"/>
              <a:ext cx="2679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 instructions per iteration</a:t>
              </a:r>
              <a:endParaRPr lang="en-US" dirty="0"/>
            </a:p>
          </p:txBody>
        </p:sp>
      </p:grpSp>
      <p:sp>
        <p:nvSpPr>
          <p:cNvPr id="14" name="Left Arrow 13"/>
          <p:cNvSpPr/>
          <p:nvPr/>
        </p:nvSpPr>
        <p:spPr>
          <a:xfrm>
            <a:off x="4419600" y="5421352"/>
            <a:ext cx="2883408" cy="446048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he final instruction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orizontal Scroll 14"/>
              <p:cNvSpPr/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Total number of instructions=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4+3(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−2)+1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      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Horizontal Scrol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72400" y="1600200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81304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02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44720"/>
              </p:ext>
            </p:extLst>
          </p:nvPr>
        </p:nvGraphicFramePr>
        <p:xfrm>
          <a:off x="2286000" y="6012934"/>
          <a:ext cx="3810000" cy="387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7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87838"/>
              </p:ext>
            </p:extLst>
          </p:nvPr>
        </p:nvGraphicFramePr>
        <p:xfrm>
          <a:off x="2286000" y="6400800"/>
          <a:ext cx="376438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6438"/>
                <a:gridCol w="376438"/>
                <a:gridCol w="376438"/>
                <a:gridCol w="376438"/>
                <a:gridCol w="376438"/>
                <a:gridCol w="376438"/>
                <a:gridCol w="376438"/>
                <a:gridCol w="376438"/>
                <a:gridCol w="376438"/>
                <a:gridCol w="376438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4304043" y="61722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973782" y="5880610"/>
            <a:ext cx="815435" cy="801056"/>
            <a:chOff x="3632139" y="5880610"/>
            <a:chExt cx="815435" cy="801056"/>
          </a:xfrm>
        </p:grpSpPr>
        <p:sp>
          <p:nvSpPr>
            <p:cNvPr id="20" name="Arc 19"/>
            <p:cNvSpPr/>
            <p:nvPr/>
          </p:nvSpPr>
          <p:spPr>
            <a:xfrm rot="18829603">
              <a:off x="3639329" y="5873420"/>
              <a:ext cx="801056" cy="815435"/>
            </a:xfrm>
            <a:prstGeom prst="arc">
              <a:avLst>
                <a:gd name="adj1" fmla="val 14547298"/>
                <a:gd name="adj2" fmla="val 1320001"/>
              </a:avLst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2757" y="6038850"/>
              <a:ext cx="47625" cy="95250"/>
            </a:xfrm>
            <a:prstGeom prst="straightConnector1">
              <a:avLst/>
            </a:prstGeom>
            <a:ln w="3810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752600" y="5943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362200" y="60198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animBg="1"/>
      <p:bldP spid="14" grpId="0" animBg="1"/>
      <p:bldP spid="15" grpId="0" animBg="1"/>
      <p:bldP spid="6" grpId="0"/>
      <p:bldP spid="18" grpId="0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  <a:r>
                  <a:rPr lang="en-US" sz="2000" dirty="0" smtClean="0"/>
                  <a:t>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return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  <a:blipFill rotWithShape="1">
                <a:blip r:embed="rId3"/>
                <a:stretch>
                  <a:fillRect l="-1357" t="-616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0      0       0      ...                        0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81000" y="1676400"/>
            <a:ext cx="9144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133600" y="3352800"/>
            <a:ext cx="1600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05000" y="4038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905000" y="4419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65" grpId="0"/>
      <p:bldP spid="71" grpId="0" animBg="1"/>
      <p:bldP spid="5" grpId="0" animBg="1"/>
      <p:bldP spid="45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Iterative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for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{      </a:t>
                </a:r>
                <a:r>
                  <a:rPr lang="en-US" sz="2000" b="1" dirty="0" smtClean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0" dirty="0" smtClean="0">
                    <a:solidFill>
                      <a:srgbClr val="0070C0"/>
                    </a:solidFill>
                  </a:rPr>
                  <a:t>            </a:t>
                </a: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] 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] 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  <a:blipFill rotWithShape="1">
                <a:blip r:embed="rId3"/>
                <a:stretch>
                  <a:fillRect l="-1508" t="-588" r="-181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0      0       0      ...                        0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3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Homework</a:t>
            </a:r>
            <a:endParaRPr lang="en-US" sz="36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The space requirement of the algorithm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How can you reduce it to </a:t>
                </a:r>
                <a:r>
                  <a:rPr lang="en-US" sz="2000" b="1" dirty="0" smtClean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)).</a:t>
                </a:r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Modify the previous algorithm so that it outputs the LCS as well ?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(The time complexity must not increase asymptotically)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Dynamic Programming </a:t>
            </a:r>
            <a:r>
              <a:rPr lang="en-US" sz="3600" b="1" dirty="0" smtClean="0"/>
              <a:t>algorithm paradigm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Expressing the solution </a:t>
            </a:r>
            <a:r>
              <a:rPr lang="en-US" sz="2000" u="sng" dirty="0" smtClean="0"/>
              <a:t>recursively.</a:t>
            </a:r>
          </a:p>
          <a:p>
            <a:endParaRPr lang="en-US" sz="2000" dirty="0" smtClean="0"/>
          </a:p>
          <a:p>
            <a:r>
              <a:rPr lang="en-US" sz="2000" dirty="0"/>
              <a:t>O</a:t>
            </a:r>
            <a:r>
              <a:rPr lang="en-US" sz="2000" dirty="0" smtClean="0"/>
              <a:t>verall </a:t>
            </a:r>
            <a:r>
              <a:rPr lang="en-US" sz="2000" dirty="0"/>
              <a:t>there are only </a:t>
            </a:r>
            <a:r>
              <a:rPr lang="en-US" sz="2000" u="sng" dirty="0"/>
              <a:t>Polynomial number of </a:t>
            </a:r>
            <a:r>
              <a:rPr lang="en-US" sz="2000" u="sng" dirty="0" err="1" smtClean="0"/>
              <a:t>subproblems</a:t>
            </a:r>
            <a:r>
              <a:rPr lang="en-US" sz="2000" u="sng" dirty="0" smtClean="0"/>
              <a:t>.</a:t>
            </a:r>
            <a:endParaRPr lang="en-US" sz="2000" u="sng" dirty="0"/>
          </a:p>
          <a:p>
            <a:endParaRPr lang="en-US" sz="2000" dirty="0"/>
          </a:p>
          <a:p>
            <a:r>
              <a:rPr lang="en-US" sz="2000" dirty="0" smtClean="0"/>
              <a:t>But there </a:t>
            </a:r>
            <a:r>
              <a:rPr lang="en-US" sz="2000" dirty="0"/>
              <a:t>is a </a:t>
            </a:r>
            <a:r>
              <a:rPr lang="en-US" sz="2000" u="sng" dirty="0"/>
              <a:t>huge overlap</a:t>
            </a:r>
            <a:r>
              <a:rPr lang="en-US" sz="2000" dirty="0"/>
              <a:t> among the </a:t>
            </a:r>
            <a:r>
              <a:rPr lang="en-US" sz="2000" dirty="0" err="1"/>
              <a:t>subproblems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So the recursive algorithm takes exponential time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(solving same </a:t>
            </a:r>
            <a:r>
              <a:rPr lang="en-US" sz="2000" dirty="0" err="1" smtClean="0"/>
              <a:t>subproblem</a:t>
            </a:r>
            <a:r>
              <a:rPr lang="en-US" sz="2000" dirty="0" smtClean="0"/>
              <a:t> multiple times).</a:t>
            </a:r>
          </a:p>
          <a:p>
            <a:endParaRPr lang="en-US" sz="2000" dirty="0"/>
          </a:p>
          <a:p>
            <a:r>
              <a:rPr lang="en-US" sz="2000" dirty="0" smtClean="0"/>
              <a:t>So we compute the recursive solution </a:t>
            </a:r>
            <a:r>
              <a:rPr lang="en-US" sz="2000" u="sng" dirty="0" smtClean="0"/>
              <a:t>iteratively in a bottom-up fashion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(like in  case of Fibonacci numbers).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This avoids wastage of computation and leads to efficient implementation.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79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1828800"/>
            <a:ext cx="302358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2296" y="3505200"/>
            <a:ext cx="21863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Greedy Strategy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3429000"/>
            <a:ext cx="2651688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Divide and </a:t>
            </a:r>
            <a:r>
              <a:rPr lang="en-US" sz="2400" dirty="0" smtClean="0"/>
              <a:t>Conquer</a:t>
            </a:r>
            <a:endParaRPr lang="en-US" sz="2400" dirty="0"/>
          </a:p>
        </p:txBody>
      </p:sp>
      <p:sp>
        <p:nvSpPr>
          <p:cNvPr id="7" name="Up-Down Arrow 6"/>
          <p:cNvSpPr/>
          <p:nvPr/>
        </p:nvSpPr>
        <p:spPr>
          <a:xfrm rot="18115591">
            <a:off x="5562178" y="1948888"/>
            <a:ext cx="443278" cy="17905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 rot="3003505">
            <a:off x="3678405" y="2041394"/>
            <a:ext cx="443278" cy="17905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8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Greedy</a:t>
            </a:r>
            <a:r>
              <a:rPr lang="en-US" sz="3600" b="1" dirty="0" smtClean="0"/>
              <a:t> algorithm paradigm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Local </a:t>
            </a:r>
            <a:r>
              <a:rPr lang="en-US" sz="2400" dirty="0" smtClean="0"/>
              <a:t> approach</a:t>
            </a:r>
          </a:p>
          <a:p>
            <a:endParaRPr lang="en-US" sz="2400" dirty="0"/>
          </a:p>
          <a:p>
            <a:r>
              <a:rPr lang="en-US" sz="2400" dirty="0" smtClean="0"/>
              <a:t>Proof of correctness is </a:t>
            </a:r>
            <a:r>
              <a:rPr lang="en-US" sz="2400" u="sng" dirty="0" smtClean="0"/>
              <a:t>usually nontrivial</a:t>
            </a:r>
            <a:r>
              <a:rPr lang="en-US" sz="2400" dirty="0" smtClean="0"/>
              <a:t> and it involves establishing a </a:t>
            </a:r>
            <a:r>
              <a:rPr lang="en-US" sz="2400" u="sng" dirty="0" smtClean="0"/>
              <a:t>relation</a:t>
            </a:r>
            <a:r>
              <a:rPr lang="en-US" sz="2400" dirty="0" smtClean="0"/>
              <a:t> between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solution of original instance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      solution of smaller instance </a:t>
            </a:r>
          </a:p>
          <a:p>
            <a:endParaRPr lang="en-US" sz="2400" dirty="0"/>
          </a:p>
        </p:txBody>
      </p:sp>
      <p:sp>
        <p:nvSpPr>
          <p:cNvPr id="4" name="Up-Down Arrow 3"/>
          <p:cNvSpPr/>
          <p:nvPr/>
        </p:nvSpPr>
        <p:spPr>
          <a:xfrm>
            <a:off x="3276600" y="3733800"/>
            <a:ext cx="990600" cy="1295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Divide and Conquer </a:t>
            </a:r>
            <a:r>
              <a:rPr lang="en-US" sz="3600" b="1" dirty="0" smtClean="0"/>
              <a:t>algorithm paradigm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/>
          </a:p>
          <a:p>
            <a:r>
              <a:rPr lang="en-US" sz="2000" b="1" dirty="0" smtClean="0"/>
              <a:t>Divide</a:t>
            </a:r>
            <a:r>
              <a:rPr lang="en-US" sz="2000" dirty="0" smtClean="0"/>
              <a:t> the input instance into 2 or more parts of equal sizes</a:t>
            </a:r>
          </a:p>
          <a:p>
            <a:endParaRPr lang="en-US" sz="2000" dirty="0"/>
          </a:p>
          <a:p>
            <a:r>
              <a:rPr lang="en-US" sz="2000" dirty="0" smtClean="0"/>
              <a:t>Solve the same problem for each smaller instance </a:t>
            </a:r>
            <a:r>
              <a:rPr lang="en-US" sz="2000" b="1" dirty="0" smtClean="0"/>
              <a:t>recursively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 smtClean="0"/>
              <a:t>Combine</a:t>
            </a:r>
            <a:r>
              <a:rPr lang="en-US" sz="2000" dirty="0" smtClean="0"/>
              <a:t> their solutions to get the solution of the original instance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It is </a:t>
            </a:r>
            <a:r>
              <a:rPr lang="en-US" sz="2000" u="sng" dirty="0" smtClean="0"/>
              <a:t>usually quite straight forward</a:t>
            </a:r>
            <a:r>
              <a:rPr lang="en-US" sz="2000" dirty="0" smtClean="0"/>
              <a:t> to see if divide and conquer can be applied to solve a problem.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7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a </a:t>
            </a:r>
            <a:r>
              <a:rPr lang="en-US" sz="3600" b="1" dirty="0" smtClean="0">
                <a:solidFill>
                  <a:srgbClr val="7030A0"/>
                </a:solidFill>
              </a:rPr>
              <a:t>subsequence 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sequence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: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0" dirty="0" smtClean="0"/>
                  <a:t>Can be stored in an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: 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?			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 is said to be a </a:t>
                </a:r>
                <a:r>
                  <a:rPr lang="en-US" sz="2000" u="sng" dirty="0" smtClean="0"/>
                  <a:t>subsequence</a:t>
                </a:r>
                <a:r>
                  <a:rPr lang="en-US" sz="2000" dirty="0" smtClean="0"/>
                  <a:t> of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we can obtain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 by removing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 or more elements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 more formal definition 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</a:t>
                </a:r>
                <a:r>
                  <a:rPr lang="en-US" sz="2000" dirty="0"/>
                  <a:t>T</a:t>
                </a:r>
                <a:r>
                  <a:rPr lang="en-US" sz="2000" dirty="0" smtClean="0"/>
                  <a:t>here exists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integers: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…&lt;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 smtClean="0"/>
                  <a:t>          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such that for all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,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  <a:blipFill rotWithShape="1">
                <a:blip r:embed="rId2"/>
                <a:stretch>
                  <a:fillRect l="-70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828800" y="3733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057400" y="37338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62200" y="3733800"/>
            <a:ext cx="3429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33650" y="3733800"/>
            <a:ext cx="3619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838450" y="3733800"/>
            <a:ext cx="5143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88535" y="3196598"/>
            <a:ext cx="1320447" cy="236204"/>
            <a:chOff x="1988535" y="3196598"/>
            <a:chExt cx="1320447" cy="236204"/>
          </a:xfrm>
        </p:grpSpPr>
        <p:sp>
          <p:nvSpPr>
            <p:cNvPr id="21" name="Cross 20"/>
            <p:cNvSpPr/>
            <p:nvPr/>
          </p:nvSpPr>
          <p:spPr>
            <a:xfrm rot="2834682">
              <a:off x="19779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834682">
              <a:off x="24351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834682">
              <a:off x="3120983" y="3207150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blipFill rotWithShape="1">
                <a:blip r:embed="rId4"/>
                <a:stretch>
                  <a:fillRect t="-5714" r="-2105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3669" y="1965136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 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?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9" y="1965136"/>
                <a:ext cx="141513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45520" y="1905000"/>
                <a:ext cx="146008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20" y="1905000"/>
                <a:ext cx="146008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692" r="-7917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5200" y="5269468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69468"/>
                <a:ext cx="6030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36566" y="5269468"/>
                <a:ext cx="611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66" y="5269468"/>
                <a:ext cx="6118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38800" y="5628154"/>
                <a:ext cx="1391343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628154"/>
                <a:ext cx="1391343" cy="391646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57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69633" y="4876800"/>
                <a:ext cx="1049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[1..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33" y="4876800"/>
                <a:ext cx="10499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63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89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/>
      <p:bldP spid="4" grpId="0" animBg="1"/>
      <p:bldP spid="9" grpId="0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Problem</a:t>
            </a:r>
            <a:r>
              <a:rPr lang="en-US" sz="3600" b="1" dirty="0"/>
              <a:t> Definition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Given</a:t>
                </a:r>
                <a:r>
                  <a:rPr lang="en-US" sz="2000" dirty="0" smtClean="0"/>
                  <a:t> : two sequences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Aim</a:t>
                </a:r>
                <a:r>
                  <a:rPr lang="en-US" sz="2000" dirty="0" smtClean="0"/>
                  <a:t> : To compute the </a:t>
                </a:r>
                <a:r>
                  <a:rPr lang="en-US" sz="2000" u="sng" dirty="0" smtClean="0"/>
                  <a:t>longest</a:t>
                </a:r>
                <a:r>
                  <a:rPr lang="en-US" sz="2000" dirty="0" smtClean="0"/>
                  <a:t> sequence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 is subsequence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as well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Example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 : How to compute LCS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/>
                  <a:t> efficiently.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9812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438400" y="34290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814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0" y="34290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0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Recursive formulation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Given</a:t>
                </a:r>
                <a:r>
                  <a:rPr lang="en-US" sz="2000" dirty="0"/>
                  <a:t> : two sequences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Notation for recursive formulation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LCS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): Longest common subsequence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000" dirty="0"/>
                  <a:t> : To </a:t>
                </a:r>
                <a:r>
                  <a:rPr lang="en-US" sz="2000" dirty="0" smtClean="0"/>
                  <a:t>express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recursively.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 smtClean="0"/>
                  <a:t>       </a:t>
                </a: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5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Recursive formulation of 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Down Arrow 4"/>
          <p:cNvSpPr/>
          <p:nvPr/>
        </p:nvSpPr>
        <p:spPr>
          <a:xfrm>
            <a:off x="4710684" y="1752600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948684" y="2831592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5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does 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 smtClean="0"/>
                  <a:t>look like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b="1" dirty="0" smtClean="0"/>
                  <a:t>when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r>
                  <a:rPr lang="en-US" sz="3200" b="1" dirty="0" smtClean="0"/>
                  <a:t>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Intuition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should  terminate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does 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look like 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Intuition</a:t>
                </a:r>
                <a:r>
                  <a:rPr lang="en-US" sz="2000" dirty="0"/>
                  <a:t>: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should  terminate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then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) =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    …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2606935" y="2835535"/>
            <a:ext cx="424932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28800" y="4933890"/>
                <a:ext cx="2685928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LCS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933890"/>
                <a:ext cx="2685928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268" t="-7576" r="-385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0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0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6203</TotalTime>
  <Words>2381</Words>
  <Application>Microsoft Office PowerPoint</Application>
  <PresentationFormat>On-screen Show (4:3)</PresentationFormat>
  <Paragraphs>412</Paragraphs>
  <Slides>29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Design and Analysis of Algorithms (CS345/CS345A)  </vt:lpstr>
      <vt:lpstr>Longest common subsequence</vt:lpstr>
      <vt:lpstr>What is a subsequence ?</vt:lpstr>
      <vt:lpstr>Problem Definition</vt:lpstr>
      <vt:lpstr>Recursive formulation</vt:lpstr>
      <vt:lpstr>PowerPoint Presentation</vt:lpstr>
      <vt:lpstr>Recursive formulation of LCS(n,m) </vt:lpstr>
      <vt:lpstr>How does LCS(n,m) look like  when a_n=b_m ?</vt:lpstr>
      <vt:lpstr>How does LCS(n,m) look like  when a_n=b_m ?</vt:lpstr>
      <vt:lpstr>How does LCS(n,m) look like  when a_n  ≠b_m ?</vt:lpstr>
      <vt:lpstr>How does LCS(n,m) look like  when a_n  ≠b_m ?</vt:lpstr>
      <vt:lpstr>How does LCS(n,m) look like  when a_n  ≠b_m ?</vt:lpstr>
      <vt:lpstr>How does LCS(n,m) look like  when a_n  ≠b_m ?</vt:lpstr>
      <vt:lpstr>How does LCS(n,m) look like  when a_n  ≠b_m ?</vt:lpstr>
      <vt:lpstr>Recursive formulation for LCS(n,m)  </vt:lpstr>
      <vt:lpstr>Recursive algorithm for L(n,m) </vt:lpstr>
      <vt:lpstr>Recursive algorithm for L(n,m) </vt:lpstr>
      <vt:lpstr>PowerPoint Presentation</vt:lpstr>
      <vt:lpstr>Fibonacci numbers </vt:lpstr>
      <vt:lpstr>Recursive algorithm for F(n)</vt:lpstr>
      <vt:lpstr>Recursive algorithm for F(n)</vt:lpstr>
      <vt:lpstr>Iterative Algorithm for F(n)</vt:lpstr>
      <vt:lpstr>Recursive algorithm for L(n,m) </vt:lpstr>
      <vt:lpstr>Iterative algorithm for L(n,m) </vt:lpstr>
      <vt:lpstr>Homework</vt:lpstr>
      <vt:lpstr>Dynamic Programming algorithm paradigm</vt:lpstr>
      <vt:lpstr>Homework</vt:lpstr>
      <vt:lpstr>Greedy algorithm paradigm</vt:lpstr>
      <vt:lpstr>Divide and Conquer algorithm paradigm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462</cp:revision>
  <dcterms:created xsi:type="dcterms:W3CDTF">2011-12-03T04:13:03Z</dcterms:created>
  <dcterms:modified xsi:type="dcterms:W3CDTF">2015-09-01T14:36:59Z</dcterms:modified>
</cp:coreProperties>
</file>