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5"/>
  </p:notesMasterIdLst>
  <p:sldIdLst>
    <p:sldId id="274" r:id="rId2"/>
    <p:sldId id="506" r:id="rId3"/>
    <p:sldId id="507" r:id="rId4"/>
    <p:sldId id="501" r:id="rId5"/>
    <p:sldId id="485" r:id="rId6"/>
    <p:sldId id="502" r:id="rId7"/>
    <p:sldId id="508" r:id="rId8"/>
    <p:sldId id="494" r:id="rId9"/>
    <p:sldId id="491" r:id="rId10"/>
    <p:sldId id="495" r:id="rId11"/>
    <p:sldId id="497" r:id="rId12"/>
    <p:sldId id="500" r:id="rId13"/>
    <p:sldId id="499" r:id="rId14"/>
    <p:sldId id="496" r:id="rId15"/>
    <p:sldId id="504" r:id="rId16"/>
    <p:sldId id="489" r:id="rId17"/>
    <p:sldId id="493" r:id="rId18"/>
    <p:sldId id="503" r:id="rId19"/>
    <p:sldId id="509" r:id="rId20"/>
    <p:sldId id="510" r:id="rId21"/>
    <p:sldId id="511" r:id="rId22"/>
    <p:sldId id="512" r:id="rId23"/>
    <p:sldId id="476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 autoAdjust="0"/>
    <p:restoredTop sz="94676" autoAdjust="0"/>
  </p:normalViewPr>
  <p:slideViewPr>
    <p:cSldViewPr>
      <p:cViewPr varScale="1">
        <p:scale>
          <a:sx n="87" d="100"/>
          <a:sy n="87" d="100"/>
        </p:scale>
        <p:origin x="-121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9/2/2015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9/2/2015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0.png"/><Relationship Id="rId7" Type="http://schemas.openxmlformats.org/officeDocument/2006/relationships/image" Target="../media/image36.png"/><Relationship Id="rId12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0.png"/><Relationship Id="rId11" Type="http://schemas.openxmlformats.org/officeDocument/2006/relationships/image" Target="../media/image43.png"/><Relationship Id="rId5" Type="http://schemas.openxmlformats.org/officeDocument/2006/relationships/image" Target="../media/image35.png"/><Relationship Id="rId10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png"/><Relationship Id="rId8" Type="http://schemas.openxmlformats.org/officeDocument/2006/relationships/image" Target="../media/image70.png"/><Relationship Id="rId12" Type="http://schemas.openxmlformats.org/officeDocument/2006/relationships/image" Target="../media/image3.png"/><Relationship Id="rId7" Type="http://schemas.openxmlformats.org/officeDocument/2006/relationships/image" Target="../media/image60.png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.png"/><Relationship Id="rId15" Type="http://schemas.openxmlformats.org/officeDocument/2006/relationships/image" Target="../media/image6.png"/><Relationship Id="rId10" Type="http://schemas.openxmlformats.org/officeDocument/2006/relationships/image" Target="../media/image9.png"/><Relationship Id="rId9" Type="http://schemas.openxmlformats.org/officeDocument/2006/relationships/image" Target="../media/image8.png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7.png"/><Relationship Id="rId4" Type="http://schemas.openxmlformats.org/officeDocument/2006/relationships/image" Target="../media/image3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7.png"/><Relationship Id="rId4" Type="http://schemas.openxmlformats.org/officeDocument/2006/relationships/image" Target="../media/image3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7.png"/><Relationship Id="rId4" Type="http://schemas.openxmlformats.org/officeDocument/2006/relationships/image" Target="../media/image3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18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>
                <a:solidFill>
                  <a:srgbClr val="7030A0"/>
                </a:solidFill>
              </a:rPr>
              <a:t>Dynamic Programming - II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How to compute </a:t>
            </a:r>
            <a:r>
              <a:rPr lang="en-US" sz="3200" b="1" dirty="0" smtClean="0">
                <a:solidFill>
                  <a:srgbClr val="7030A0"/>
                </a:solidFill>
              </a:rPr>
              <a:t>optimal</a:t>
            </a:r>
            <a:r>
              <a:rPr lang="en-US" sz="3200" b="1" dirty="0" smtClean="0"/>
              <a:t> triangulation ?</a:t>
            </a:r>
            <a:br>
              <a:rPr lang="en-US" sz="3200" b="1" dirty="0" smtClean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ontent Placeholder 8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534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If the opt. triangulation has triangle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), what can we infer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85" name="Content Placeholder 8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534400" cy="5486400"/>
              </a:xfrm>
              <a:blipFill rotWithShape="1">
                <a:blip r:embed="rId2"/>
                <a:stretch>
                  <a:fillRect l="-714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81025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69017" y="1611868"/>
            <a:ext cx="4488983" cy="4484132"/>
            <a:chOff x="2326392" y="1611868"/>
            <a:chExt cx="4488983" cy="4484132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484132"/>
              <a:chOff x="2326392" y="1611868"/>
              <a:chExt cx="4488983" cy="44841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585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3852625" y="5638800"/>
            <a:ext cx="1600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Isosceles Triangle 85"/>
          <p:cNvSpPr/>
          <p:nvPr/>
        </p:nvSpPr>
        <p:spPr>
          <a:xfrm>
            <a:off x="3863511" y="2069068"/>
            <a:ext cx="1600200" cy="3581400"/>
          </a:xfrm>
          <a:prstGeom prst="triangle">
            <a:avLst>
              <a:gd name="adj" fmla="val 77550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5791200" y="3086100"/>
            <a:ext cx="3152423" cy="1686699"/>
            <a:chOff x="5791200" y="3086100"/>
            <a:chExt cx="3152423" cy="16866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629400" y="4126468"/>
                  <a:ext cx="2314223" cy="646331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Polygon 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dirty="0"/>
                    <a:t>,</a:t>
                  </a:r>
                  <a:r>
                    <a:rPr lang="en-US" dirty="0" smtClean="0"/>
                    <a:t>…,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</m:oMath>
                  </a14:m>
                  <a:r>
                    <a:rPr lang="en-US" dirty="0"/>
                    <a:t>)</a:t>
                  </a:r>
                  <a:r>
                    <a:rPr lang="en-US" dirty="0" smtClean="0"/>
                    <a:t> is </a:t>
                  </a:r>
                </a:p>
                <a:p>
                  <a:r>
                    <a:rPr lang="en-US" dirty="0" smtClean="0"/>
                    <a:t>optimally triangulated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4126468"/>
                  <a:ext cx="2314223" cy="64633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2375" t="-4717" r="-3694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urved Connector 11"/>
            <p:cNvCxnSpPr/>
            <p:nvPr/>
          </p:nvCxnSpPr>
          <p:spPr>
            <a:xfrm rot="16200000" flipV="1">
              <a:off x="6171159" y="2706141"/>
              <a:ext cx="1040368" cy="1800285"/>
            </a:xfrm>
            <a:prstGeom prst="curvedConnector2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0" y="3086100"/>
            <a:ext cx="3512016" cy="1790700"/>
            <a:chOff x="0" y="3086100"/>
            <a:chExt cx="3512016" cy="17907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0" y="4230469"/>
                  <a:ext cx="2314223" cy="646331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Polygon 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</m:oMath>
                  </a14:m>
                  <a:r>
                    <a:rPr lang="en-US" dirty="0"/>
                    <a:t>,</a:t>
                  </a:r>
                  <a:r>
                    <a:rPr lang="en-US" dirty="0" smtClean="0"/>
                    <a:t>…,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a14:m>
                  <a:r>
                    <a:rPr lang="en-US" dirty="0"/>
                    <a:t>)</a:t>
                  </a:r>
                  <a:r>
                    <a:rPr lang="en-US" dirty="0" smtClean="0"/>
                    <a:t> is </a:t>
                  </a:r>
                </a:p>
                <a:p>
                  <a:r>
                    <a:rPr lang="en-US" dirty="0" smtClean="0"/>
                    <a:t>optimally triangulated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4230469"/>
                  <a:ext cx="2314223" cy="64633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2105" t="-4717" r="-3421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Curved Connector 54"/>
            <p:cNvCxnSpPr>
              <a:stCxn id="50" idx="0"/>
            </p:cNvCxnSpPr>
            <p:nvPr/>
          </p:nvCxnSpPr>
          <p:spPr>
            <a:xfrm rot="5400000" flipH="1" flipV="1">
              <a:off x="1762379" y="2480832"/>
              <a:ext cx="1144370" cy="2354905"/>
            </a:xfrm>
            <a:prstGeom prst="curvedConnector2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0535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Recursive formulation </a:t>
            </a:r>
            <a:br>
              <a:rPr lang="en-US" sz="3200" dirty="0" smtClean="0">
                <a:solidFill>
                  <a:srgbClr val="7030A0"/>
                </a:solidFill>
              </a:rPr>
            </a:br>
            <a:r>
              <a:rPr lang="en-US" sz="3200" dirty="0" smtClean="0"/>
              <a:t>of OPTMAL Triangulation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): </a:t>
                </a:r>
              </a:p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weight of optimal triangulation of polygon </a:t>
                </a:r>
                <a:r>
                  <a:rPr lang="en-US" sz="2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)</a:t>
                </a:r>
                <a:r>
                  <a:rPr lang="en-US" sz="2800" dirty="0"/>
                  <a:t> </a:t>
                </a:r>
                <a:br>
                  <a:rPr lang="en-US" sz="2800" dirty="0"/>
                </a:br>
                <a:endParaRPr lang="en-US" sz="2800" b="1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863" t="-4065" r="-2980"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41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Recursive formulation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 smtClean="0"/>
                  <a:t>) = 0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/>
                </a:r>
                <a:br>
                  <a:rPr lang="en-US" sz="2000" dirty="0"/>
                </a:br>
                <a:endParaRPr lang="en-US" sz="2000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) =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?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/>
                            </a:rPr>
                            <m:t>   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?        </m:t>
                          </m:r>
                        </m:e>
                      </m:func>
                    </m:oMath>
                  </m:oMathPara>
                </a14:m>
                <a:endParaRPr lang="en-US" sz="2000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/>
                </a:r>
                <a:br>
                  <a:rPr lang="en-US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15" name="Content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66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9ED8-BBDD-47A1-9C62-8C7F2ACFBD70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950208" y="2057400"/>
            <a:ext cx="3429000" cy="3604736"/>
            <a:chOff x="950208" y="2057400"/>
            <a:chExt cx="3429000" cy="3604736"/>
          </a:xfrm>
        </p:grpSpPr>
        <p:grpSp>
          <p:nvGrpSpPr>
            <p:cNvPr id="32" name="Group 31"/>
            <p:cNvGrpSpPr/>
            <p:nvPr/>
          </p:nvGrpSpPr>
          <p:grpSpPr>
            <a:xfrm>
              <a:off x="950208" y="2057400"/>
              <a:ext cx="3429000" cy="3604736"/>
              <a:chOff x="950208" y="2057400"/>
              <a:chExt cx="3429000" cy="3604736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950208" y="2057400"/>
                <a:ext cx="3429000" cy="3581400"/>
                <a:chOff x="2895600" y="2057400"/>
                <a:chExt cx="3429000" cy="3581400"/>
              </a:xfrm>
            </p:grpSpPr>
            <p:cxnSp>
              <p:nvCxnSpPr>
                <p:cNvPr id="11" name="Straight Connector 10"/>
                <p:cNvCxnSpPr/>
                <p:nvPr/>
              </p:nvCxnSpPr>
              <p:spPr>
                <a:xfrm flipH="1">
                  <a:off x="5334000" y="4876800"/>
                  <a:ext cx="762000" cy="762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H="1">
                  <a:off x="6096000" y="3886200"/>
                  <a:ext cx="228600" cy="990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5867400" y="2514600"/>
                  <a:ext cx="457200" cy="1371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4953000" y="2057400"/>
                  <a:ext cx="914400" cy="457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flipV="1">
                  <a:off x="2895600" y="2057400"/>
                  <a:ext cx="1028700" cy="533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950208" y="2590800"/>
                <a:ext cx="2449286" cy="30713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Connector 54"/>
            <p:cNvCxnSpPr/>
            <p:nvPr/>
          </p:nvCxnSpPr>
          <p:spPr>
            <a:xfrm>
              <a:off x="1978908" y="2057400"/>
              <a:ext cx="1028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851021" y="2069068"/>
                <a:ext cx="4923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021" y="2069068"/>
                <a:ext cx="49237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48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457200" y="1509205"/>
            <a:ext cx="4458305" cy="4586795"/>
            <a:chOff x="457200" y="1509205"/>
            <a:chExt cx="4458305" cy="45867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3202633" y="5726668"/>
                  <a:ext cx="4523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2633" y="5726668"/>
                  <a:ext cx="45230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4074408" y="4648200"/>
                  <a:ext cx="67512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4408" y="4648200"/>
                  <a:ext cx="675121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171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457200" y="2362200"/>
                  <a:ext cx="455509" cy="3956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2362200"/>
                  <a:ext cx="455509" cy="3956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6250" r="-16000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Freeform 6"/>
            <p:cNvSpPr/>
            <p:nvPr/>
          </p:nvSpPr>
          <p:spPr>
            <a:xfrm rot="18815703">
              <a:off x="2170752" y="1471854"/>
              <a:ext cx="832575" cy="907278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 rot="2526605">
              <a:off x="4082930" y="3447102"/>
              <a:ext cx="832575" cy="907278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 flipH="1" flipV="1">
            <a:off x="939322" y="2590800"/>
            <a:ext cx="2449286" cy="307133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982525" y="2552545"/>
            <a:ext cx="2939483" cy="3109591"/>
            <a:chOff x="982525" y="2552545"/>
            <a:chExt cx="2939483" cy="3109591"/>
          </a:xfrm>
        </p:grpSpPr>
        <p:cxnSp>
          <p:nvCxnSpPr>
            <p:cNvPr id="62" name="Straight Connector 61"/>
            <p:cNvCxnSpPr/>
            <p:nvPr/>
          </p:nvCxnSpPr>
          <p:spPr>
            <a:xfrm flipV="1">
              <a:off x="3388608" y="2560010"/>
              <a:ext cx="533400" cy="310212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982525" y="2552545"/>
              <a:ext cx="2937191" cy="3078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510004" y="3440668"/>
                <a:ext cx="259045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m:rPr>
                        <m:nor/>
                      </m:rPr>
                      <a:rPr lang="en-US" dirty="0"/>
                      <m:t>)+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/>
                  <a:t> )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004" y="3440668"/>
                <a:ext cx="2590453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118" t="-8197" r="-329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867399" y="3716075"/>
                <a:ext cx="77014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&lt;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&lt;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399" y="3716075"/>
                <a:ext cx="77014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259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620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21" grpId="0"/>
      <p:bldP spid="50" grpId="0" animBg="1"/>
      <p:bldP spid="5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Recursive ALGORITHM </a:t>
            </a:r>
            <a:br>
              <a:rPr lang="en-US" sz="3200" dirty="0" smtClean="0">
                <a:solidFill>
                  <a:srgbClr val="7030A0"/>
                </a:solidFill>
              </a:rPr>
            </a:br>
            <a:r>
              <a:rPr lang="en-US" sz="3200" dirty="0" smtClean="0"/>
              <a:t>of OPTMAL Triangulation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85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 smtClean="0"/>
                  <a:t>for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3200" dirty="0" smtClean="0"/>
                  <a:t>)</a:t>
                </a:r>
                <a:br>
                  <a:rPr lang="en-US" sz="3200" dirty="0" smtClean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267200" cy="49530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{</a:t>
                </a:r>
                <a:r>
                  <a:rPr lang="en-US" sz="2000" b="1" dirty="0" smtClean="0"/>
                  <a:t>If</a:t>
                </a:r>
                <a:r>
                  <a:rPr lang="en-US" sz="2000" dirty="0" smtClean="0"/>
                  <a:t>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 smtClean="0"/>
                  <a:t>)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b="1" dirty="0" smtClean="0"/>
                  <a:t>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{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∞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:r>
                  <a:rPr lang="en-US" sz="2000" b="1" dirty="0" smtClean="0"/>
                  <a:t>For</a:t>
                </a:r>
                <a:r>
                  <a:rPr lang="en-US" sz="2000" dirty="0" smtClean="0"/>
                  <a:t>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{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𝑒𝑚𝑝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 +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);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If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&gt;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}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267200" cy="4953000"/>
              </a:xfrm>
              <a:blipFill rotWithShape="1">
                <a:blip r:embed="rId3"/>
                <a:stretch>
                  <a:fillRect l="-1429" t="-1232"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8768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: </a:t>
                </a:r>
                <a:r>
                  <a:rPr lang="en-US" sz="1800" dirty="0" smtClean="0"/>
                  <a:t>worst case running  time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 smtClean="0"/>
                  <a:t>)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=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 smtClean="0"/>
                  <a:t>) 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3</m:t>
                    </m:r>
                  </m:oMath>
                </a14:m>
                <a:r>
                  <a:rPr lang="en-US" sz="2000" dirty="0"/>
                  <a:t>) 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−2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: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&gt;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2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        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Exponential !!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But </a:t>
                </a:r>
                <a:r>
                  <a:rPr lang="en-US" sz="2000" dirty="0"/>
                  <a:t>how many sub-problems are there ?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Only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876800"/>
              </a:xfrm>
              <a:blipFill rotWithShape="1">
                <a:blip r:embed="rId4"/>
                <a:stretch>
                  <a:fillRect l="-1493" t="-1250" r="-271" b="-7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778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14400"/>
            <a:ext cx="8229600" cy="5486399"/>
          </a:xfrm>
        </p:spPr>
      </p:pic>
    </p:spTree>
    <p:extLst>
      <p:ext uri="{BB962C8B-B14F-4D97-AF65-F5344CB8AC3E}">
        <p14:creationId xmlns:p14="http://schemas.microsoft.com/office/powerpoint/2010/main" val="4148319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419600" cy="49530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{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∞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{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);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&gt;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/>
                  <a:t>)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}</a:t>
                </a:r>
              </a:p>
              <a:p>
                <a:pPr marL="0" indent="0">
                  <a:buNone/>
                </a:pPr>
                <a:r>
                  <a:rPr lang="en-US" sz="2000" dirty="0"/>
                  <a:t>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419600" cy="4953000"/>
              </a:xfrm>
              <a:blipFill rotWithShape="1">
                <a:blip r:embed="rId3"/>
                <a:stretch>
                  <a:fillRect l="-1379" t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b="1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b="1" dirty="0" smtClean="0"/>
                  <a:t>]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  <a:blipFill rotWithShape="1">
                <a:blip r:embed="rId4"/>
                <a:stretch>
                  <a:fillRect t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359901" y="5269468"/>
                <a:ext cx="3373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1   2          ...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901" y="5269468"/>
                <a:ext cx="337380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444" t="-8197" r="-21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4876800" y="1828800"/>
            <a:ext cx="456420" cy="3352800"/>
            <a:chOff x="4876800" y="1828800"/>
            <a:chExt cx="456420" cy="3352800"/>
          </a:xfrm>
        </p:grpSpPr>
        <p:sp>
          <p:nvSpPr>
            <p:cNvPr id="59" name="TextBox 58"/>
            <p:cNvSpPr txBox="1"/>
            <p:nvPr/>
          </p:nvSpPr>
          <p:spPr>
            <a:xfrm>
              <a:off x="49530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1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56114" y="4659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2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876800" y="18288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1828800"/>
                  <a:ext cx="37459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TextBox 63"/>
            <p:cNvSpPr txBox="1"/>
            <p:nvPr/>
          </p:nvSpPr>
          <p:spPr>
            <a:xfrm rot="5173825">
              <a:off x="4976872" y="44324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620000" y="5269468"/>
                <a:ext cx="324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269468"/>
                <a:ext cx="32489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4939188" y="4202668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188" y="4202668"/>
                <a:ext cx="318612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5410200" y="1964473"/>
            <a:ext cx="3276600" cy="3217127"/>
            <a:chOff x="5410200" y="1964473"/>
            <a:chExt cx="3276600" cy="3217127"/>
          </a:xfrm>
        </p:grpSpPr>
        <p:grpSp>
          <p:nvGrpSpPr>
            <p:cNvPr id="6" name="Group 5"/>
            <p:cNvGrpSpPr/>
            <p:nvPr/>
          </p:nvGrpSpPr>
          <p:grpSpPr>
            <a:xfrm>
              <a:off x="5410200" y="1964473"/>
              <a:ext cx="3276600" cy="3217127"/>
              <a:chOff x="5257800" y="2057400"/>
              <a:chExt cx="3276600" cy="321712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5257800" y="2057400"/>
                <a:ext cx="3276600" cy="3217127"/>
                <a:chOff x="5257800" y="2057400"/>
                <a:chExt cx="3276600" cy="3217127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5257800" y="2057400"/>
                  <a:ext cx="3276600" cy="3217127"/>
                  <a:chOff x="5257800" y="2057400"/>
                  <a:chExt cx="3276600" cy="3217127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5257800" y="2057400"/>
                    <a:ext cx="3276600" cy="32004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57150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>
                    <a:off x="61722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66294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 flipH="1">
                    <a:off x="7081024" y="2057400"/>
                    <a:ext cx="5576" cy="321712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7543800" y="2057400"/>
                    <a:ext cx="0" cy="321712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80010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5257800" y="25146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5257800" y="29718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5257800" y="34290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257800" y="38862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5257800" y="43434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5257800" y="48006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54864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59436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64008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H="1">
                  <a:off x="6852424" y="2057400"/>
                  <a:ext cx="5576" cy="321712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7315200" y="2057400"/>
                  <a:ext cx="0" cy="321712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77724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Straight Connector 55"/>
              <p:cNvCxnSpPr/>
              <p:nvPr/>
            </p:nvCxnSpPr>
            <p:spPr>
              <a:xfrm>
                <a:off x="5257800" y="27432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5257800" y="32004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5257800" y="36576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5257800" y="41148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257800" y="45720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5257800" y="50292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Connector 79"/>
            <p:cNvCxnSpPr/>
            <p:nvPr/>
          </p:nvCxnSpPr>
          <p:spPr>
            <a:xfrm>
              <a:off x="8382000" y="19812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5410200" y="22098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638800" y="2133600"/>
            <a:ext cx="3048000" cy="3048000"/>
            <a:chOff x="5638800" y="2133600"/>
            <a:chExt cx="3048000" cy="3048000"/>
          </a:xfrm>
        </p:grpSpPr>
        <p:sp>
          <p:nvSpPr>
            <p:cNvPr id="7" name="TextBox 6"/>
            <p:cNvSpPr txBox="1"/>
            <p:nvPr/>
          </p:nvSpPr>
          <p:spPr>
            <a:xfrm>
              <a:off x="5638800" y="4873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867400" y="4648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048562" y="4419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324600" y="4191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53200" y="3962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781800" y="3733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962962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239000" y="3276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467600" y="3048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648762" y="2819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877362" y="2590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153400" y="2362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410762" y="2133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</p:grpSp>
      <p:sp>
        <p:nvSpPr>
          <p:cNvPr id="71" name="Rectangle 70"/>
          <p:cNvSpPr/>
          <p:nvPr/>
        </p:nvSpPr>
        <p:spPr>
          <a:xfrm>
            <a:off x="7696200" y="4267200"/>
            <a:ext cx="228600" cy="228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3" idx="3"/>
            <a:endCxn id="71" idx="1"/>
          </p:cNvCxnSpPr>
          <p:nvPr/>
        </p:nvCxnSpPr>
        <p:spPr>
          <a:xfrm flipV="1">
            <a:off x="5257800" y="4381500"/>
            <a:ext cx="2438400" cy="58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71" idx="2"/>
          </p:cNvCxnSpPr>
          <p:nvPr/>
        </p:nvCxnSpPr>
        <p:spPr>
          <a:xfrm>
            <a:off x="7810500" y="4495800"/>
            <a:ext cx="0" cy="7736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8382000" y="4953000"/>
            <a:ext cx="3048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324600" y="4038600"/>
            <a:ext cx="1600200" cy="440473"/>
            <a:chOff x="6324600" y="4038600"/>
            <a:chExt cx="1600200" cy="440473"/>
          </a:xfrm>
        </p:grpSpPr>
        <p:sp>
          <p:nvSpPr>
            <p:cNvPr id="17" name="Rectangle 16"/>
            <p:cNvSpPr/>
            <p:nvPr/>
          </p:nvSpPr>
          <p:spPr>
            <a:xfrm>
              <a:off x="6324600" y="4267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696200" y="40386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553200" y="3810000"/>
            <a:ext cx="1371600" cy="669073"/>
            <a:chOff x="6553200" y="3810000"/>
            <a:chExt cx="1371600" cy="669073"/>
          </a:xfrm>
        </p:grpSpPr>
        <p:sp>
          <p:nvSpPr>
            <p:cNvPr id="103" name="Rectangle 102"/>
            <p:cNvSpPr/>
            <p:nvPr/>
          </p:nvSpPr>
          <p:spPr>
            <a:xfrm>
              <a:off x="6553200" y="4267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696200" y="38100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467600" y="2895600"/>
            <a:ext cx="457200" cy="1583473"/>
            <a:chOff x="7467600" y="2895600"/>
            <a:chExt cx="457200" cy="1583473"/>
          </a:xfrm>
        </p:grpSpPr>
        <p:sp>
          <p:nvSpPr>
            <p:cNvPr id="108" name="Rectangle 107"/>
            <p:cNvSpPr/>
            <p:nvPr/>
          </p:nvSpPr>
          <p:spPr>
            <a:xfrm>
              <a:off x="7467600" y="4267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7696200" y="28956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39000" y="3124200"/>
            <a:ext cx="685800" cy="1354873"/>
            <a:chOff x="7239000" y="3124200"/>
            <a:chExt cx="685800" cy="1354873"/>
          </a:xfrm>
        </p:grpSpPr>
        <p:sp>
          <p:nvSpPr>
            <p:cNvPr id="107" name="Rectangle 106"/>
            <p:cNvSpPr/>
            <p:nvPr/>
          </p:nvSpPr>
          <p:spPr>
            <a:xfrm>
              <a:off x="7239000" y="4267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7696200" y="3124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010400" y="3352800"/>
            <a:ext cx="914400" cy="1126273"/>
            <a:chOff x="7010400" y="3352800"/>
            <a:chExt cx="914400" cy="1126273"/>
          </a:xfrm>
        </p:grpSpPr>
        <p:sp>
          <p:nvSpPr>
            <p:cNvPr id="106" name="Rectangle 105"/>
            <p:cNvSpPr/>
            <p:nvPr/>
          </p:nvSpPr>
          <p:spPr>
            <a:xfrm>
              <a:off x="7010400" y="4267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7696200" y="33528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81800" y="3581400"/>
            <a:ext cx="1143000" cy="897673"/>
            <a:chOff x="6781800" y="3581400"/>
            <a:chExt cx="1143000" cy="897673"/>
          </a:xfrm>
        </p:grpSpPr>
        <p:sp>
          <p:nvSpPr>
            <p:cNvPr id="105" name="Rectangle 104"/>
            <p:cNvSpPr/>
            <p:nvPr/>
          </p:nvSpPr>
          <p:spPr>
            <a:xfrm>
              <a:off x="6781800" y="4267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696200" y="35814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Arrow Connector 83"/>
          <p:cNvCxnSpPr>
            <a:endCxn id="108" idx="3"/>
          </p:cNvCxnSpPr>
          <p:nvPr/>
        </p:nvCxnSpPr>
        <p:spPr>
          <a:xfrm>
            <a:off x="6462619" y="4373136"/>
            <a:ext cx="1233581" cy="1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9" idx="0"/>
            <a:endCxn id="102" idx="2"/>
          </p:cNvCxnSpPr>
          <p:nvPr/>
        </p:nvCxnSpPr>
        <p:spPr>
          <a:xfrm>
            <a:off x="7810500" y="2895600"/>
            <a:ext cx="0" cy="1354873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452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8" grpId="0"/>
      <p:bldP spid="63" grpId="0"/>
      <p:bldP spid="72" grpId="0"/>
      <p:bldP spid="73" grpId="0"/>
      <p:bldP spid="71" grpId="0" animBg="1"/>
      <p:bldP spid="10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Iterative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199" y="1066800"/>
                <a:ext cx="4606895" cy="5638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0" dirty="0" smtClean="0">
                    <a:solidFill>
                      <a:srgbClr val="C00000"/>
                    </a:solidFill>
                  </a:rPr>
                  <a:t>Iterative-opt-</a:t>
                </a:r>
                <a:r>
                  <a:rPr lang="en-US" sz="2000" b="0" dirty="0" err="1" smtClean="0">
                    <a:solidFill>
                      <a:srgbClr val="C00000"/>
                    </a:solidFill>
                  </a:rPr>
                  <a:t>traingulation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</a:t>
                </a:r>
                <a:r>
                  <a:rPr lang="en-US" sz="2000" b="1" dirty="0" smtClean="0"/>
                  <a:t>for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b="1" dirty="0" smtClean="0"/>
                  <a:t>for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 smtClean="0"/>
                  <a:t>) { 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      for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to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 smtClean="0"/>
                  <a:t>          ) {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     </a:t>
                </a:r>
                <a:r>
                  <a:rPr lang="en-US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dirty="0" smtClean="0">
                    <a:sym typeface="Wingdings" pitchFamily="2" charset="2"/>
                  </a:rPr>
                  <a:t>       </a:t>
                </a:r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∞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</a:t>
                </a:r>
                <a:r>
                  <a:rPr lang="en-US" sz="2000" b="1" dirty="0" smtClean="0"/>
                  <a:t>for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 smtClean="0"/>
                  <a:t>+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] </a:t>
                </a:r>
                <a:r>
                  <a:rPr lang="en-US" sz="2000" dirty="0"/>
                  <a:t>+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);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   </a:t>
                </a:r>
                <a:r>
                  <a:rPr lang="en-US" sz="2000" b="1" dirty="0" smtClean="0"/>
                  <a:t>If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 smtClean="0"/>
                  <a:t>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]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}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];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199" y="1066800"/>
                <a:ext cx="4606895" cy="5638800"/>
              </a:xfrm>
              <a:blipFill rotWithShape="1">
                <a:blip r:embed="rId3"/>
                <a:stretch>
                  <a:fillRect l="-1323" t="-541" r="-3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b="1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b="1" dirty="0" smtClean="0"/>
                  <a:t>]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  <a:blipFill rotWithShape="1">
                <a:blip r:embed="rId4"/>
                <a:stretch>
                  <a:fillRect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359901" y="5269468"/>
                <a:ext cx="3373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1   2          ...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901" y="5269468"/>
                <a:ext cx="337380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444" t="-8197" r="-21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4876800" y="1828800"/>
            <a:ext cx="456420" cy="3352800"/>
            <a:chOff x="4876800" y="1828800"/>
            <a:chExt cx="456420" cy="3352800"/>
          </a:xfrm>
        </p:grpSpPr>
        <p:sp>
          <p:nvSpPr>
            <p:cNvPr id="59" name="TextBox 58"/>
            <p:cNvSpPr txBox="1"/>
            <p:nvPr/>
          </p:nvSpPr>
          <p:spPr>
            <a:xfrm>
              <a:off x="49530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1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56114" y="4659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2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876800" y="18288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1828800"/>
                  <a:ext cx="37459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TextBox 63"/>
            <p:cNvSpPr txBox="1"/>
            <p:nvPr/>
          </p:nvSpPr>
          <p:spPr>
            <a:xfrm rot="5173825">
              <a:off x="4976872" y="44324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620000" y="5269468"/>
                <a:ext cx="324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269468"/>
                <a:ext cx="32489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4939188" y="4202668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188" y="4202668"/>
                <a:ext cx="318612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5410200" y="1964473"/>
            <a:ext cx="3276600" cy="3217127"/>
            <a:chOff x="5410200" y="1964473"/>
            <a:chExt cx="3276600" cy="3217127"/>
          </a:xfrm>
        </p:grpSpPr>
        <p:grpSp>
          <p:nvGrpSpPr>
            <p:cNvPr id="6" name="Group 5"/>
            <p:cNvGrpSpPr/>
            <p:nvPr/>
          </p:nvGrpSpPr>
          <p:grpSpPr>
            <a:xfrm>
              <a:off x="5410200" y="1964473"/>
              <a:ext cx="3276600" cy="3217127"/>
              <a:chOff x="5257800" y="2057400"/>
              <a:chExt cx="3276600" cy="321712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5257800" y="2057400"/>
                <a:ext cx="3276600" cy="3217127"/>
                <a:chOff x="5257800" y="2057400"/>
                <a:chExt cx="3276600" cy="3217127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5257800" y="2057400"/>
                  <a:ext cx="3276600" cy="3217127"/>
                  <a:chOff x="5257800" y="2057400"/>
                  <a:chExt cx="3276600" cy="3217127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5257800" y="2057400"/>
                    <a:ext cx="3276600" cy="32004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57150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>
                    <a:off x="61722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66294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 flipH="1">
                    <a:off x="7081024" y="2057400"/>
                    <a:ext cx="5576" cy="321712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7543800" y="2057400"/>
                    <a:ext cx="0" cy="321712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80010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5257800" y="25146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5257800" y="29718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5257800" y="34290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257800" y="38862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5257800" y="43434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5257800" y="48006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54864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59436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64008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H="1">
                  <a:off x="6852424" y="2057400"/>
                  <a:ext cx="5576" cy="321712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7315200" y="2057400"/>
                  <a:ext cx="0" cy="321712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77724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Straight Connector 55"/>
              <p:cNvCxnSpPr/>
              <p:nvPr/>
            </p:nvCxnSpPr>
            <p:spPr>
              <a:xfrm>
                <a:off x="5257800" y="27432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5257800" y="32004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5257800" y="36576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5257800" y="41148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257800" y="45720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5257800" y="50292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Connector 79"/>
            <p:cNvCxnSpPr/>
            <p:nvPr/>
          </p:nvCxnSpPr>
          <p:spPr>
            <a:xfrm>
              <a:off x="8382000" y="19812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5410200" y="22098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638800" y="2133600"/>
            <a:ext cx="3048000" cy="3048000"/>
            <a:chOff x="5638800" y="2133600"/>
            <a:chExt cx="3048000" cy="3048000"/>
          </a:xfrm>
        </p:grpSpPr>
        <p:sp>
          <p:nvSpPr>
            <p:cNvPr id="7" name="TextBox 6"/>
            <p:cNvSpPr txBox="1"/>
            <p:nvPr/>
          </p:nvSpPr>
          <p:spPr>
            <a:xfrm>
              <a:off x="5638800" y="4873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867400" y="4648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048562" y="4419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324600" y="4191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53200" y="3962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781800" y="3733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962962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239000" y="3276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467600" y="3048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648762" y="2819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877362" y="2590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153400" y="2362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410762" y="2133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</p:grpSp>
      <p:cxnSp>
        <p:nvCxnSpPr>
          <p:cNvPr id="99" name="Straight Connector 98"/>
          <p:cNvCxnSpPr>
            <a:stCxn id="71" idx="2"/>
          </p:cNvCxnSpPr>
          <p:nvPr/>
        </p:nvCxnSpPr>
        <p:spPr>
          <a:xfrm>
            <a:off x="7810500" y="4495800"/>
            <a:ext cx="0" cy="7736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8382000" y="4953000"/>
            <a:ext cx="3048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781800" y="3352800"/>
            <a:ext cx="1905000" cy="1828800"/>
            <a:chOff x="6781800" y="3352800"/>
            <a:chExt cx="1905000" cy="1828800"/>
          </a:xfrm>
        </p:grpSpPr>
        <p:sp>
          <p:nvSpPr>
            <p:cNvPr id="87" name="Rectangle 86"/>
            <p:cNvSpPr/>
            <p:nvPr/>
          </p:nvSpPr>
          <p:spPr>
            <a:xfrm>
              <a:off x="7696200" y="40386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924800" y="38100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8153400" y="35814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8382000" y="3352800"/>
              <a:ext cx="304800" cy="220236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467600" y="42672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7239000" y="44958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7010400" y="47244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781800" y="49530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010400" y="3581400"/>
            <a:ext cx="1676400" cy="1600200"/>
            <a:chOff x="7010400" y="3581400"/>
            <a:chExt cx="1676400" cy="1600200"/>
          </a:xfrm>
        </p:grpSpPr>
        <p:sp>
          <p:nvSpPr>
            <p:cNvPr id="71" name="Rectangle 70"/>
            <p:cNvSpPr/>
            <p:nvPr/>
          </p:nvSpPr>
          <p:spPr>
            <a:xfrm>
              <a:off x="7696200" y="42672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7924800" y="40386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8153400" y="38100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382000" y="3581400"/>
              <a:ext cx="3048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467600" y="44958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239000" y="47244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7010400" y="49530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Down Arrow 8"/>
          <p:cNvSpPr/>
          <p:nvPr/>
        </p:nvSpPr>
        <p:spPr>
          <a:xfrm rot="18866829">
            <a:off x="7141933" y="3565800"/>
            <a:ext cx="697414" cy="5322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3" idx="3"/>
            <a:endCxn id="71" idx="1"/>
          </p:cNvCxnSpPr>
          <p:nvPr/>
        </p:nvCxnSpPr>
        <p:spPr>
          <a:xfrm flipV="1">
            <a:off x="5257800" y="4381500"/>
            <a:ext cx="2438400" cy="58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5524755" y="4800600"/>
            <a:ext cx="1409445" cy="369332"/>
            <a:chOff x="5029200" y="5715000"/>
            <a:chExt cx="1409445" cy="369332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5029200" y="5981700"/>
              <a:ext cx="14094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562600" y="5715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70C0"/>
                            </a:solidFill>
                            <a:latin typeface="Cambria Math"/>
                          </a:rPr>
                          <m:t>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600" y="5715000"/>
                  <a:ext cx="375423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TextBox 12"/>
          <p:cNvSpPr txBox="1"/>
          <p:nvPr/>
        </p:nvSpPr>
        <p:spPr>
          <a:xfrm>
            <a:off x="886198" y="3593068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236879" y="2209800"/>
                <a:ext cx="119212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−1−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0070C0"/>
                          </a:solidFill>
                          <a:latin typeface="Cambria Math"/>
                        </a:rPr>
                        <m:t>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879" y="2209800"/>
                <a:ext cx="1192121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561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524000" y="2526268"/>
                <a:ext cx="73218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0070C0"/>
                          </a:solidFill>
                          <a:latin typeface="Cambria Math"/>
                        </a:rPr>
                        <m:t>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526268"/>
                <a:ext cx="732188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583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9" grpId="0" animBg="1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Iterative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Theorem: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 a convex polygon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points and a weight function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 smtClean="0"/>
                  <a:t>, we can compute its optimal triangulation in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 smtClean="0"/>
                  <a:t>) time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Points to Ponder</a:t>
                </a:r>
                <a:r>
                  <a:rPr lang="en-US" sz="2000" dirty="0" smtClean="0"/>
                  <a:t>: </a:t>
                </a:r>
              </a:p>
              <a:p>
                <a:r>
                  <a:rPr lang="en-US" sz="2000" dirty="0" smtClean="0"/>
                  <a:t>How crucial is convexity ?</a:t>
                </a:r>
              </a:p>
              <a:p>
                <a:r>
                  <a:rPr lang="en-US" sz="2000" dirty="0" smtClean="0"/>
                  <a:t>What if the points are there </a:t>
                </a:r>
                <a:r>
                  <a:rPr lang="en-US" sz="2000" u="sng" dirty="0" smtClean="0"/>
                  <a:t>inside</a:t>
                </a:r>
                <a:r>
                  <a:rPr lang="en-US" sz="2000" dirty="0" smtClean="0"/>
                  <a:t> the polygon as well and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the final triangulation </a:t>
                </a:r>
                <a:r>
                  <a:rPr lang="en-US" sz="2000" u="sng" dirty="0" smtClean="0"/>
                  <a:t>must not have any point</a:t>
                </a:r>
                <a:r>
                  <a:rPr lang="en-US" sz="2000" dirty="0" smtClean="0"/>
                  <a:t> inside it.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r="-1259" b="-6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15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err="1" smtClean="0">
                <a:solidFill>
                  <a:srgbClr val="7030A0"/>
                </a:solidFill>
              </a:rPr>
              <a:t>Bitonic</a:t>
            </a:r>
            <a:r>
              <a:rPr lang="en-US" sz="3200" dirty="0" smtClean="0">
                <a:solidFill>
                  <a:srgbClr val="7030A0"/>
                </a:solidFill>
              </a:rPr>
              <a:t> tour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7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Overview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29000" y="1600200"/>
            <a:ext cx="231781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Recursive Formulation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36301" y="2450459"/>
            <a:ext cx="210249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Recursive Algorithm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83909" y="3276600"/>
            <a:ext cx="180799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Exponential time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38400" y="4170402"/>
            <a:ext cx="391216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Polynomial no. </a:t>
            </a:r>
            <a:r>
              <a:rPr lang="en-US" b="1" dirty="0" smtClean="0"/>
              <a:t>of distinct </a:t>
            </a:r>
            <a:r>
              <a:rPr lang="en-US" b="1" dirty="0" err="1" smtClean="0"/>
              <a:t>subproblems</a:t>
            </a:r>
            <a:endParaRPr lang="en-US" b="1" dirty="0"/>
          </a:p>
        </p:txBody>
      </p:sp>
      <p:sp>
        <p:nvSpPr>
          <p:cNvPr id="10" name="Line Callout 2 9"/>
          <p:cNvSpPr/>
          <p:nvPr/>
        </p:nvSpPr>
        <p:spPr>
          <a:xfrm>
            <a:off x="6858000" y="3165477"/>
            <a:ext cx="2286000" cy="644523"/>
          </a:xfrm>
          <a:prstGeom prst="borderCallout2">
            <a:avLst>
              <a:gd name="adj1" fmla="val 49151"/>
              <a:gd name="adj2" fmla="val -1501"/>
              <a:gd name="adj3" fmla="val 47462"/>
              <a:gd name="adj4" fmla="val -52"/>
              <a:gd name="adj5" fmla="val 50008"/>
              <a:gd name="adj6" fmla="val -19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Cause:</a:t>
            </a:r>
          </a:p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Overlap </a:t>
            </a:r>
            <a:r>
              <a:rPr lang="en-US" sz="1600" dirty="0" smtClean="0">
                <a:solidFill>
                  <a:schemeClr val="tx1"/>
                </a:solidFill>
              </a:rPr>
              <a:t>in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subProblems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59057" y="5193268"/>
            <a:ext cx="413651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Bottom up approach to compute solution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24200" y="6031468"/>
            <a:ext cx="303525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A Polynomial time algorithm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4411655" y="1969532"/>
            <a:ext cx="315659" cy="480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419600" y="2819401"/>
            <a:ext cx="315659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6200000">
            <a:off x="6017123" y="2816720"/>
            <a:ext cx="315660" cy="13660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4408741" y="4539734"/>
            <a:ext cx="315659" cy="641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4419600" y="5562600"/>
            <a:ext cx="315659" cy="4688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ent-Up Arrow 18"/>
          <p:cNvSpPr/>
          <p:nvPr/>
        </p:nvSpPr>
        <p:spPr>
          <a:xfrm rot="16200000" flipH="1">
            <a:off x="6867761" y="3330295"/>
            <a:ext cx="729736" cy="168914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71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Bitonic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tour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points in a plane.</a:t>
                </a:r>
                <a:endParaRPr lang="en-US" sz="2000" b="1" i="1" dirty="0" smtClean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: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Cost</a:t>
                </a:r>
                <a:r>
                  <a:rPr lang="en-US" sz="2000" b="1" dirty="0" smtClean="0"/>
                  <a:t> of a tour</a:t>
                </a:r>
                <a:r>
                  <a:rPr lang="en-US" sz="2000" dirty="0" smtClean="0"/>
                  <a:t>: Total distance traveled.  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6159262" cy="2438400"/>
            <a:chOff x="2057400" y="2286000"/>
            <a:chExt cx="6159262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/>
            <p:cNvGrpSpPr/>
            <p:nvPr/>
          </p:nvGrpSpPr>
          <p:grpSpPr>
            <a:xfrm>
              <a:off x="7624897" y="3730823"/>
              <a:ext cx="591765" cy="460177"/>
              <a:chOff x="2667000" y="2740223"/>
              <a:chExt cx="591765" cy="460177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3" name="Straight Connector 42"/>
          <p:cNvCxnSpPr>
            <a:stCxn id="36" idx="4"/>
            <a:endCxn id="39" idx="2"/>
          </p:cNvCxnSpPr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491297" y="2968823"/>
            <a:ext cx="1519103" cy="2022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1" idx="7"/>
          </p:cNvCxnSpPr>
          <p:nvPr/>
        </p:nvCxnSpPr>
        <p:spPr>
          <a:xfrm flipH="1">
            <a:off x="4337138" y="2351041"/>
            <a:ext cx="544559" cy="1924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1" idx="3"/>
            <a:endCxn id="24" idx="7"/>
          </p:cNvCxnSpPr>
          <p:nvPr/>
        </p:nvCxnSpPr>
        <p:spPr>
          <a:xfrm flipH="1" flipV="1">
            <a:off x="2965538" y="2906759"/>
            <a:ext cx="1317718" cy="142250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7"/>
            <a:endCxn id="15" idx="3"/>
          </p:cNvCxnSpPr>
          <p:nvPr/>
        </p:nvCxnSpPr>
        <p:spPr>
          <a:xfrm flipV="1">
            <a:off x="3341641" y="2884441"/>
            <a:ext cx="636815" cy="1089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15" idx="5"/>
          </p:cNvCxnSpPr>
          <p:nvPr/>
        </p:nvCxnSpPr>
        <p:spPr>
          <a:xfrm flipH="1" flipV="1">
            <a:off x="4032338" y="2884441"/>
            <a:ext cx="1725659" cy="1303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30" idx="3"/>
          </p:cNvCxnSpPr>
          <p:nvPr/>
        </p:nvCxnSpPr>
        <p:spPr>
          <a:xfrm flipV="1">
            <a:off x="5796097" y="3643464"/>
            <a:ext cx="468359" cy="547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  <a:endCxn id="39" idx="3"/>
          </p:cNvCxnSpPr>
          <p:nvPr/>
        </p:nvCxnSpPr>
        <p:spPr>
          <a:xfrm>
            <a:off x="6329497" y="3616523"/>
            <a:ext cx="1458959" cy="179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Arrow 1"/>
          <p:cNvSpPr/>
          <p:nvPr/>
        </p:nvSpPr>
        <p:spPr>
          <a:xfrm>
            <a:off x="5486400" y="2133600"/>
            <a:ext cx="561396" cy="484632"/>
          </a:xfrm>
          <a:prstGeom prst="lef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Arrow 51"/>
          <p:cNvSpPr/>
          <p:nvPr/>
        </p:nvSpPr>
        <p:spPr>
          <a:xfrm rot="10800000">
            <a:off x="3773874" y="4725309"/>
            <a:ext cx="561396" cy="484632"/>
          </a:xfrm>
          <a:prstGeom prst="lef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2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uiExpand="1" animBg="1"/>
      <p:bldP spid="2" grpId="1" uiExpand="1" animBg="1"/>
      <p:bldP spid="52" grpId="0" uiExpand="1" animBg="1"/>
      <p:bldP spid="52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Bitonic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tour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points in a plane.</a:t>
                </a:r>
                <a:endParaRPr lang="en-US" sz="20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Cost</a:t>
                </a:r>
                <a:r>
                  <a:rPr lang="en-US" sz="2000" b="1" dirty="0" smtClean="0"/>
                  <a:t> </a:t>
                </a:r>
                <a:r>
                  <a:rPr lang="en-US" sz="2000" b="1" dirty="0"/>
                  <a:t>of a tour</a:t>
                </a:r>
                <a:r>
                  <a:rPr lang="en-US" sz="2000" dirty="0"/>
                  <a:t>: Total distance traveled. 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  <a:blipFill rotWithShape="1">
                <a:blip r:embed="rId2"/>
                <a:stretch>
                  <a:fillRect l="-741" t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6159262" cy="2438400"/>
            <a:chOff x="2057400" y="2286000"/>
            <a:chExt cx="6159262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/>
            <p:cNvGrpSpPr/>
            <p:nvPr/>
          </p:nvGrpSpPr>
          <p:grpSpPr>
            <a:xfrm>
              <a:off x="7624897" y="3730823"/>
              <a:ext cx="591765" cy="460177"/>
              <a:chOff x="2667000" y="2740223"/>
              <a:chExt cx="591765" cy="460177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3" name="Straight Connector 42"/>
          <p:cNvCxnSpPr>
            <a:stCxn id="36" idx="4"/>
            <a:endCxn id="39" idx="2"/>
          </p:cNvCxnSpPr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8" idx="0"/>
          </p:cNvCxnSpPr>
          <p:nvPr/>
        </p:nvCxnSpPr>
        <p:spPr>
          <a:xfrm>
            <a:off x="4974685" y="2376845"/>
            <a:ext cx="2035715" cy="79426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2" idx="2"/>
            <a:endCxn id="15" idx="7"/>
          </p:cNvCxnSpPr>
          <p:nvPr/>
        </p:nvCxnSpPr>
        <p:spPr>
          <a:xfrm flipH="1" flipV="1">
            <a:off x="4032338" y="2830559"/>
            <a:ext cx="1382759" cy="10016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1"/>
            <a:endCxn id="24" idx="7"/>
          </p:cNvCxnSpPr>
          <p:nvPr/>
        </p:nvCxnSpPr>
        <p:spPr>
          <a:xfrm flipH="1">
            <a:off x="2965538" y="2830559"/>
            <a:ext cx="1012918" cy="76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6"/>
            <a:endCxn id="21" idx="1"/>
          </p:cNvCxnSpPr>
          <p:nvPr/>
        </p:nvCxnSpPr>
        <p:spPr>
          <a:xfrm>
            <a:off x="3352800" y="4000500"/>
            <a:ext cx="930456" cy="274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21" idx="6"/>
          </p:cNvCxnSpPr>
          <p:nvPr/>
        </p:nvCxnSpPr>
        <p:spPr>
          <a:xfrm flipH="1">
            <a:off x="4348297" y="4188023"/>
            <a:ext cx="1409700" cy="114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33" idx="7"/>
            <a:endCxn id="30" idx="3"/>
          </p:cNvCxnSpPr>
          <p:nvPr/>
        </p:nvCxnSpPr>
        <p:spPr>
          <a:xfrm flipV="1">
            <a:off x="5784938" y="3643464"/>
            <a:ext cx="479518" cy="5557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  <a:endCxn id="39" idx="3"/>
          </p:cNvCxnSpPr>
          <p:nvPr/>
        </p:nvCxnSpPr>
        <p:spPr>
          <a:xfrm>
            <a:off x="6329497" y="3616523"/>
            <a:ext cx="1458959" cy="179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ine Callout 1 45"/>
          <p:cNvSpPr/>
          <p:nvPr/>
        </p:nvSpPr>
        <p:spPr>
          <a:xfrm>
            <a:off x="7010400" y="2057400"/>
            <a:ext cx="1828800" cy="612648"/>
          </a:xfrm>
          <a:prstGeom prst="borderCallout1">
            <a:avLst>
              <a:gd name="adj1" fmla="val 52510"/>
              <a:gd name="adj2" fmla="val 0"/>
              <a:gd name="adj3" fmla="val 146260"/>
              <a:gd name="adj4" fmla="val -32381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Not </a:t>
            </a:r>
            <a:r>
              <a:rPr lang="en-US" dirty="0" err="1" smtClean="0">
                <a:solidFill>
                  <a:srgbClr val="C00000"/>
                </a:solidFill>
              </a:rPr>
              <a:t>bitonic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56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Bitonic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tour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points in a plane.</a:t>
                </a:r>
                <a:endParaRPr lang="en-US" sz="20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Cost</a:t>
                </a:r>
                <a:r>
                  <a:rPr lang="en-US" sz="2000" b="1" dirty="0" smtClean="0"/>
                  <a:t> </a:t>
                </a:r>
                <a:r>
                  <a:rPr lang="en-US" sz="2000" b="1" dirty="0"/>
                  <a:t>of a tour</a:t>
                </a:r>
                <a:r>
                  <a:rPr lang="en-US" sz="2000" dirty="0"/>
                  <a:t>: Total distance traveled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points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&gt; in increasing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-coordinates,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compute </a:t>
                </a:r>
                <a:r>
                  <a:rPr lang="en-US" sz="2000" dirty="0"/>
                  <a:t>the least cost </a:t>
                </a:r>
                <a:r>
                  <a:rPr lang="en-US" sz="2000" b="1" dirty="0" err="1" smtClean="0"/>
                  <a:t>Bitonic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tour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. </a:t>
                </a: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  <a:blipFill rotWithShape="1">
                <a:blip r:embed="rId2"/>
                <a:stretch>
                  <a:fillRect l="-741" t="-824" b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6159262" cy="2438400"/>
            <a:chOff x="2057400" y="2286000"/>
            <a:chExt cx="6159262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/>
            <p:cNvGrpSpPr/>
            <p:nvPr/>
          </p:nvGrpSpPr>
          <p:grpSpPr>
            <a:xfrm>
              <a:off x="7624897" y="3730823"/>
              <a:ext cx="591765" cy="460177"/>
              <a:chOff x="2667000" y="2740223"/>
              <a:chExt cx="591765" cy="460177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3" name="Straight Connector 42"/>
          <p:cNvCxnSpPr>
            <a:stCxn id="36" idx="4"/>
            <a:endCxn id="39" idx="2"/>
          </p:cNvCxnSpPr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0" idx="7"/>
          </p:cNvCxnSpPr>
          <p:nvPr/>
        </p:nvCxnSpPr>
        <p:spPr>
          <a:xfrm flipV="1">
            <a:off x="6318338" y="3171111"/>
            <a:ext cx="692062" cy="41847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15" idx="7"/>
          </p:cNvCxnSpPr>
          <p:nvPr/>
        </p:nvCxnSpPr>
        <p:spPr>
          <a:xfrm flipH="1">
            <a:off x="4032338" y="2351041"/>
            <a:ext cx="849360" cy="4795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1"/>
            <a:endCxn id="24" idx="7"/>
          </p:cNvCxnSpPr>
          <p:nvPr/>
        </p:nvCxnSpPr>
        <p:spPr>
          <a:xfrm flipH="1">
            <a:off x="2965538" y="2830559"/>
            <a:ext cx="1012918" cy="76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6"/>
            <a:endCxn id="21" idx="1"/>
          </p:cNvCxnSpPr>
          <p:nvPr/>
        </p:nvCxnSpPr>
        <p:spPr>
          <a:xfrm>
            <a:off x="3352800" y="4000500"/>
            <a:ext cx="930456" cy="274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21" idx="6"/>
          </p:cNvCxnSpPr>
          <p:nvPr/>
        </p:nvCxnSpPr>
        <p:spPr>
          <a:xfrm flipH="1">
            <a:off x="4348297" y="4188023"/>
            <a:ext cx="1409700" cy="114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2" idx="5"/>
            <a:endCxn id="30" idx="1"/>
          </p:cNvCxnSpPr>
          <p:nvPr/>
        </p:nvCxnSpPr>
        <p:spPr>
          <a:xfrm>
            <a:off x="5480138" y="2957664"/>
            <a:ext cx="784318" cy="6319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3" idx="7"/>
            <a:endCxn id="39" idx="3"/>
          </p:cNvCxnSpPr>
          <p:nvPr/>
        </p:nvCxnSpPr>
        <p:spPr>
          <a:xfrm flipV="1">
            <a:off x="5784938" y="3795864"/>
            <a:ext cx="2003518" cy="4033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ine Callout 1 49"/>
          <p:cNvSpPr/>
          <p:nvPr/>
        </p:nvSpPr>
        <p:spPr>
          <a:xfrm>
            <a:off x="7010400" y="2057400"/>
            <a:ext cx="1828800" cy="612648"/>
          </a:xfrm>
          <a:prstGeom prst="borderCallout1">
            <a:avLst>
              <a:gd name="adj1" fmla="val 52510"/>
              <a:gd name="adj2" fmla="val 1190"/>
              <a:gd name="adj3" fmla="val 203119"/>
              <a:gd name="adj4" fmla="val -63929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Bitonic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63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0" grpId="0" animBg="1"/>
      <p:bldP spid="50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/>
              <a:t>Section name</a:t>
            </a:r>
            <a:endParaRPr lang="en-US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65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OPTMAL Triangulation </a:t>
            </a:r>
            <a:r>
              <a:rPr lang="en-US" sz="3200" dirty="0" smtClean="0"/>
              <a:t>of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br>
              <a:rPr lang="en-US" sz="3200" dirty="0" smtClean="0">
                <a:solidFill>
                  <a:srgbClr val="7030A0"/>
                </a:solidFill>
              </a:rPr>
            </a:br>
            <a:r>
              <a:rPr lang="en-US" sz="3200" dirty="0" smtClean="0">
                <a:solidFill>
                  <a:srgbClr val="0070C0"/>
                </a:solidFill>
              </a:rPr>
              <a:t>a CONVEX POLYGON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46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Convex polygon</a:t>
            </a:r>
            <a:br>
              <a:rPr lang="en-US" sz="3200" b="1" dirty="0" smtClean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Representation</a:t>
                </a:r>
                <a:r>
                  <a:rPr lang="en-US" sz="2000" dirty="0" smtClean="0"/>
                  <a:t>: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How to store: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&lt;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&gt; : 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562600"/>
              </a:xfrm>
              <a:blipFill rotWithShape="1">
                <a:blip r:embed="rId2"/>
                <a:stretch>
                  <a:fillRect l="-741" t="-54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38400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" name="Straight Connector 12"/>
          <p:cNvCxnSpPr/>
          <p:nvPr/>
        </p:nvCxnSpPr>
        <p:spPr>
          <a:xfrm>
            <a:off x="3718787" y="3352800"/>
            <a:ext cx="2224813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509174" y="3276600"/>
            <a:ext cx="2510626" cy="1131332"/>
            <a:chOff x="3509174" y="3276600"/>
            <a:chExt cx="2510626" cy="1131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3509174" y="3276600"/>
                  <a:ext cx="3770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9174" y="3276600"/>
                  <a:ext cx="37702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5658804" y="4038600"/>
                  <a:ext cx="3609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8804" y="4038600"/>
                  <a:ext cx="36099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21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/>
            <p:cNvSpPr/>
            <p:nvPr/>
          </p:nvSpPr>
          <p:spPr>
            <a:xfrm>
              <a:off x="3657600" y="330708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943600" y="406908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00600" y="1611868"/>
            <a:ext cx="2014775" cy="4320064"/>
            <a:chOff x="4800600" y="1611868"/>
            <a:chExt cx="2014775" cy="432006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 31"/>
                <p:cNvSpPr/>
                <p:nvPr/>
              </p:nvSpPr>
              <p:spPr>
                <a:xfrm>
                  <a:off x="5224225" y="5562600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4225" y="5562600"/>
                  <a:ext cx="49077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1481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Rectangle 32"/>
                <p:cNvSpPr/>
                <p:nvPr/>
              </p:nvSpPr>
              <p:spPr>
                <a:xfrm>
                  <a:off x="6096000" y="4648200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648200"/>
                  <a:ext cx="49077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1481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ctangle 34"/>
                <p:cNvSpPr/>
                <p:nvPr/>
              </p:nvSpPr>
              <p:spPr>
                <a:xfrm>
                  <a:off x="6324600" y="3657600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3657600"/>
                  <a:ext cx="490775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 35"/>
                <p:cNvSpPr/>
                <p:nvPr/>
              </p:nvSpPr>
              <p:spPr>
                <a:xfrm>
                  <a:off x="4800600" y="1611868"/>
                  <a:ext cx="4523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1611868"/>
                  <a:ext cx="452303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75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Freeform 38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981200" y="6157579"/>
                <a:ext cx="3706592" cy="39562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Polygon consisting of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6157579"/>
                <a:ext cx="3706592" cy="395621"/>
              </a:xfrm>
              <a:prstGeom prst="rect">
                <a:avLst/>
              </a:prstGeom>
              <a:blipFill rotWithShape="1">
                <a:blip r:embed="rId15"/>
                <a:stretch>
                  <a:fillRect l="-1316" t="-6154" r="-180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209800" y="990600"/>
                <a:ext cx="141243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&gt;</a:t>
                </a:r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990600"/>
                <a:ext cx="1412438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3896" t="-8333" r="-649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1981200" y="1359932"/>
            <a:ext cx="68377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828800" y="2167054"/>
            <a:ext cx="2139383" cy="3764878"/>
            <a:chOff x="1828800" y="2167054"/>
            <a:chExt cx="2139383" cy="3764878"/>
          </a:xfrm>
        </p:grpSpPr>
        <p:grpSp>
          <p:nvGrpSpPr>
            <p:cNvPr id="9" name="Group 8"/>
            <p:cNvGrpSpPr/>
            <p:nvPr/>
          </p:nvGrpSpPr>
          <p:grpSpPr>
            <a:xfrm>
              <a:off x="2326392" y="2167054"/>
              <a:ext cx="1641791" cy="3764878"/>
              <a:chOff x="2326392" y="2167054"/>
              <a:chExt cx="1641791" cy="3764878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326392" y="4888468"/>
                <a:ext cx="1641791" cy="1043464"/>
                <a:chOff x="2326392" y="4888468"/>
                <a:chExt cx="1641791" cy="104346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2326392" y="4888468"/>
                      <a:ext cx="72160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" name="Rectangle 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26392" y="4888468"/>
                      <a:ext cx="721608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1101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3469392" y="5562600"/>
                      <a:ext cx="49879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4" name="Rectangle 2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9392" y="5562600"/>
                      <a:ext cx="498791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15854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5" name="Freeform 24"/>
              <p:cNvSpPr/>
              <p:nvPr/>
            </p:nvSpPr>
            <p:spPr>
              <a:xfrm rot="16200000">
                <a:off x="2559011" y="2118068"/>
                <a:ext cx="642257" cy="740229"/>
              </a:xfrm>
              <a:custGeom>
                <a:avLst/>
                <a:gdLst>
                  <a:gd name="connsiteX0" fmla="*/ 0 w 642257"/>
                  <a:gd name="connsiteY0" fmla="*/ 0 h 740229"/>
                  <a:gd name="connsiteX1" fmla="*/ 348343 w 642257"/>
                  <a:gd name="connsiteY1" fmla="*/ 228600 h 740229"/>
                  <a:gd name="connsiteX2" fmla="*/ 642257 w 642257"/>
                  <a:gd name="connsiteY2" fmla="*/ 740229 h 740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2257" h="740229">
                    <a:moveTo>
                      <a:pt x="0" y="0"/>
                    </a:moveTo>
                    <a:cubicBezTo>
                      <a:pt x="120650" y="52614"/>
                      <a:pt x="241300" y="105229"/>
                      <a:pt x="348343" y="228600"/>
                    </a:cubicBezTo>
                    <a:cubicBezTo>
                      <a:pt x="455386" y="351971"/>
                      <a:pt x="548821" y="546100"/>
                      <a:pt x="642257" y="740229"/>
                    </a:cubicBezTo>
                  </a:path>
                </a:pathLst>
              </a:custGeom>
              <a:ln w="38100"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Rectangle 41"/>
                <p:cNvSpPr/>
                <p:nvPr/>
              </p:nvSpPr>
              <p:spPr>
                <a:xfrm>
                  <a:off x="1828800" y="3429000"/>
                  <a:ext cx="72160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3429000"/>
                  <a:ext cx="721608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333" r="-1101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9330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2" grpId="0" animBg="1"/>
      <p:bldP spid="14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Triangulation </a:t>
            </a:r>
            <a:r>
              <a:rPr lang="en-US" sz="3200" b="1" dirty="0"/>
              <a:t>of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0070C0"/>
                </a:solidFill>
              </a:rPr>
              <a:t>a CONVEX POLYGON</a:t>
            </a:r>
            <a:endParaRPr lang="en-US" sz="3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Partitionin</a:t>
            </a:r>
            <a:r>
              <a:rPr lang="en-US" sz="2000" dirty="0" smtClean="0"/>
              <a:t>g the polygon into triangles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38400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26392" y="1611868"/>
            <a:ext cx="4488983" cy="4320064"/>
            <a:chOff x="2326392" y="1611868"/>
            <a:chExt cx="4488983" cy="4320064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320064"/>
              <a:chOff x="2326392" y="1611868"/>
              <a:chExt cx="4488983" cy="4320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5230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52303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75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585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438400" y="2514600"/>
            <a:ext cx="3962400" cy="3124200"/>
            <a:chOff x="2438400" y="2514600"/>
            <a:chExt cx="3962400" cy="31242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438400" y="3562350"/>
              <a:ext cx="3962400" cy="323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895600" y="3886200"/>
              <a:ext cx="3505200" cy="1066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3810000" y="4876800"/>
              <a:ext cx="236220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2895600" y="4876800"/>
              <a:ext cx="32766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971800" y="2590800"/>
              <a:ext cx="3429000" cy="1295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2971800" y="2514600"/>
              <a:ext cx="29718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4343400" y="6000690"/>
            <a:ext cx="4476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, each defined by 3 points on the polygon</a:t>
            </a:r>
          </a:p>
        </p:txBody>
      </p:sp>
    </p:spTree>
    <p:extLst>
      <p:ext uri="{BB962C8B-B14F-4D97-AF65-F5344CB8AC3E}">
        <p14:creationId xmlns:p14="http://schemas.microsoft.com/office/powerpoint/2010/main" val="50390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6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OPTMAL Triangulation </a:t>
            </a:r>
            <a:r>
              <a:rPr lang="en-US" sz="3200" dirty="0" smtClean="0"/>
              <a:t>of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br>
              <a:rPr lang="en-US" sz="3200" dirty="0" smtClean="0">
                <a:solidFill>
                  <a:srgbClr val="7030A0"/>
                </a:solidFill>
              </a:rPr>
            </a:br>
            <a:r>
              <a:rPr lang="en-US" sz="3200" dirty="0" smtClean="0">
                <a:solidFill>
                  <a:srgbClr val="0070C0"/>
                </a:solidFill>
              </a:rPr>
              <a:t>a CONVEX POLYGON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46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): weight of triangle formed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Assumption</a:t>
                </a:r>
                <a:r>
                  <a:rPr lang="en-US" sz="2000" dirty="0" smtClean="0"/>
                  <a:t>: It takes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(1) time to compute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Cost </a:t>
                </a:r>
                <a:r>
                  <a:rPr lang="en-US" sz="2000" dirty="0"/>
                  <a:t>of a triangulation 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sum of the weight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triangles formed.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562600"/>
              </a:xfrm>
              <a:blipFill rotWithShape="1">
                <a:blip r:embed="rId2"/>
                <a:stretch>
                  <a:fillRect l="-741" t="-439" b="-1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38400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26392" y="1611868"/>
            <a:ext cx="4488983" cy="4320064"/>
            <a:chOff x="2326392" y="1611868"/>
            <a:chExt cx="4488983" cy="4320064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320064"/>
              <a:chOff x="2326392" y="1611868"/>
              <a:chExt cx="4488983" cy="4320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5230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52303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75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585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438400" y="2514600"/>
            <a:ext cx="3962400" cy="3124200"/>
            <a:chOff x="2438400" y="2514600"/>
            <a:chExt cx="3962400" cy="31242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438400" y="3562350"/>
              <a:ext cx="3962400" cy="323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895600" y="3886200"/>
              <a:ext cx="3505200" cy="1066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3810000" y="4876800"/>
              <a:ext cx="236220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2895600" y="4876800"/>
              <a:ext cx="32766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971800" y="2590800"/>
              <a:ext cx="3429000" cy="1295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2971800" y="2514600"/>
              <a:ext cx="29718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726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638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): weight of triangle formed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Assumption</a:t>
                </a:r>
                <a:r>
                  <a:rPr lang="en-US" sz="2000" dirty="0"/>
                  <a:t>: It takes </a:t>
                </a:r>
                <a:r>
                  <a:rPr lang="en-US" sz="2000" b="1" dirty="0"/>
                  <a:t>O</a:t>
                </a:r>
                <a:r>
                  <a:rPr lang="en-US" sz="2000" dirty="0"/>
                  <a:t>(1) time to compute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Cost of a triangulation : sum of the weight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 smtClean="0"/>
                  <a:t> triangles formed.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638800"/>
              </a:xfrm>
              <a:blipFill rotWithShape="1">
                <a:blip r:embed="rId2"/>
                <a:stretch>
                  <a:fillRect l="-741" t="-432" b="-6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38400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26392" y="1611868"/>
            <a:ext cx="4488983" cy="4320064"/>
            <a:chOff x="2326392" y="1611868"/>
            <a:chExt cx="4488983" cy="4320064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320064"/>
              <a:chOff x="2326392" y="1611868"/>
              <a:chExt cx="4488983" cy="4320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585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895600" y="2057400"/>
            <a:ext cx="3505200" cy="3581400"/>
            <a:chOff x="2895600" y="2057400"/>
            <a:chExt cx="3505200" cy="3581400"/>
          </a:xfrm>
        </p:grpSpPr>
        <p:cxnSp>
          <p:nvCxnSpPr>
            <p:cNvPr id="12" name="Straight Connector 11"/>
            <p:cNvCxnSpPr/>
            <p:nvPr/>
          </p:nvCxnSpPr>
          <p:spPr>
            <a:xfrm flipH="1">
              <a:off x="2895600" y="2590800"/>
              <a:ext cx="76200" cy="2362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895600" y="3886200"/>
              <a:ext cx="3505200" cy="1066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2895600" y="4876800"/>
              <a:ext cx="32766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895600" y="4953000"/>
              <a:ext cx="2514600" cy="685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029200" y="2057400"/>
              <a:ext cx="1371600" cy="1828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2895600" y="2057400"/>
              <a:ext cx="2133600" cy="2895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4686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How to compute </a:t>
            </a:r>
            <a:r>
              <a:rPr lang="en-US" sz="3200" b="1" dirty="0" smtClean="0">
                <a:solidFill>
                  <a:srgbClr val="7030A0"/>
                </a:solidFill>
              </a:rPr>
              <a:t>optimal</a:t>
            </a:r>
            <a:r>
              <a:rPr lang="en-US" sz="3200" b="1" dirty="0" smtClean="0"/>
              <a:t> triangulation ?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85" name="Content Placeholder 8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81025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69017" y="1611868"/>
            <a:ext cx="4488983" cy="4484132"/>
            <a:chOff x="2326392" y="1611868"/>
            <a:chExt cx="4488983" cy="4484132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484132"/>
              <a:chOff x="2326392" y="1611868"/>
              <a:chExt cx="4488983" cy="44841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585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852625" y="4876800"/>
            <a:ext cx="2362200" cy="762000"/>
            <a:chOff x="3810000" y="4876800"/>
            <a:chExt cx="2362200" cy="762000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3810000" y="4876800"/>
              <a:ext cx="2362200" cy="762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5410200" y="4876800"/>
              <a:ext cx="762000" cy="762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>
            <a:off x="3852625" y="5638800"/>
            <a:ext cx="1600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3852625" y="3886200"/>
            <a:ext cx="2590800" cy="1764268"/>
            <a:chOff x="3810000" y="3886200"/>
            <a:chExt cx="2590800" cy="1764268"/>
          </a:xfrm>
        </p:grpSpPr>
        <p:cxnSp>
          <p:nvCxnSpPr>
            <p:cNvPr id="43" name="Straight Connector 42"/>
            <p:cNvCxnSpPr/>
            <p:nvPr/>
          </p:nvCxnSpPr>
          <p:spPr>
            <a:xfrm flipV="1">
              <a:off x="3810000" y="3886200"/>
              <a:ext cx="2590800" cy="17526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5410200" y="3886200"/>
              <a:ext cx="990600" cy="176426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3852625" y="2514600"/>
            <a:ext cx="2133600" cy="3135868"/>
            <a:chOff x="3810000" y="2514600"/>
            <a:chExt cx="2133600" cy="3135868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3810000" y="2514600"/>
              <a:ext cx="2133600" cy="31242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5410200" y="2514600"/>
              <a:ext cx="533400" cy="313586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3852625" y="2057400"/>
            <a:ext cx="1611086" cy="3604736"/>
            <a:chOff x="3657600" y="1905000"/>
            <a:chExt cx="1611086" cy="3604736"/>
          </a:xfrm>
        </p:grpSpPr>
        <p:cxnSp>
          <p:nvCxnSpPr>
            <p:cNvPr id="58" name="Straight Connector 57"/>
            <p:cNvCxnSpPr/>
            <p:nvPr/>
          </p:nvCxnSpPr>
          <p:spPr>
            <a:xfrm flipV="1">
              <a:off x="3657600" y="1905000"/>
              <a:ext cx="1219200" cy="359306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4876800" y="1905000"/>
              <a:ext cx="391886" cy="360473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3014425" y="2590800"/>
            <a:ext cx="2449286" cy="3071336"/>
            <a:chOff x="2819400" y="2438400"/>
            <a:chExt cx="2449286" cy="3071336"/>
          </a:xfrm>
        </p:grpSpPr>
        <p:cxnSp>
          <p:nvCxnSpPr>
            <p:cNvPr id="66" name="Straight Connector 65"/>
            <p:cNvCxnSpPr/>
            <p:nvPr/>
          </p:nvCxnSpPr>
          <p:spPr>
            <a:xfrm flipH="1" flipV="1">
              <a:off x="2819400" y="2438400"/>
              <a:ext cx="838200" cy="305966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 flipV="1">
              <a:off x="2819400" y="2438400"/>
              <a:ext cx="2449286" cy="307133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2481025" y="3562350"/>
            <a:ext cx="2982686" cy="2099786"/>
            <a:chOff x="2286000" y="3409950"/>
            <a:chExt cx="2982686" cy="2099786"/>
          </a:xfrm>
        </p:grpSpPr>
        <p:cxnSp>
          <p:nvCxnSpPr>
            <p:cNvPr id="72" name="Straight Connector 71"/>
            <p:cNvCxnSpPr/>
            <p:nvPr/>
          </p:nvCxnSpPr>
          <p:spPr>
            <a:xfrm flipH="1" flipV="1">
              <a:off x="2286000" y="3429000"/>
              <a:ext cx="1371600" cy="206906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 flipV="1">
              <a:off x="2286000" y="3409950"/>
              <a:ext cx="2982686" cy="209978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2938225" y="4953000"/>
            <a:ext cx="2525486" cy="685800"/>
            <a:chOff x="2743200" y="4823936"/>
            <a:chExt cx="2525486" cy="685800"/>
          </a:xfrm>
        </p:grpSpPr>
        <p:cxnSp>
          <p:nvCxnSpPr>
            <p:cNvPr id="78" name="Straight Connector 77"/>
            <p:cNvCxnSpPr/>
            <p:nvPr/>
          </p:nvCxnSpPr>
          <p:spPr>
            <a:xfrm flipH="1" flipV="1">
              <a:off x="2743200" y="4823936"/>
              <a:ext cx="914400" cy="67413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 flipV="1">
              <a:off x="2743200" y="4823936"/>
              <a:ext cx="2525486" cy="6858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5873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12637</TotalTime>
  <Words>1562</Words>
  <Application>Microsoft Office PowerPoint</Application>
  <PresentationFormat>On-screen Show (4:3)</PresentationFormat>
  <Paragraphs>371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Design and Analysis of Algorithms (CS345/CS345A)  </vt:lpstr>
      <vt:lpstr>Overview </vt:lpstr>
      <vt:lpstr>OPTMAL Triangulation of  a CONVEX POLYGON</vt:lpstr>
      <vt:lpstr>Convex polygon </vt:lpstr>
      <vt:lpstr>Triangulation of  a CONVEX POLYGON</vt:lpstr>
      <vt:lpstr>OPTMAL Triangulation of  a CONVEX POLYGON</vt:lpstr>
      <vt:lpstr>PowerPoint Presentation</vt:lpstr>
      <vt:lpstr>PowerPoint Presentation</vt:lpstr>
      <vt:lpstr>How to compute optimal triangulation ? </vt:lpstr>
      <vt:lpstr>How to compute optimal triangulation ? </vt:lpstr>
      <vt:lpstr>Recursive formulation  of OPTMAL Triangulation</vt:lpstr>
      <vt:lpstr>Recursive formulation for τ(i,j) </vt:lpstr>
      <vt:lpstr>Recursive ALGORITHM  of OPTMAL Triangulation</vt:lpstr>
      <vt:lpstr>Recursive algorithm for τ(i,j) </vt:lpstr>
      <vt:lpstr>PowerPoint Presentation</vt:lpstr>
      <vt:lpstr>Recursive algorithm for τ(i,j) </vt:lpstr>
      <vt:lpstr>Iterative algorithm for τ(i,j) </vt:lpstr>
      <vt:lpstr>Iterative algorithm for τ(i,j) </vt:lpstr>
      <vt:lpstr>Bitonic tour</vt:lpstr>
      <vt:lpstr>Bitonic tour </vt:lpstr>
      <vt:lpstr>Bitonic tour </vt:lpstr>
      <vt:lpstr>Bitonic tour </vt:lpstr>
      <vt:lpstr>Section name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1259</cp:revision>
  <dcterms:created xsi:type="dcterms:W3CDTF">2011-12-03T04:13:03Z</dcterms:created>
  <dcterms:modified xsi:type="dcterms:W3CDTF">2015-09-02T03:01:59Z</dcterms:modified>
</cp:coreProperties>
</file>