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496" r:id="rId3"/>
    <p:sldId id="525" r:id="rId4"/>
    <p:sldId id="517" r:id="rId5"/>
    <p:sldId id="499" r:id="rId6"/>
    <p:sldId id="526" r:id="rId7"/>
    <p:sldId id="503" r:id="rId8"/>
    <p:sldId id="505" r:id="rId9"/>
    <p:sldId id="506" r:id="rId10"/>
    <p:sldId id="508" r:id="rId11"/>
    <p:sldId id="509" r:id="rId12"/>
    <p:sldId id="524" r:id="rId13"/>
    <p:sldId id="523" r:id="rId14"/>
    <p:sldId id="501" r:id="rId15"/>
    <p:sldId id="518" r:id="rId16"/>
    <p:sldId id="507" r:id="rId17"/>
    <p:sldId id="502" r:id="rId18"/>
    <p:sldId id="512" r:id="rId19"/>
    <p:sldId id="510" r:id="rId20"/>
    <p:sldId id="527" r:id="rId21"/>
    <p:sldId id="528" r:id="rId22"/>
    <p:sldId id="529" r:id="rId23"/>
    <p:sldId id="530" r:id="rId24"/>
    <p:sldId id="531" r:id="rId25"/>
    <p:sldId id="532" r:id="rId26"/>
    <p:sldId id="545" r:id="rId27"/>
    <p:sldId id="544" r:id="rId28"/>
    <p:sldId id="546" r:id="rId29"/>
    <p:sldId id="536" r:id="rId30"/>
    <p:sldId id="53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.png"/><Relationship Id="rId5" Type="http://schemas.openxmlformats.org/officeDocument/2006/relationships/image" Target="../media/image400.png"/><Relationship Id="rId10" Type="http://schemas.openxmlformats.org/officeDocument/2006/relationships/image" Target="../media/image42.png"/><Relationship Id="rId4" Type="http://schemas.openxmlformats.org/officeDocument/2006/relationships/image" Target="../media/image391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chemeClr val="tx1"/>
                </a:solidFill>
              </a:rPr>
              <a:t>Bitonic</a:t>
            </a:r>
            <a:r>
              <a:rPr lang="en-US" sz="2000" b="1" dirty="0" smtClean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Shortest </a:t>
            </a:r>
            <a:r>
              <a:rPr lang="en-US" sz="2000" b="1" dirty="0">
                <a:solidFill>
                  <a:schemeClr val="tx1"/>
                </a:solidFill>
              </a:rPr>
              <a:t>Paths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What should be the </a:t>
            </a:r>
            <a:r>
              <a:rPr lang="en-US" sz="3200" dirty="0" smtClean="0">
                <a:solidFill>
                  <a:srgbClr val="0070C0"/>
                </a:solidFill>
              </a:rPr>
              <a:t>Term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for </a:t>
            </a:r>
            <a:br>
              <a:rPr lang="en-US" sz="3200" dirty="0" smtClean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 parameter </a:t>
            </a:r>
            <a:r>
              <a:rPr lang="en-US" b="1" dirty="0" smtClean="0">
                <a:solidFill>
                  <a:srgbClr val="C00000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multiple</a:t>
            </a:r>
            <a:r>
              <a:rPr lang="en-US" dirty="0" smtClean="0">
                <a:solidFill>
                  <a:schemeClr val="tx1"/>
                </a:solidFill>
              </a:rPr>
              <a:t> parameters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5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52400" y="4876800"/>
            <a:ext cx="5633273" cy="978932"/>
            <a:chOff x="762000" y="4876800"/>
            <a:chExt cx="5633273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762000" y="5486400"/>
              <a:ext cx="563327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                                                                                    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42095" y="5471779"/>
                <a:ext cx="2349105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95" y="5471779"/>
                <a:ext cx="2349105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2338" t="-6154" r="-3377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2400" y="5490159"/>
                <a:ext cx="34475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</a:t>
                </a:r>
                <a:r>
                  <a:rPr lang="en-US" b="1" dirty="0" err="1"/>
                  <a:t>Bitonic</a:t>
                </a:r>
                <a:r>
                  <a:rPr lang="en-US" b="1" dirty="0"/>
                  <a:t> tour </a:t>
                </a:r>
                <a:r>
                  <a:rPr lang="en-US" dirty="0"/>
                  <a:t>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490159"/>
                <a:ext cx="344754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413" t="-8333" r="-194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Term for Recursive formulation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388489"/>
            <a:chOff x="2057400" y="2286000"/>
            <a:chExt cx="5392365" cy="2388489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52303" cy="460177"/>
              <a:chOff x="2667000" y="2740223"/>
              <a:chExt cx="452303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675121" cy="460177"/>
              <a:chOff x="2667000" y="2740223"/>
              <a:chExt cx="675121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6751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67512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181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386025" y="3124200"/>
              <a:ext cx="490775" cy="369332"/>
              <a:chOff x="2933328" y="1600200"/>
              <a:chExt cx="490775" cy="3693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119303" y="1600200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933328" y="1600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328" y="1600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04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55509" cy="486466"/>
              <a:chOff x="2667000" y="2740223"/>
              <a:chExt cx="455509" cy="48646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55509" cy="3956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55509" cy="39562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6154" r="-1733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0"/>
          </p:cNvCxnSpPr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747703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0"/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877183" y="1504317"/>
            <a:ext cx="341634" cy="1981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895600" y="3733800"/>
            <a:ext cx="304800" cy="1981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62000" y="4876800"/>
            <a:ext cx="5668090" cy="1005221"/>
            <a:chOff x="762000" y="4876800"/>
            <a:chExt cx="5668090" cy="1005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62000" y="5486400"/>
                  <a:ext cx="5668090" cy="39562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</a:t>
                  </a:r>
                  <a:r>
                    <a:rPr lang="en-US" b="1" dirty="0" err="1"/>
                    <a:t>Bitonic</a:t>
                  </a:r>
                  <a:r>
                    <a:rPr lang="en-US" b="1" dirty="0"/>
                    <a:t> tour </a:t>
                  </a:r>
                  <a:r>
                    <a:rPr lang="en-US" dirty="0" smtClean="0"/>
                    <a:t>on</a:t>
                  </a:r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 smtClean="0"/>
                    <a:t>,…,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starting </a:t>
                  </a:r>
                  <a:r>
                    <a:rPr lang="en-US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5486400"/>
                  <a:ext cx="5668090" cy="3956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60" t="-6154" r="-75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047999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4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define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the cost of the optimal </a:t>
                </a:r>
                <a:r>
                  <a:rPr lang="en-US" sz="2000" b="1" dirty="0" err="1" smtClean="0"/>
                  <a:t>Bitonic</a:t>
                </a:r>
                <a:r>
                  <a:rPr lang="en-US" sz="2000" b="1" dirty="0" smtClean="0"/>
                  <a:t> tour </a:t>
                </a:r>
                <a:r>
                  <a:rPr lang="en-US" sz="2000" dirty="0" smtClean="0"/>
                  <a:t>on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</a:t>
                </a:r>
                <a:r>
                  <a:rPr lang="en-US" sz="2000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943" r="-632" b="-14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Two cases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But total no. of </a:t>
                </a:r>
                <a:r>
                  <a:rPr lang="en-US" sz="2000" dirty="0" err="1" smtClean="0"/>
                  <a:t>subproblems</a:t>
                </a:r>
                <a:r>
                  <a:rPr lang="en-US" sz="2000" dirty="0" smtClean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of the recursive formulation.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Iterative </a:t>
            </a:r>
            <a:r>
              <a:rPr lang="en-US" sz="3200" b="1" dirty="0">
                <a:solidFill>
                  <a:srgbClr val="7030A0"/>
                </a:solidFill>
              </a:rPr>
              <a:t>algorithm </a:t>
            </a:r>
            <a:r>
              <a:rPr lang="en-US" sz="3200" b="1" dirty="0" smtClean="0"/>
              <a:t>for Optimal </a:t>
            </a:r>
            <a:r>
              <a:rPr lang="en-US" sz="3200" b="1" dirty="0" err="1" smtClean="0"/>
              <a:t>Bitonic</a:t>
            </a:r>
            <a:r>
              <a:rPr lang="en-US" sz="3200" b="1" dirty="0" smtClean="0"/>
              <a:t> tour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 smtClean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Add </a:t>
                </a:r>
                <a:r>
                  <a:rPr lang="en-US" sz="2000" dirty="0" smtClean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Bitonic</a:t>
            </a:r>
            <a:r>
              <a:rPr lang="en-US" sz="3200" dirty="0" smtClean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Lessons</a:t>
            </a:r>
            <a:r>
              <a:rPr lang="en-US" b="1" dirty="0" smtClean="0"/>
              <a:t> learnt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Sometimes </a:t>
            </a:r>
            <a:r>
              <a:rPr lang="en-US" sz="2400" b="1" dirty="0" err="1" smtClean="0">
                <a:solidFill>
                  <a:srgbClr val="7030A0"/>
                </a:solidFill>
              </a:rPr>
              <a:t>generalizaton</a:t>
            </a:r>
            <a:r>
              <a:rPr lang="en-US" sz="2400" dirty="0" smtClean="0"/>
              <a:t> helps !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There may be </a:t>
            </a:r>
            <a:r>
              <a:rPr lang="en-US" sz="2400" b="1" dirty="0" smtClean="0">
                <a:solidFill>
                  <a:srgbClr val="7030A0"/>
                </a:solidFill>
              </a:rPr>
              <a:t>multiple parameter</a:t>
            </a:r>
            <a:r>
              <a:rPr lang="en-US" sz="2400" dirty="0" smtClean="0"/>
              <a:t> term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u="sng" dirty="0" smtClean="0"/>
              <a:t>hidden</a:t>
            </a:r>
            <a:r>
              <a:rPr lang="en-US" sz="2400" dirty="0" smtClean="0"/>
              <a:t> in the recursive formulation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OPTIMAL SUBSTRUCTURE </a:t>
            </a:r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</a:t>
            </a:r>
            <a:r>
              <a:rPr lang="en-US" sz="3200" b="1" dirty="0" smtClean="0">
                <a:solidFill>
                  <a:srgbClr val="006C31"/>
                </a:solidFill>
              </a:rPr>
              <a:t>Subsequence</a:t>
            </a:r>
            <a:r>
              <a:rPr lang="en-US" sz="3200" dirty="0" smtClean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</a:t>
            </a:r>
            <a:r>
              <a:rPr lang="en-US" sz="3200" b="1" dirty="0" smtClean="0">
                <a:solidFill>
                  <a:srgbClr val="006C31"/>
                </a:solidFill>
              </a:rPr>
              <a:t>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“Optimal solution of a problem </a:t>
            </a:r>
            <a:r>
              <a:rPr lang="en-US" sz="2000" u="sng" dirty="0" smtClean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optimal solution for its smaller instances as well”.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</a:t>
            </a:r>
            <a:r>
              <a:rPr lang="en-US" sz="2000" smtClean="0"/>
              <a:t>.    This </a:t>
            </a:r>
            <a:r>
              <a:rPr lang="en-US" sz="2000" dirty="0" smtClean="0"/>
              <a:t>property is also shared by Greedy algorithms.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Revisiting   the 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smtClean="0"/>
                  <a:t>Lecture </a:t>
                </a:r>
                <a:r>
                  <a:rPr lang="en-US" sz="2000" b="1" smtClean="0"/>
                  <a:t>11</a:t>
                </a:r>
                <a:r>
                  <a:rPr lang="en-US" sz="2000" smtClean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solves the problem in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crucial is the non-negative weights </a:t>
                </a:r>
                <a:r>
                  <a:rPr lang="en-US" sz="2000" dirty="0"/>
                  <a:t>for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Revisiting </a:t>
            </a:r>
            <a:r>
              <a:rPr lang="en-US" sz="3200" b="1" dirty="0" err="1" smtClean="0">
                <a:solidFill>
                  <a:srgbClr val="0070C0"/>
                </a:solidFill>
              </a:rPr>
              <a:t>Dijkstra</a:t>
            </a:r>
            <a:r>
              <a:rPr lang="en-US" sz="3200" b="1" dirty="0" err="1" smtClean="0"/>
              <a:t>’s</a:t>
            </a:r>
            <a:r>
              <a:rPr lang="en-US" sz="3200" b="1" dirty="0" smtClean="0"/>
              <a:t>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Two crucial facts exploited in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algorithm.</a:t>
                </a:r>
              </a:p>
              <a:p>
                <a:r>
                  <a:rPr lang="en-US" sz="2000" b="1" dirty="0" smtClean="0"/>
                  <a:t>Fact</a:t>
                </a:r>
                <a:r>
                  <a:rPr lang="en-US" sz="2000" dirty="0" smtClean="0"/>
                  <a:t> 1: 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the nearest neighbor </a:t>
                </a:r>
                <a:r>
                  <a:rPr lang="en-US" sz="2000" dirty="0" smtClean="0"/>
                  <a:t>is also the vertex </a:t>
                </a:r>
                <a:r>
                  <a:rPr lang="en-US" sz="2000" b="1" dirty="0" smtClean="0"/>
                  <a:t>nearest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b="1" dirty="0"/>
                  <a:t>Fact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2: </a:t>
                </a:r>
                <a:r>
                  <a:rPr lang="en-US" sz="2000" b="1" dirty="0" smtClean="0"/>
                  <a:t>Optimal </a:t>
                </a:r>
                <a:r>
                  <a:rPr lang="en-US" sz="2000" b="1" dirty="0" err="1" smtClean="0"/>
                  <a:t>subpath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property</a:t>
                </a:r>
                <a:r>
                  <a:rPr lang="en-US" sz="2000" b="1" dirty="0" smtClean="0"/>
                  <a:t>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of these two facts get violated if edge weights are potentially negative 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Violation of Fact</a:t>
            </a:r>
            <a:r>
              <a:rPr lang="en-US" sz="3200" dirty="0" smtClean="0"/>
              <a:t> 1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any vertex in this picture?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Violation of Fact</a:t>
            </a:r>
            <a:r>
              <a:rPr lang="en-US" sz="3200" dirty="0"/>
              <a:t>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Violation of Fact</a:t>
            </a:r>
            <a:r>
              <a:rPr lang="en-US" sz="3200" dirty="0"/>
              <a:t> </a:t>
            </a:r>
            <a:r>
              <a:rPr lang="en-US" sz="3200" dirty="0" smtClean="0"/>
              <a:t>2</a:t>
            </a:r>
            <a:br>
              <a:rPr lang="en-US" sz="3200" dirty="0" smtClean="0"/>
            </a:b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>
                <a:solidFill>
                  <a:srgbClr val="006C31"/>
                </a:solidFill>
              </a:rPr>
              <a:t> </a:t>
            </a:r>
            <a:r>
              <a:rPr lang="en-US" sz="3200" b="1" dirty="0"/>
              <a:t>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If not, then replacing the sub-path by the shortest </a:t>
                </a:r>
                <a:r>
                  <a:rPr lang="en-US" sz="1800" dirty="0" smtClean="0"/>
                  <a:t>path </a:t>
                </a:r>
                <a:r>
                  <a:rPr lang="en-US" sz="1800" dirty="0" smtClean="0"/>
                  <a:t>will give us even </a:t>
                </a:r>
                <a:r>
                  <a:rPr lang="en-US" sz="1800" dirty="0" smtClean="0"/>
                  <a:t>shorter </a:t>
                </a:r>
                <a:r>
                  <a:rPr lang="en-US" sz="1800" dirty="0" smtClean="0"/>
                  <a:t>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[Recall Lecture 11 </a:t>
                </a:r>
                <a:r>
                  <a:rPr lang="en-US" sz="1800" dirty="0" smtClean="0"/>
                  <a:t>where we showed that th</a:t>
                </a:r>
                <a:r>
                  <a:rPr lang="en-US" sz="1800" dirty="0" smtClean="0"/>
                  <a:t>is </a:t>
                </a:r>
                <a:r>
                  <a:rPr lang="en-US" sz="1800" dirty="0" smtClean="0"/>
                  <a:t>proof assumes that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can not pass through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assumption is justified when the edge weights are positive.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Can you see how this assumption breaks in case of –</a:t>
                </a:r>
                <a:r>
                  <a:rPr lang="en-US" sz="1800" dirty="0" err="1" smtClean="0"/>
                  <a:t>ve</a:t>
                </a:r>
                <a:r>
                  <a:rPr lang="en-US" sz="1800" dirty="0" smtClean="0"/>
                  <a:t> edge weights ?</a:t>
                </a: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  <a:blipFill rotWithShape="1">
                <a:blip r:embed="rId2"/>
                <a:stretch>
                  <a:fillRect l="-714" t="-625" b="-8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 smtClean="0">
                <a:solidFill>
                  <a:srgbClr val="7030A0"/>
                </a:solidFill>
              </a:rPr>
              <a:t>27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5486400" y="1371600"/>
            <a:ext cx="3352799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Ponder over this question before coming to the next class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2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3" grpId="0"/>
      <p:bldP spid="5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compute the least cost </a:t>
                </a:r>
                <a:r>
                  <a:rPr lang="en-US" sz="2000" b="1" dirty="0" err="1" smtClean="0"/>
                  <a:t>Bitonic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tour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r="-148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 flipH="1">
            <a:off x="4912926" y="4724400"/>
            <a:ext cx="649674" cy="485541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3176298" y="838200"/>
            <a:ext cx="2614902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Equivalent View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2" grpId="0" uiExpand="1" animBg="1"/>
      <p:bldP spid="52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Attempt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: The cost of optimal </a:t>
                </a:r>
                <a:r>
                  <a:rPr lang="en-US" sz="2000" dirty="0" err="1" smtClean="0"/>
                  <a:t>Bitonic</a:t>
                </a:r>
                <a:r>
                  <a:rPr lang="en-US" sz="2000" dirty="0" smtClean="0"/>
                  <a:t> tour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Approach</a:t>
                </a:r>
                <a:r>
                  <a:rPr lang="en-US" sz="2000" dirty="0" smtClean="0"/>
                  <a:t>: Try to relate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No obvious way !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Idea</a:t>
            </a:r>
            <a:r>
              <a:rPr lang="en-US" sz="3600" b="1" dirty="0" smtClean="0"/>
              <a:t>: Split the tour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dirty="0" smtClean="0"/>
              <a:t>We have generalized the problem.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4999" y="5925955"/>
            <a:ext cx="6172201" cy="398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53649" y="5955268"/>
                <a:ext cx="35565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optimal </a:t>
                </a:r>
                <a:r>
                  <a:rPr lang="en-US" b="1" dirty="0" err="1"/>
                  <a:t>Bitonic</a:t>
                </a:r>
                <a:r>
                  <a:rPr lang="en-US" b="1" dirty="0"/>
                  <a:t> tour </a:t>
                </a:r>
                <a:r>
                  <a:rPr lang="en-US" dirty="0"/>
                  <a:t>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649" y="5955268"/>
                <a:ext cx="3556551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370" t="-8197" r="-342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39309" y="5943600"/>
                <a:ext cx="26616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starting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9" y="5943600"/>
                <a:ext cx="2661691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059" t="-8197" r="-274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8" grpId="0" animBg="1"/>
      <p:bldP spid="59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13388</TotalTime>
  <Words>2301</Words>
  <Application>Microsoft Office PowerPoint</Application>
  <PresentationFormat>On-screen Show (4:3)</PresentationFormat>
  <Paragraphs>497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</vt:lpstr>
      <vt:lpstr>Bitonic tour</vt:lpstr>
      <vt:lpstr>Bitonic tour 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What should be the Term for  </vt:lpstr>
      <vt:lpstr>Term for Recursive formulation ?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OPTIMAL SUBSTRUCTURE PROPERTY</vt:lpstr>
      <vt:lpstr>Longest Common Subsequence </vt:lpstr>
      <vt:lpstr>Optimal triangulation of a convex polygon</vt:lpstr>
      <vt:lpstr>OPTIMAL SUBSTRUCTURE PROPERTY</vt:lpstr>
      <vt:lpstr>Shortest pathS in a graph</vt:lpstr>
      <vt:lpstr>Problem Definition</vt:lpstr>
      <vt:lpstr>Revisiting Dijkstra’s algorithm</vt:lpstr>
      <vt:lpstr>Violation of Fact 1  </vt:lpstr>
      <vt:lpstr>Violation of Fact 1  </vt:lpstr>
      <vt:lpstr>Violation of Fact 2 Optimal subpath 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1305</cp:revision>
  <dcterms:created xsi:type="dcterms:W3CDTF">2011-12-03T04:13:03Z</dcterms:created>
  <dcterms:modified xsi:type="dcterms:W3CDTF">2015-09-04T07:36:14Z</dcterms:modified>
</cp:coreProperties>
</file>