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0"/>
  </p:notesMasterIdLst>
  <p:sldIdLst>
    <p:sldId id="274" r:id="rId2"/>
    <p:sldId id="491" r:id="rId3"/>
    <p:sldId id="512" r:id="rId4"/>
    <p:sldId id="551" r:id="rId5"/>
    <p:sldId id="526" r:id="rId6"/>
    <p:sldId id="527" r:id="rId7"/>
    <p:sldId id="560" r:id="rId8"/>
    <p:sldId id="515" r:id="rId9"/>
    <p:sldId id="550" r:id="rId10"/>
    <p:sldId id="549" r:id="rId11"/>
    <p:sldId id="559" r:id="rId12"/>
    <p:sldId id="582" r:id="rId13"/>
    <p:sldId id="553" r:id="rId14"/>
    <p:sldId id="555" r:id="rId15"/>
    <p:sldId id="556" r:id="rId16"/>
    <p:sldId id="558" r:id="rId17"/>
    <p:sldId id="544" r:id="rId18"/>
    <p:sldId id="523" r:id="rId19"/>
    <p:sldId id="525" r:id="rId20"/>
    <p:sldId id="522" r:id="rId21"/>
    <p:sldId id="516" r:id="rId22"/>
    <p:sldId id="506" r:id="rId23"/>
    <p:sldId id="507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68" r:id="rId32"/>
    <p:sldId id="569" r:id="rId33"/>
    <p:sldId id="570" r:id="rId34"/>
    <p:sldId id="572" r:id="rId35"/>
    <p:sldId id="573" r:id="rId36"/>
    <p:sldId id="574" r:id="rId37"/>
    <p:sldId id="579" r:id="rId38"/>
    <p:sldId id="580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>
        <p:scale>
          <a:sx n="100" d="100"/>
          <a:sy n="100" d="100"/>
        </p:scale>
        <p:origin x="-2118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9/9/2015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9" Type="http://schemas.openxmlformats.org/officeDocument/2006/relationships/image" Target="../media/image2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9.png"/><Relationship Id="rId7" Type="http://schemas.openxmlformats.org/officeDocument/2006/relationships/image" Target="../media/image280.png"/><Relationship Id="rId12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1.png"/><Relationship Id="rId5" Type="http://schemas.openxmlformats.org/officeDocument/2006/relationships/image" Target="../media/image260.png"/><Relationship Id="rId10" Type="http://schemas.openxmlformats.org/officeDocument/2006/relationships/image" Target="../media/image302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2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1.png"/><Relationship Id="rId5" Type="http://schemas.openxmlformats.org/officeDocument/2006/relationships/image" Target="../media/image260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7" Type="http://schemas.openxmlformats.org/officeDocument/2006/relationships/image" Target="../media/image50.png"/><Relationship Id="rId12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36.png"/><Relationship Id="rId5" Type="http://schemas.openxmlformats.org/officeDocument/2006/relationships/image" Target="../media/image300.png"/><Relationship Id="rId4" Type="http://schemas.openxmlformats.org/officeDocument/2006/relationships/image" Target="../media/image21.png"/><Relationship Id="rId9" Type="http://schemas.openxmlformats.org/officeDocument/2006/relationships/image" Target="../media/image4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43.png"/><Relationship Id="rId7" Type="http://schemas.openxmlformats.org/officeDocument/2006/relationships/image" Target="../media/image50.png"/><Relationship Id="rId12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1.png"/><Relationship Id="rId5" Type="http://schemas.openxmlformats.org/officeDocument/2006/relationships/image" Target="../media/image300.png"/><Relationship Id="rId10" Type="http://schemas.openxmlformats.org/officeDocument/2006/relationships/image" Target="../media/image39.png"/><Relationship Id="rId4" Type="http://schemas.openxmlformats.org/officeDocument/2006/relationships/image" Target="../media/image21.png"/><Relationship Id="rId9" Type="http://schemas.openxmlformats.org/officeDocument/2006/relationships/image" Target="../media/image450.png"/><Relationship Id="rId1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2.png"/><Relationship Id="rId3" Type="http://schemas.openxmlformats.org/officeDocument/2006/relationships/image" Target="../media/image34.png"/><Relationship Id="rId7" Type="http://schemas.openxmlformats.org/officeDocument/2006/relationships/image" Target="../media/image55.png"/><Relationship Id="rId12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48.png"/><Relationship Id="rId5" Type="http://schemas.openxmlformats.org/officeDocument/2006/relationships/image" Target="../media/image53.png"/><Relationship Id="rId10" Type="http://schemas.openxmlformats.org/officeDocument/2006/relationships/image" Target="../media/image47.png"/><Relationship Id="rId4" Type="http://schemas.openxmlformats.org/officeDocument/2006/relationships/image" Target="../media/image35.png"/><Relationship Id="rId9" Type="http://schemas.openxmlformats.org/officeDocument/2006/relationships/image" Target="../media/image46.png"/><Relationship Id="rId1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462.png"/><Relationship Id="rId7" Type="http://schemas.openxmlformats.org/officeDocument/2006/relationships/image" Target="../media/image50.png"/><Relationship Id="rId12" Type="http://schemas.openxmlformats.org/officeDocument/2006/relationships/image" Target="../media/image44.png"/><Relationship Id="rId2" Type="http://schemas.openxmlformats.org/officeDocument/2006/relationships/image" Target="../media/image38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3.png"/><Relationship Id="rId5" Type="http://schemas.openxmlformats.org/officeDocument/2006/relationships/image" Target="../media/image300.png"/><Relationship Id="rId15" Type="http://schemas.openxmlformats.org/officeDocument/2006/relationships/image" Target="../media/image59.png"/><Relationship Id="rId10" Type="http://schemas.openxmlformats.org/officeDocument/2006/relationships/image" Target="../media/image39.png"/><Relationship Id="rId4" Type="http://schemas.openxmlformats.org/officeDocument/2006/relationships/image" Target="../media/image21.png"/><Relationship Id="rId9" Type="http://schemas.openxmlformats.org/officeDocument/2006/relationships/image" Target="../media/image450.png"/><Relationship Id="rId1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72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62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20.png"/><Relationship Id="rId4" Type="http://schemas.openxmlformats.org/officeDocument/2006/relationships/image" Target="../media/image410.png"/><Relationship Id="rId9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40.png"/><Relationship Id="rId7" Type="http://schemas.openxmlformats.org/officeDocument/2006/relationships/image" Target="../media/image5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70.png"/><Relationship Id="rId5" Type="http://schemas.openxmlformats.org/officeDocument/2006/relationships/image" Target="../media/image300.png"/><Relationship Id="rId10" Type="http://schemas.openxmlformats.org/officeDocument/2006/relationships/image" Target="../media/image460.png"/><Relationship Id="rId4" Type="http://schemas.openxmlformats.org/officeDocument/2006/relationships/image" Target="../media/image21.png"/><Relationship Id="rId9" Type="http://schemas.openxmlformats.org/officeDocument/2006/relationships/image" Target="../media/image4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3" Type="http://schemas.openxmlformats.org/officeDocument/2006/relationships/image" Target="../media/image361.png"/><Relationship Id="rId7" Type="http://schemas.openxmlformats.org/officeDocument/2006/relationships/image" Target="../media/image411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.png"/><Relationship Id="rId5" Type="http://schemas.openxmlformats.org/officeDocument/2006/relationships/image" Target="../media/image381.png"/><Relationship Id="rId10" Type="http://schemas.openxmlformats.org/officeDocument/2006/relationships/image" Target="../media/image63.png"/><Relationship Id="rId4" Type="http://schemas.openxmlformats.org/officeDocument/2006/relationships/image" Target="../media/image371.png"/><Relationship Id="rId9" Type="http://schemas.openxmlformats.org/officeDocument/2006/relationships/image" Target="../media/image4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1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.png"/><Relationship Id="rId15" Type="http://schemas.openxmlformats.org/officeDocument/2006/relationships/image" Target="../media/image80.png"/><Relationship Id="rId23" Type="http://schemas.openxmlformats.org/officeDocument/2006/relationships/image" Target="../media/image16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9" Type="http://schemas.openxmlformats.org/officeDocument/2006/relationships/image" Target="../media/image2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image" Target="../media/image20.png"/><Relationship Id="rId21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5" Type="http://schemas.openxmlformats.org/officeDocument/2006/relationships/image" Target="../media/image19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.png"/><Relationship Id="rId24" Type="http://schemas.openxmlformats.org/officeDocument/2006/relationships/image" Target="../media/image18.png"/><Relationship Id="rId15" Type="http://schemas.openxmlformats.org/officeDocument/2006/relationships/image" Target="../media/image80.png"/><Relationship Id="rId23" Type="http://schemas.openxmlformats.org/officeDocument/2006/relationships/image" Target="../media/image17.png"/><Relationship Id="rId28" Type="http://schemas.openxmlformats.org/officeDocument/2006/relationships/image" Target="../media/image16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9" Type="http://schemas.openxmlformats.org/officeDocument/2006/relationships/image" Target="../media/image2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Relationship Id="rId27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image" Target="../media/image20.png"/><Relationship Id="rId21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29" Type="http://schemas.openxmlformats.org/officeDocument/2006/relationships/image" Target="../media/image23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15" Type="http://schemas.openxmlformats.org/officeDocument/2006/relationships/image" Target="../media/image80.png"/><Relationship Id="rId23" Type="http://schemas.openxmlformats.org/officeDocument/2006/relationships/image" Target="../media/image17.png"/><Relationship Id="rId28" Type="http://schemas.openxmlformats.org/officeDocument/2006/relationships/image" Target="../media/image16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31" Type="http://schemas.openxmlformats.org/officeDocument/2006/relationships/image" Target="../media/image250.png"/><Relationship Id="rId9" Type="http://schemas.openxmlformats.org/officeDocument/2006/relationships/image" Target="../media/image2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Relationship Id="rId27" Type="http://schemas.openxmlformats.org/officeDocument/2006/relationships/image" Target="../media/image22.png"/><Relationship Id="rId30" Type="http://schemas.openxmlformats.org/officeDocument/2006/relationships/image" Target="../media/image2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image" Target="../media/image17.png"/><Relationship Id="rId21" Type="http://schemas.openxmlformats.org/officeDocument/2006/relationships/image" Target="../media/image14.png"/><Relationship Id="rId34" Type="http://schemas.openxmlformats.org/officeDocument/2006/relationships/image" Target="../media/image33.png"/><Relationship Id="rId7" Type="http://schemas.openxmlformats.org/officeDocument/2006/relationships/image" Target="../media/image21.png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5" Type="http://schemas.openxmlformats.org/officeDocument/2006/relationships/image" Target="../media/image231.png"/><Relationship Id="rId33" Type="http://schemas.openxmlformats.org/officeDocument/2006/relationships/image" Target="../media/image32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.png"/><Relationship Id="rId24" Type="http://schemas.openxmlformats.org/officeDocument/2006/relationships/image" Target="../media/image28.png"/><Relationship Id="rId32" Type="http://schemas.openxmlformats.org/officeDocument/2006/relationships/image" Target="../media/image31.png"/><Relationship Id="rId37" Type="http://schemas.openxmlformats.org/officeDocument/2006/relationships/image" Target="../media/image16.png"/><Relationship Id="rId15" Type="http://schemas.openxmlformats.org/officeDocument/2006/relationships/image" Target="../media/image80.png"/><Relationship Id="rId23" Type="http://schemas.openxmlformats.org/officeDocument/2006/relationships/image" Target="../media/image19.png"/><Relationship Id="rId28" Type="http://schemas.openxmlformats.org/officeDocument/2006/relationships/image" Target="../media/image20.png"/><Relationship Id="rId36" Type="http://schemas.openxmlformats.org/officeDocument/2006/relationships/image" Target="../media/image35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31" Type="http://schemas.openxmlformats.org/officeDocument/2006/relationships/image" Target="../media/image30.png"/><Relationship Id="rId9" Type="http://schemas.openxmlformats.org/officeDocument/2006/relationships/image" Target="../media/image2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Relationship Id="rId27" Type="http://schemas.openxmlformats.org/officeDocument/2006/relationships/image" Target="../media/image18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1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7.png"/><Relationship Id="rId7" Type="http://schemas.openxmlformats.org/officeDocument/2006/relationships/image" Target="../media/image35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81.png"/><Relationship Id="rId10" Type="http://schemas.openxmlformats.org/officeDocument/2006/relationships/image" Target="../media/image25.png"/><Relationship Id="rId4" Type="http://schemas.openxmlformats.org/officeDocument/2006/relationships/image" Target="../media/image38.png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1.png"/><Relationship Id="rId4" Type="http://schemas.openxmlformats.org/officeDocument/2006/relationships/image" Target="../media/image68.png"/><Relationship Id="rId9" Type="http://schemas.openxmlformats.org/officeDocument/2006/relationships/image" Target="../media/image2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2" Type="http://schemas.openxmlformats.org/officeDocument/2006/relationships/image" Target="../media/image5.png"/><Relationship Id="rId17" Type="http://schemas.openxmlformats.org/officeDocument/2006/relationships/image" Target="../media/image20.png"/><Relationship Id="rId2" Type="http://schemas.openxmlformats.org/officeDocument/2006/relationships/image" Target="../media/image4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7.png"/><Relationship Id="rId15" Type="http://schemas.openxmlformats.org/officeDocument/2006/relationships/image" Target="../media/image18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2" Type="http://schemas.openxmlformats.org/officeDocument/2006/relationships/image" Target="../media/image200.png"/><Relationship Id="rId17" Type="http://schemas.openxmlformats.org/officeDocument/2006/relationships/image" Target="../media/image19.png"/><Relationship Id="rId2" Type="http://schemas.openxmlformats.org/officeDocument/2006/relationships/image" Target="../media/image2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7.png"/><Relationship Id="rId15" Type="http://schemas.openxmlformats.org/officeDocument/2006/relationships/image" Target="../media/image7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241.png"/><Relationship Id="rId9" Type="http://schemas.openxmlformats.org/officeDocument/2006/relationships/image" Target="../media/image2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20+21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    Shortest Paths </a:t>
            </a:r>
            <a:r>
              <a:rPr lang="en-US" sz="2400" b="1" dirty="0" smtClean="0">
                <a:solidFill>
                  <a:schemeClr val="tx1"/>
                </a:solidFill>
              </a:rPr>
              <a:t>in Directed Graphs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400" y="4872335"/>
            <a:ext cx="3066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with </a:t>
            </a:r>
            <a:r>
              <a:rPr lang="en-US" sz="2400" b="1" dirty="0" smtClean="0">
                <a:solidFill>
                  <a:srgbClr val="0070C0"/>
                </a:solidFill>
              </a:rPr>
              <a:t>Negative </a:t>
            </a:r>
            <a:r>
              <a:rPr lang="en-US" sz="2400" b="1" dirty="0" smtClean="0"/>
              <a:t>Weights</a:t>
            </a:r>
            <a:endParaRPr 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Exploiting</a:t>
            </a:r>
            <a:r>
              <a:rPr lang="en-US" sz="3200" b="1" dirty="0" smtClean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 smtClean="0">
                <a:solidFill>
                  <a:srgbClr val="006C31"/>
                </a:solidFill>
              </a:rPr>
              <a:t>subpath</a:t>
            </a:r>
            <a:r>
              <a:rPr lang="en-US" sz="3200" b="1" dirty="0" smtClean="0"/>
              <a:t> property</a:t>
            </a:r>
            <a:br>
              <a:rPr lang="en-US" sz="3200" b="1" dirty="0" smtClean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edges,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what can we infer about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?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edges.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667000" y="4876800"/>
            <a:ext cx="1371600" cy="4572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28800" y="2297668"/>
            <a:ext cx="5380036" cy="888087"/>
            <a:chOff x="1828800" y="2297668"/>
            <a:chExt cx="5380036" cy="888087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740223"/>
              <a:ext cx="4876800" cy="152400"/>
              <a:chOff x="2133600" y="4191000"/>
              <a:chExt cx="4876800" cy="152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1828800" y="2740223"/>
              <a:ext cx="352981" cy="445532"/>
              <a:chOff x="1828800" y="2831068"/>
              <a:chExt cx="352981" cy="4455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981200" y="28310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/>
            <p:cNvGrpSpPr/>
            <p:nvPr/>
          </p:nvGrpSpPr>
          <p:grpSpPr>
            <a:xfrm>
              <a:off x="6833413" y="2740223"/>
              <a:ext cx="375423" cy="445532"/>
              <a:chOff x="6833413" y="2983468"/>
              <a:chExt cx="375423" cy="4455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010400" y="2983468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70C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14516" t="-8197" r="-2580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Group 1"/>
            <p:cNvGrpSpPr/>
            <p:nvPr/>
          </p:nvGrpSpPr>
          <p:grpSpPr>
            <a:xfrm>
              <a:off x="3810000" y="2740223"/>
              <a:ext cx="2514600" cy="152400"/>
              <a:chOff x="3810000" y="2740223"/>
              <a:chExt cx="2514600" cy="1524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495800" y="27402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3810000" y="28164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334000" y="27402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648200" y="28164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6172200" y="27402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5486400" y="28164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019800" y="2816423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2816423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948341" y="2297668"/>
                  <a:ext cx="9284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  <m:r>
                          <a:rPr lang="en-US" b="1" i="1" dirty="0"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341" y="2297668"/>
                  <a:ext cx="92845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9443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Exploiting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 smtClean="0">
                <a:solidFill>
                  <a:srgbClr val="006C31"/>
                </a:solidFill>
              </a:rPr>
              <a:t>subpath</a:t>
            </a:r>
            <a:r>
              <a:rPr lang="en-US" sz="3200" b="1" dirty="0" smtClean="0"/>
              <a:t> </a:t>
            </a:r>
            <a:r>
              <a:rPr lang="en-US" sz="3200" b="1" dirty="0"/>
              <a:t>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          the set of vertices whose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 …?...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1</a:t>
                </a:r>
                <a:r>
                  <a:rPr lang="en-US" sz="2000" dirty="0" smtClean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u="sng" dirty="0"/>
                  <a:t>distance</a:t>
                </a:r>
                <a:r>
                  <a:rPr lang="en-US" sz="2000" dirty="0"/>
                  <a:t> to each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</a:t>
                </a:r>
                <a:r>
                  <a:rPr lang="en-US" sz="2000" dirty="0" smtClean="0"/>
                  <a:t>known,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    </a:t>
                </a:r>
                <a:r>
                  <a:rPr lang="en-US" sz="2000" b="1" dirty="0" smtClean="0">
                    <a:solidFill>
                      <a:srgbClr val="FF0000"/>
                    </a:solidFill>
                    <a:sym typeface="Wingdings" pitchFamily="2" charset="2"/>
                  </a:rPr>
                  <a:t>?</a:t>
                </a:r>
                <a:endParaRPr lang="en-US" sz="2000" b="1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741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34200" y="1581090"/>
                <a:ext cx="1363963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edges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1581090"/>
                <a:ext cx="1363963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4933" t="-7576" r="-852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74199" y="5638800"/>
                <a:ext cx="5226495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distance </a:t>
                </a:r>
                <a:r>
                  <a:rPr lang="en-US" sz="2000" dirty="0"/>
                  <a:t>to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can be computed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99" y="5638800"/>
                <a:ext cx="5226495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166" t="-7576" r="-139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67200" y="6019800"/>
                <a:ext cx="3531801" cy="50962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 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𝜹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 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6019800"/>
                <a:ext cx="3531801" cy="509627"/>
              </a:xfrm>
              <a:prstGeom prst="rect">
                <a:avLst/>
              </a:prstGeom>
              <a:blipFill rotWithShape="1">
                <a:blip r:embed="rId5"/>
                <a:stretch>
                  <a:fillRect t="-1205" r="-1727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43000" y="2057400"/>
                <a:ext cx="769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/>
                        </a:rPr>
                        <m:t>=</m:t>
                      </m:r>
                      <m:r>
                        <a:rPr lang="en-US" i="1" dirty="0" smtClean="0">
                          <a:latin typeface="Cambria Math"/>
                        </a:rPr>
                        <m:t>{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0" i="1" dirty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057400"/>
                <a:ext cx="76976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952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 rot="5400000">
            <a:off x="512424" y="302702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…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5867399" y="2362200"/>
            <a:ext cx="2971801" cy="1130966"/>
          </a:xfrm>
          <a:prstGeom prst="cloudCallout">
            <a:avLst>
              <a:gd name="adj1" fmla="val 27685"/>
              <a:gd name="adj2" fmla="val 734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make use of </a:t>
            </a:r>
            <a:r>
              <a:rPr lang="en-US" b="1" dirty="0" smtClean="0">
                <a:solidFill>
                  <a:srgbClr val="7030A0"/>
                </a:solidFill>
              </a:rPr>
              <a:t>Observation 1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50763" y="2385536"/>
            <a:ext cx="678037" cy="1424464"/>
            <a:chOff x="4724400" y="2526268"/>
            <a:chExt cx="678037" cy="14244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724400" y="2526268"/>
                  <a:ext cx="662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latin typeface="Cambria Math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 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?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2526268"/>
                  <a:ext cx="66236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100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740076" y="2831068"/>
                  <a:ext cx="662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latin typeface="Cambria Math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 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?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076" y="2831068"/>
                  <a:ext cx="66236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724400" y="3581400"/>
                  <a:ext cx="662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latin typeface="Cambria Math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 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?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581400"/>
                  <a:ext cx="66236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1100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/>
          <p:cNvSpPr txBox="1"/>
          <p:nvPr/>
        </p:nvSpPr>
        <p:spPr>
          <a:xfrm>
            <a:off x="2133600" y="4888468"/>
            <a:ext cx="336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(using </a:t>
            </a:r>
            <a:r>
              <a:rPr lang="en-US" b="1" dirty="0">
                <a:solidFill>
                  <a:srgbClr val="006C31"/>
                </a:solidFill>
              </a:rPr>
              <a:t>Optimal </a:t>
            </a:r>
            <a:r>
              <a:rPr lang="en-US" b="1" dirty="0" err="1">
                <a:solidFill>
                  <a:srgbClr val="006C31"/>
                </a:solidFill>
              </a:rPr>
              <a:t>subpath</a:t>
            </a:r>
            <a:r>
              <a:rPr lang="en-US" b="1" dirty="0"/>
              <a:t> property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590800" y="2570202"/>
            <a:ext cx="2865015" cy="923330"/>
            <a:chOff x="2590800" y="2570202"/>
            <a:chExt cx="2865015" cy="923330"/>
          </a:xfrm>
        </p:grpSpPr>
        <p:sp>
          <p:nvSpPr>
            <p:cNvPr id="18" name="Smiley Face 17"/>
            <p:cNvSpPr/>
            <p:nvPr/>
          </p:nvSpPr>
          <p:spPr>
            <a:xfrm>
              <a:off x="3657600" y="2570202"/>
              <a:ext cx="441907" cy="501866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590800" y="3124200"/>
                  <a:ext cx="2865015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We don’t know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,…,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124200"/>
                  <a:ext cx="286501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483" t="-6452" r="-212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88567" y="1611868"/>
                <a:ext cx="521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: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567" y="1611868"/>
                <a:ext cx="52123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86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Down Arrow Callout 14"/>
              <p:cNvSpPr/>
              <p:nvPr/>
            </p:nvSpPr>
            <p:spPr>
              <a:xfrm>
                <a:off x="0" y="1066800"/>
                <a:ext cx="1295400" cy="914400"/>
              </a:xfrm>
              <a:prstGeom prst="downArrowCallou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 partition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5" name="Down Arrow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1295400" cy="914400"/>
              </a:xfrm>
              <a:prstGeom prst="downArrowCallout">
                <a:avLst/>
              </a:prstGeom>
              <a:blipFill rotWithShape="1">
                <a:blip r:embed="rId12"/>
                <a:stretch>
                  <a:fillRect t="-4545" r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51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/>
      <p:bldP spid="10" grpId="0"/>
      <p:bldP spid="11" grpId="0" animBg="1"/>
      <p:bldP spid="17" grpId="0"/>
      <p:bldP spid="21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Exploiting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 smtClean="0">
                <a:solidFill>
                  <a:srgbClr val="006C31"/>
                </a:solidFill>
              </a:rPr>
              <a:t>subpath</a:t>
            </a:r>
            <a:r>
              <a:rPr lang="en-US" sz="3200" b="1" dirty="0" smtClean="0"/>
              <a:t> </a:t>
            </a:r>
            <a:r>
              <a:rPr lang="en-US" sz="3200" b="1" dirty="0"/>
              <a:t>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          the set of vertices whose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 …?...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1</a:t>
                </a:r>
                <a:r>
                  <a:rPr lang="en-US" sz="2000" dirty="0" smtClean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u="sng" dirty="0"/>
                  <a:t>distance</a:t>
                </a:r>
                <a:r>
                  <a:rPr lang="en-US" sz="2000" dirty="0"/>
                  <a:t> to each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</a:t>
                </a:r>
                <a:r>
                  <a:rPr lang="en-US" sz="2000" dirty="0" smtClean="0"/>
                  <a:t>known,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    </a:t>
                </a:r>
                <a:r>
                  <a:rPr lang="en-US" sz="2000" b="1" dirty="0" smtClean="0">
                    <a:solidFill>
                      <a:srgbClr val="FF0000"/>
                    </a:solidFill>
                    <a:sym typeface="Wingdings" pitchFamily="2" charset="2"/>
                  </a:rPr>
                  <a:t>?</a:t>
                </a:r>
                <a:endParaRPr lang="en-US" sz="2000" b="1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741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34200" y="1581090"/>
                <a:ext cx="1363963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edges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1581090"/>
                <a:ext cx="1363963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4933" t="-7576" r="-852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74199" y="5638800"/>
                <a:ext cx="5226495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distance </a:t>
                </a:r>
                <a:r>
                  <a:rPr lang="en-US" sz="2000" dirty="0"/>
                  <a:t>to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can be computed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99" y="5638800"/>
                <a:ext cx="5226495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166" t="-7576" r="-139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67200" y="6019800"/>
                <a:ext cx="3531801" cy="50962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 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𝜹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 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6019800"/>
                <a:ext cx="3531801" cy="509627"/>
              </a:xfrm>
              <a:prstGeom prst="rect">
                <a:avLst/>
              </a:prstGeom>
              <a:blipFill rotWithShape="1">
                <a:blip r:embed="rId5"/>
                <a:stretch>
                  <a:fillRect t="-1205" r="-1727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43000" y="2057400"/>
                <a:ext cx="769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/>
                        </a:rPr>
                        <m:t>=</m:t>
                      </m:r>
                      <m:r>
                        <a:rPr lang="en-US" i="1" dirty="0" smtClean="0">
                          <a:latin typeface="Cambria Math"/>
                        </a:rPr>
                        <m:t>{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0" i="1" dirty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057400"/>
                <a:ext cx="76976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952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 rot="5400000">
            <a:off x="512424" y="302702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…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33600" y="4888468"/>
            <a:ext cx="336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(using </a:t>
            </a:r>
            <a:r>
              <a:rPr lang="en-US" b="1" dirty="0">
                <a:solidFill>
                  <a:srgbClr val="006C31"/>
                </a:solidFill>
              </a:rPr>
              <a:t>Optimal </a:t>
            </a:r>
            <a:r>
              <a:rPr lang="en-US" b="1" dirty="0" err="1">
                <a:solidFill>
                  <a:srgbClr val="006C31"/>
                </a:solidFill>
              </a:rPr>
              <a:t>subpath</a:t>
            </a:r>
            <a:r>
              <a:rPr lang="en-US" b="1" dirty="0"/>
              <a:t> property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88567" y="1611868"/>
                <a:ext cx="521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: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567" y="1611868"/>
                <a:ext cx="52123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86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Down Arrow Callout 14"/>
              <p:cNvSpPr/>
              <p:nvPr/>
            </p:nvSpPr>
            <p:spPr>
              <a:xfrm>
                <a:off x="0" y="1066800"/>
                <a:ext cx="1295400" cy="914400"/>
              </a:xfrm>
              <a:prstGeom prst="downArrowCallou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 partition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5" name="Down Arrow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1295400" cy="914400"/>
              </a:xfrm>
              <a:prstGeom prst="downArrowCallout">
                <a:avLst/>
              </a:prstGeom>
              <a:blipFill rotWithShape="1">
                <a:blip r:embed="rId12"/>
                <a:stretch>
                  <a:fillRect t="-4545" r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/>
          <p:cNvSpPr/>
          <p:nvPr/>
        </p:nvSpPr>
        <p:spPr>
          <a:xfrm>
            <a:off x="380999" y="1981200"/>
            <a:ext cx="785439" cy="2057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ne Callout 1 21"/>
          <p:cNvSpPr/>
          <p:nvPr/>
        </p:nvSpPr>
        <p:spPr>
          <a:xfrm>
            <a:off x="2514600" y="3009900"/>
            <a:ext cx="4572000" cy="612648"/>
          </a:xfrm>
          <a:prstGeom prst="borderCallout1">
            <a:avLst>
              <a:gd name="adj1" fmla="val 49844"/>
              <a:gd name="adj2" fmla="val 209"/>
              <a:gd name="adj3" fmla="val 51866"/>
              <a:gd name="adj4" fmla="val -3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can compute distances to all vertices without </a:t>
            </a:r>
            <a:r>
              <a:rPr lang="en-US" u="sng" dirty="0" smtClean="0">
                <a:solidFill>
                  <a:schemeClr val="tx1"/>
                </a:solidFill>
              </a:rPr>
              <a:t>explicit knowledge </a:t>
            </a:r>
            <a:r>
              <a:rPr lang="en-US" dirty="0" smtClean="0">
                <a:solidFill>
                  <a:schemeClr val="tx1"/>
                </a:solidFill>
              </a:rPr>
              <a:t>of such partition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5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∀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b="1" dirty="0" smtClean="0">
                    <a:latin typeface="Cambria Math"/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For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,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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       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852" t="-157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600200" y="609600"/>
            <a:ext cx="7086600" cy="3276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067568" y="19812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93262" y="1219200"/>
            <a:ext cx="2378938" cy="2350532"/>
            <a:chOff x="3793262" y="1992868"/>
            <a:chExt cx="2378938" cy="2350532"/>
          </a:xfrm>
        </p:grpSpPr>
        <p:grpSp>
          <p:nvGrpSpPr>
            <p:cNvPr id="94" name="Group 93"/>
            <p:cNvGrpSpPr/>
            <p:nvPr/>
          </p:nvGrpSpPr>
          <p:grpSpPr>
            <a:xfrm>
              <a:off x="4267200" y="2416082"/>
              <a:ext cx="1447800" cy="1470118"/>
              <a:chOff x="4267200" y="2416082"/>
              <a:chExt cx="1447800" cy="1470118"/>
            </a:xfrm>
          </p:grpSpPr>
          <p:cxnSp>
            <p:nvCxnSpPr>
              <p:cNvPr id="12" name="Straight Arrow Connector 11"/>
              <p:cNvCxnSpPr>
                <a:stCxn id="6" idx="2"/>
              </p:cNvCxnSpPr>
              <p:nvPr/>
            </p:nvCxnSpPr>
            <p:spPr>
              <a:xfrm flipH="1" flipV="1">
                <a:off x="4267200" y="2971801"/>
                <a:ext cx="685800" cy="1523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6" idx="4"/>
              </p:cNvCxnSpPr>
              <p:nvPr/>
            </p:nvCxnSpPr>
            <p:spPr>
              <a:xfrm flipH="1">
                <a:off x="4800600" y="3200400"/>
                <a:ext cx="228600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6" idx="5"/>
              </p:cNvCxnSpPr>
              <p:nvPr/>
            </p:nvCxnSpPr>
            <p:spPr>
              <a:xfrm>
                <a:off x="5083082" y="3178082"/>
                <a:ext cx="631918" cy="1747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7" idx="3"/>
              </p:cNvCxnSpPr>
              <p:nvPr/>
            </p:nvCxnSpPr>
            <p:spPr>
              <a:xfrm flipV="1">
                <a:off x="5105400" y="2568482"/>
                <a:ext cx="403318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6" idx="0"/>
                <a:endCxn id="11" idx="5"/>
              </p:cNvCxnSpPr>
              <p:nvPr/>
            </p:nvCxnSpPr>
            <p:spPr>
              <a:xfrm flipH="1" flipV="1">
                <a:off x="4702082" y="2416082"/>
                <a:ext cx="327118" cy="6319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4676219" y="3048000"/>
              <a:ext cx="429181" cy="369332"/>
              <a:chOff x="4676219" y="3048000"/>
              <a:chExt cx="429181" cy="36933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Group 94"/>
            <p:cNvGrpSpPr/>
            <p:nvPr/>
          </p:nvGrpSpPr>
          <p:grpSpPr>
            <a:xfrm>
              <a:off x="4005693" y="1992868"/>
              <a:ext cx="2019751" cy="2263446"/>
              <a:chOff x="4005693" y="1992868"/>
              <a:chExt cx="2019751" cy="226344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4864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7150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724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114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572000" y="2286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638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8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4005693" y="29718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5693" y="29718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95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4488507" y="3886982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8507" y="3886982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096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368213" y="1992868"/>
                    <a:ext cx="3561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𝒛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213" y="1992868"/>
                    <a:ext cx="356187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410200" y="2526268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0200" y="2526268"/>
                    <a:ext cx="333746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59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793262" y="1992868"/>
              <a:ext cx="2378938" cy="2350532"/>
              <a:chOff x="3793262" y="1992868"/>
              <a:chExt cx="2378938" cy="2350532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3793262" y="1992868"/>
                <a:ext cx="2378938" cy="2350532"/>
                <a:chOff x="3793262" y="1992868"/>
                <a:chExt cx="2378938" cy="2350532"/>
              </a:xfrm>
            </p:grpSpPr>
            <p:cxnSp>
              <p:nvCxnSpPr>
                <p:cNvPr id="37" name="Straight Connector 36"/>
                <p:cNvCxnSpPr>
                  <a:endCxn id="7" idx="7"/>
                </p:cNvCxnSpPr>
                <p:nvPr/>
              </p:nvCxnSpPr>
              <p:spPr>
                <a:xfrm flipH="1">
                  <a:off x="5616482" y="2416082"/>
                  <a:ext cx="408962" cy="446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5616482" y="2111282"/>
                  <a:ext cx="98518" cy="3271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 flipV="1">
                  <a:off x="5867400" y="3429000"/>
                  <a:ext cx="304800" cy="19633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5867400" y="3276600"/>
                  <a:ext cx="304800" cy="13008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800600" y="4038600"/>
                  <a:ext cx="0" cy="304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4800600" y="4016282"/>
                  <a:ext cx="282482" cy="2400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3793262" y="2830832"/>
                  <a:ext cx="327118" cy="1409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>
                  <a:endCxn id="11" idx="2"/>
                </p:cNvCxnSpPr>
                <p:nvPr/>
              </p:nvCxnSpPr>
              <p:spPr>
                <a:xfrm>
                  <a:off x="4267200" y="2177534"/>
                  <a:ext cx="304800" cy="18466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4676218" y="1992868"/>
                  <a:ext cx="124384" cy="3693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5562600" y="3494042"/>
                <a:ext cx="152400" cy="13129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loud Callout 13"/>
              <p:cNvSpPr/>
              <p:nvPr/>
            </p:nvSpPr>
            <p:spPr>
              <a:xfrm>
                <a:off x="5867400" y="4876800"/>
                <a:ext cx="2819400" cy="838200"/>
              </a:xfrm>
              <a:prstGeom prst="cloudCallout">
                <a:avLst>
                  <a:gd name="adj1" fmla="val -27833"/>
                  <a:gd name="adj2" fmla="val 822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what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?</a:t>
                </a:r>
                <a:r>
                  <a:rPr lang="en-US" dirty="0" smtClean="0">
                    <a:sym typeface="Wingdings" pitchFamily="2" charset="2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loud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876800"/>
                <a:ext cx="2819400" cy="838200"/>
              </a:xfrm>
              <a:prstGeom prst="cloudCallout">
                <a:avLst>
                  <a:gd name="adj1" fmla="val -27833"/>
                  <a:gd name="adj2" fmla="val 82226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58000" y="5791200"/>
                <a:ext cx="90441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𝜹</m:t>
                      </m:r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5791200"/>
                <a:ext cx="90441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349" r="-73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572000" y="1740932"/>
            <a:ext cx="899230" cy="1219200"/>
            <a:chOff x="4572000" y="1740932"/>
            <a:chExt cx="899230" cy="1219200"/>
          </a:xfrm>
        </p:grpSpPr>
        <p:sp>
          <p:nvSpPr>
            <p:cNvPr id="51" name="TextBox 50"/>
            <p:cNvSpPr txBox="1"/>
            <p:nvPr/>
          </p:nvSpPr>
          <p:spPr>
            <a:xfrm>
              <a:off x="5184714" y="242673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76962" y="265235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72000" y="20427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14192" y="174093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95192" y="204275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52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0" grpId="0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∀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b="1" dirty="0" smtClean="0">
                    <a:latin typeface="Cambria Math"/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For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,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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For 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852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600200" y="609600"/>
            <a:ext cx="7086600" cy="3276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067568" y="19812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93262" y="1219200"/>
            <a:ext cx="2378938" cy="2350532"/>
            <a:chOff x="3793262" y="1992868"/>
            <a:chExt cx="2378938" cy="2350532"/>
          </a:xfrm>
        </p:grpSpPr>
        <p:grpSp>
          <p:nvGrpSpPr>
            <p:cNvPr id="94" name="Group 93"/>
            <p:cNvGrpSpPr/>
            <p:nvPr/>
          </p:nvGrpSpPr>
          <p:grpSpPr>
            <a:xfrm>
              <a:off x="4267200" y="2416082"/>
              <a:ext cx="1447800" cy="1470118"/>
              <a:chOff x="4267200" y="2416082"/>
              <a:chExt cx="1447800" cy="1470118"/>
            </a:xfrm>
          </p:grpSpPr>
          <p:cxnSp>
            <p:nvCxnSpPr>
              <p:cNvPr id="12" name="Straight Arrow Connector 11"/>
              <p:cNvCxnSpPr>
                <a:stCxn id="6" idx="2"/>
              </p:cNvCxnSpPr>
              <p:nvPr/>
            </p:nvCxnSpPr>
            <p:spPr>
              <a:xfrm flipH="1" flipV="1">
                <a:off x="4267200" y="2971801"/>
                <a:ext cx="685800" cy="1523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6" idx="4"/>
              </p:cNvCxnSpPr>
              <p:nvPr/>
            </p:nvCxnSpPr>
            <p:spPr>
              <a:xfrm flipH="1">
                <a:off x="4800600" y="3200400"/>
                <a:ext cx="228600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6" idx="5"/>
              </p:cNvCxnSpPr>
              <p:nvPr/>
            </p:nvCxnSpPr>
            <p:spPr>
              <a:xfrm>
                <a:off x="5083082" y="3178082"/>
                <a:ext cx="631918" cy="1747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7" idx="3"/>
              </p:cNvCxnSpPr>
              <p:nvPr/>
            </p:nvCxnSpPr>
            <p:spPr>
              <a:xfrm flipV="1">
                <a:off x="5105400" y="2568482"/>
                <a:ext cx="403318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6" idx="0"/>
                <a:endCxn id="11" idx="5"/>
              </p:cNvCxnSpPr>
              <p:nvPr/>
            </p:nvCxnSpPr>
            <p:spPr>
              <a:xfrm flipH="1" flipV="1">
                <a:off x="4702082" y="2416082"/>
                <a:ext cx="327118" cy="6319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4676219" y="3048000"/>
              <a:ext cx="429181" cy="369332"/>
              <a:chOff x="4676219" y="3048000"/>
              <a:chExt cx="429181" cy="36933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Group 94"/>
            <p:cNvGrpSpPr/>
            <p:nvPr/>
          </p:nvGrpSpPr>
          <p:grpSpPr>
            <a:xfrm>
              <a:off x="4005693" y="1992868"/>
              <a:ext cx="2019751" cy="2263446"/>
              <a:chOff x="4005693" y="1992868"/>
              <a:chExt cx="2019751" cy="226344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4864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7150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724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114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572000" y="2286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638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8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4005693" y="29718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5693" y="29718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95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4488507" y="3886982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8507" y="3886982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096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368213" y="1992868"/>
                    <a:ext cx="3561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𝒛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213" y="1992868"/>
                    <a:ext cx="356187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410200" y="2526268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0200" y="2526268"/>
                    <a:ext cx="333746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59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7" name="Group 96"/>
            <p:cNvGrpSpPr/>
            <p:nvPr/>
          </p:nvGrpSpPr>
          <p:grpSpPr>
            <a:xfrm>
              <a:off x="4572000" y="2514600"/>
              <a:ext cx="899230" cy="1219200"/>
              <a:chOff x="4572000" y="2514600"/>
              <a:chExt cx="899230" cy="1219200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184714" y="3200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3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676962" y="3426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5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572000" y="2816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814192" y="25146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10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195192" y="2816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793262" y="1992868"/>
              <a:ext cx="2378938" cy="2350532"/>
              <a:chOff x="3793262" y="1992868"/>
              <a:chExt cx="2378938" cy="2350532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3793262" y="1992868"/>
                <a:ext cx="2378938" cy="2350532"/>
                <a:chOff x="3793262" y="1992868"/>
                <a:chExt cx="2378938" cy="2350532"/>
              </a:xfrm>
            </p:grpSpPr>
            <p:cxnSp>
              <p:nvCxnSpPr>
                <p:cNvPr id="37" name="Straight Connector 36"/>
                <p:cNvCxnSpPr>
                  <a:endCxn id="7" idx="7"/>
                </p:cNvCxnSpPr>
                <p:nvPr/>
              </p:nvCxnSpPr>
              <p:spPr>
                <a:xfrm flipH="1">
                  <a:off x="5616482" y="2416082"/>
                  <a:ext cx="408962" cy="446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5616482" y="2111282"/>
                  <a:ext cx="98518" cy="3271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 flipV="1">
                  <a:off x="5867400" y="3429000"/>
                  <a:ext cx="304800" cy="19633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5867400" y="3276600"/>
                  <a:ext cx="304800" cy="13008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800600" y="4038600"/>
                  <a:ext cx="0" cy="304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4800600" y="4016282"/>
                  <a:ext cx="282482" cy="2400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3793262" y="2830832"/>
                  <a:ext cx="327118" cy="1409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>
                  <a:endCxn id="11" idx="2"/>
                </p:cNvCxnSpPr>
                <p:nvPr/>
              </p:nvCxnSpPr>
              <p:spPr>
                <a:xfrm>
                  <a:off x="4267200" y="2177534"/>
                  <a:ext cx="304800" cy="18466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4676218" y="1992868"/>
                  <a:ext cx="124384" cy="3693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5562600" y="3494042"/>
                <a:ext cx="152400" cy="13129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95800" y="5193268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193268"/>
                <a:ext cx="825468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7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loud Callout 13"/>
              <p:cNvSpPr/>
              <p:nvPr/>
            </p:nvSpPr>
            <p:spPr>
              <a:xfrm>
                <a:off x="5705035" y="3810000"/>
                <a:ext cx="3438965" cy="838200"/>
              </a:xfrm>
              <a:prstGeom prst="cloudCallout">
                <a:avLst>
                  <a:gd name="adj1" fmla="val -27833"/>
                  <a:gd name="adj2" fmla="val 822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what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?</a:t>
                </a:r>
                <a:r>
                  <a:rPr lang="en-US" dirty="0" smtClean="0">
                    <a:sym typeface="Wingdings" pitchFamily="2" charset="2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loud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035" y="3810000"/>
                <a:ext cx="3438965" cy="838200"/>
              </a:xfrm>
              <a:prstGeom prst="cloudCallout">
                <a:avLst>
                  <a:gd name="adj1" fmla="val -27833"/>
                  <a:gd name="adj2" fmla="val 82226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189568" y="4814411"/>
                <a:ext cx="90441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𝜹</m:t>
                      </m:r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568" y="4814411"/>
                <a:ext cx="90441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452" r="-728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0" y="5606534"/>
                <a:ext cx="1994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,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06534"/>
                <a:ext cx="1994841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2446" t="-8333" r="-42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430884" y="5574268"/>
                <a:ext cx="288431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𝑫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𝑫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𝝎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884" y="5574268"/>
                <a:ext cx="288431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21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4099632" y="1665778"/>
            <a:ext cx="1667444" cy="1642134"/>
            <a:chOff x="4099632" y="1665778"/>
            <a:chExt cx="1667444" cy="1642134"/>
          </a:xfrm>
        </p:grpSpPr>
        <p:sp>
          <p:nvSpPr>
            <p:cNvPr id="40" name="Arc 39"/>
            <p:cNvSpPr/>
            <p:nvPr/>
          </p:nvSpPr>
          <p:spPr>
            <a:xfrm rot="1083375">
              <a:off x="4099632" y="1665778"/>
              <a:ext cx="1667444" cy="1642134"/>
            </a:xfrm>
            <a:prstGeom prst="arc">
              <a:avLst>
                <a:gd name="adj1" fmla="val 21319988"/>
                <a:gd name="adj2" fmla="val 1073969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>
              <a:endCxn id="40" idx="0"/>
            </p:cNvCxnSpPr>
            <p:nvPr/>
          </p:nvCxnSpPr>
          <p:spPr>
            <a:xfrm flipV="1">
              <a:off x="5665741" y="2679888"/>
              <a:ext cx="78589" cy="2157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4143562" y="1676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14800" y="312122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438525" y="1642414"/>
            <a:ext cx="1155793" cy="1393918"/>
            <a:chOff x="3438525" y="1642414"/>
            <a:chExt cx="1155793" cy="1393918"/>
          </a:xfrm>
        </p:grpSpPr>
        <p:cxnSp>
          <p:nvCxnSpPr>
            <p:cNvPr id="52" name="Straight Arrow Connector 51"/>
            <p:cNvCxnSpPr/>
            <p:nvPr/>
          </p:nvCxnSpPr>
          <p:spPr>
            <a:xfrm flipH="1" flipV="1">
              <a:off x="3581400" y="1958373"/>
              <a:ext cx="533400" cy="239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3438525" y="1642414"/>
              <a:ext cx="1155793" cy="1393918"/>
              <a:chOff x="3438525" y="1642414"/>
              <a:chExt cx="1155793" cy="1393918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 flipH="1">
                <a:off x="3962400" y="2242066"/>
                <a:ext cx="185307" cy="653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10" idx="7"/>
                <a:endCxn id="11" idx="3"/>
              </p:cNvCxnSpPr>
              <p:nvPr/>
            </p:nvCxnSpPr>
            <p:spPr>
              <a:xfrm flipV="1">
                <a:off x="4244882" y="1642414"/>
                <a:ext cx="349436" cy="501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3438525" y="188217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848100" y="2883932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3671192" y="1825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810000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8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4" grpId="1" animBg="1"/>
      <p:bldP spid="16" grpId="0" animBg="1"/>
      <p:bldP spid="16" grpId="1" animBg="1"/>
      <p:bldP spid="19" grpId="0"/>
      <p:bldP spid="20" grpId="0" animBg="1"/>
      <p:bldP spid="69" grpId="0"/>
      <p:bldP spid="70" grpId="0"/>
      <p:bldP spid="73" grpId="0"/>
      <p:bldP spid="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∀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b="1" dirty="0">
                    <a:latin typeface="Cambria Math"/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For  </a:t>
                </a:r>
                <a:r>
                  <a:rPr lang="en-US" sz="2000" dirty="0" smtClean="0"/>
                  <a:t>each edge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,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05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 </a:t>
                </a:r>
                <a:r>
                  <a:rPr lang="en-US" sz="2000" dirty="0" smtClean="0"/>
                  <a:t>each edge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,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  </a:t>
                </a:r>
                <a:r>
                  <a:rPr lang="en-US" sz="2000" dirty="0" smtClean="0"/>
                  <a:t>each edge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,   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 t="-713" b="-12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552699" y="2819400"/>
                <a:ext cx="4000501" cy="4572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    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 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𝜹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699" y="2819400"/>
                <a:ext cx="4000501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514600" y="4191000"/>
                <a:ext cx="4343400" cy="4572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     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 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𝜹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191000"/>
                <a:ext cx="43434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r="-559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2438400" y="5638800"/>
                <a:ext cx="4572000" cy="4572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    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  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𝜹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638800"/>
                <a:ext cx="4572000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l="-133" r="-2520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52800" y="2438400"/>
                <a:ext cx="4043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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min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438400"/>
                <a:ext cx="404309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9836" r="-4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00400" y="3745468"/>
                <a:ext cx="3991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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min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745468"/>
                <a:ext cx="399179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9836" r="-16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76600" y="5181600"/>
                <a:ext cx="4043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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min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181600"/>
                <a:ext cx="404309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9836" r="-16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75710" y="2863334"/>
                <a:ext cx="410690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710" y="2863334"/>
                <a:ext cx="41069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940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32910" y="4267200"/>
                <a:ext cx="410690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910" y="4267200"/>
                <a:ext cx="41069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38255" y="5715000"/>
                <a:ext cx="410690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255" y="5715000"/>
                <a:ext cx="41069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91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 rot="5400000">
            <a:off x="512424" y="615122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…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51910" y="2831068"/>
                <a:ext cx="410690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910" y="2831068"/>
                <a:ext cx="41069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32910" y="4267200"/>
                <a:ext cx="410690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910" y="4267200"/>
                <a:ext cx="41069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15000" y="5715000"/>
                <a:ext cx="410690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715000"/>
                <a:ext cx="41069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940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43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∀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b="1" dirty="0" smtClean="0">
                    <a:latin typeface="Cambria Math"/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For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,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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For 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852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600200" y="609600"/>
            <a:ext cx="7086600" cy="3276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067568" y="19812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93262" y="1219200"/>
            <a:ext cx="2378938" cy="2350532"/>
            <a:chOff x="3793262" y="1992868"/>
            <a:chExt cx="2378938" cy="2350532"/>
          </a:xfrm>
        </p:grpSpPr>
        <p:grpSp>
          <p:nvGrpSpPr>
            <p:cNvPr id="94" name="Group 93"/>
            <p:cNvGrpSpPr/>
            <p:nvPr/>
          </p:nvGrpSpPr>
          <p:grpSpPr>
            <a:xfrm>
              <a:off x="4267200" y="2416082"/>
              <a:ext cx="1447800" cy="1470118"/>
              <a:chOff x="4267200" y="2416082"/>
              <a:chExt cx="1447800" cy="1470118"/>
            </a:xfrm>
          </p:grpSpPr>
          <p:cxnSp>
            <p:nvCxnSpPr>
              <p:cNvPr id="12" name="Straight Arrow Connector 11"/>
              <p:cNvCxnSpPr>
                <a:stCxn id="6" idx="2"/>
              </p:cNvCxnSpPr>
              <p:nvPr/>
            </p:nvCxnSpPr>
            <p:spPr>
              <a:xfrm flipH="1" flipV="1">
                <a:off x="4267200" y="2971801"/>
                <a:ext cx="685800" cy="1523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6" idx="4"/>
              </p:cNvCxnSpPr>
              <p:nvPr/>
            </p:nvCxnSpPr>
            <p:spPr>
              <a:xfrm flipH="1">
                <a:off x="4800600" y="3200400"/>
                <a:ext cx="228600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6" idx="5"/>
              </p:cNvCxnSpPr>
              <p:nvPr/>
            </p:nvCxnSpPr>
            <p:spPr>
              <a:xfrm>
                <a:off x="5083082" y="3178082"/>
                <a:ext cx="631918" cy="1747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7" idx="3"/>
              </p:cNvCxnSpPr>
              <p:nvPr/>
            </p:nvCxnSpPr>
            <p:spPr>
              <a:xfrm flipV="1">
                <a:off x="5105400" y="2568482"/>
                <a:ext cx="403318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6" idx="0"/>
                <a:endCxn id="11" idx="5"/>
              </p:cNvCxnSpPr>
              <p:nvPr/>
            </p:nvCxnSpPr>
            <p:spPr>
              <a:xfrm flipH="1" flipV="1">
                <a:off x="4702082" y="2416082"/>
                <a:ext cx="327118" cy="6319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4676219" y="3048000"/>
              <a:ext cx="429181" cy="369332"/>
              <a:chOff x="4676219" y="3048000"/>
              <a:chExt cx="429181" cy="36933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Group 94"/>
            <p:cNvGrpSpPr/>
            <p:nvPr/>
          </p:nvGrpSpPr>
          <p:grpSpPr>
            <a:xfrm>
              <a:off x="4005693" y="1992868"/>
              <a:ext cx="2019751" cy="2263446"/>
              <a:chOff x="4005693" y="1992868"/>
              <a:chExt cx="2019751" cy="226344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4864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7150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724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114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572000" y="2286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638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8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4005693" y="29718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5693" y="29718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95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4488507" y="3886982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8507" y="3886982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096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368213" y="1992868"/>
                    <a:ext cx="3561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𝒛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213" y="1992868"/>
                    <a:ext cx="356187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410200" y="2526268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0200" y="2526268"/>
                    <a:ext cx="333746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59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7" name="Group 96"/>
            <p:cNvGrpSpPr/>
            <p:nvPr/>
          </p:nvGrpSpPr>
          <p:grpSpPr>
            <a:xfrm>
              <a:off x="4572000" y="2514600"/>
              <a:ext cx="899230" cy="1219200"/>
              <a:chOff x="4572000" y="2514600"/>
              <a:chExt cx="899230" cy="1219200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184714" y="3200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3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676962" y="3426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5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572000" y="2816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814192" y="25146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10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195192" y="2816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793262" y="1992868"/>
              <a:ext cx="2378938" cy="2350532"/>
              <a:chOff x="3793262" y="1992868"/>
              <a:chExt cx="2378938" cy="2350532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3793262" y="1992868"/>
                <a:ext cx="2378938" cy="2350532"/>
                <a:chOff x="3793262" y="1992868"/>
                <a:chExt cx="2378938" cy="2350532"/>
              </a:xfrm>
            </p:grpSpPr>
            <p:cxnSp>
              <p:nvCxnSpPr>
                <p:cNvPr id="37" name="Straight Connector 36"/>
                <p:cNvCxnSpPr>
                  <a:endCxn id="7" idx="7"/>
                </p:cNvCxnSpPr>
                <p:nvPr/>
              </p:nvCxnSpPr>
              <p:spPr>
                <a:xfrm flipH="1">
                  <a:off x="5616482" y="2416082"/>
                  <a:ext cx="408962" cy="446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5616482" y="2111282"/>
                  <a:ext cx="98518" cy="3271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 flipV="1">
                  <a:off x="5867400" y="3429000"/>
                  <a:ext cx="304800" cy="19633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5867400" y="3276600"/>
                  <a:ext cx="304800" cy="13008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800600" y="4038600"/>
                  <a:ext cx="0" cy="304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4800600" y="4016282"/>
                  <a:ext cx="282482" cy="2400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3793262" y="2830832"/>
                  <a:ext cx="327118" cy="1409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>
                  <a:endCxn id="11" idx="2"/>
                </p:cNvCxnSpPr>
                <p:nvPr/>
              </p:nvCxnSpPr>
              <p:spPr>
                <a:xfrm>
                  <a:off x="4267200" y="2177534"/>
                  <a:ext cx="304800" cy="18466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4676218" y="1992868"/>
                  <a:ext cx="124384" cy="3693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5562600" y="3494042"/>
                <a:ext cx="152400" cy="13129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95800" y="5193268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193268"/>
                <a:ext cx="825468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7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0" y="5606534"/>
                <a:ext cx="1994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,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06534"/>
                <a:ext cx="199484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2446" t="-8333" r="-42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430884" y="5574268"/>
                <a:ext cx="288431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𝑫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𝑫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𝝎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884" y="5574268"/>
                <a:ext cx="288431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21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4099632" y="1665778"/>
            <a:ext cx="1667444" cy="1642134"/>
            <a:chOff x="4099632" y="1665778"/>
            <a:chExt cx="1667444" cy="1642134"/>
          </a:xfrm>
        </p:grpSpPr>
        <p:sp>
          <p:nvSpPr>
            <p:cNvPr id="40" name="Arc 39"/>
            <p:cNvSpPr/>
            <p:nvPr/>
          </p:nvSpPr>
          <p:spPr>
            <a:xfrm rot="1083375">
              <a:off x="4099632" y="1665778"/>
              <a:ext cx="1667444" cy="1642134"/>
            </a:xfrm>
            <a:prstGeom prst="arc">
              <a:avLst>
                <a:gd name="adj1" fmla="val 21319988"/>
                <a:gd name="adj2" fmla="val 1073969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>
              <a:endCxn id="40" idx="0"/>
            </p:cNvCxnSpPr>
            <p:nvPr/>
          </p:nvCxnSpPr>
          <p:spPr>
            <a:xfrm flipV="1">
              <a:off x="5665741" y="2679888"/>
              <a:ext cx="78589" cy="2157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4143562" y="1676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14800" y="312122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438525" y="1642414"/>
            <a:ext cx="1155793" cy="1393918"/>
            <a:chOff x="3438525" y="1642414"/>
            <a:chExt cx="1155793" cy="1393918"/>
          </a:xfrm>
        </p:grpSpPr>
        <p:cxnSp>
          <p:nvCxnSpPr>
            <p:cNvPr id="52" name="Straight Arrow Connector 51"/>
            <p:cNvCxnSpPr/>
            <p:nvPr/>
          </p:nvCxnSpPr>
          <p:spPr>
            <a:xfrm flipH="1" flipV="1">
              <a:off x="3581400" y="1958373"/>
              <a:ext cx="533400" cy="239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3438525" y="1642414"/>
              <a:ext cx="1155793" cy="1393918"/>
              <a:chOff x="3438525" y="1642414"/>
              <a:chExt cx="1155793" cy="1393918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 flipH="1">
                <a:off x="3962400" y="2242066"/>
                <a:ext cx="185307" cy="653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10" idx="7"/>
                <a:endCxn id="11" idx="3"/>
              </p:cNvCxnSpPr>
              <p:nvPr/>
            </p:nvCxnSpPr>
            <p:spPr>
              <a:xfrm flipV="1">
                <a:off x="4244882" y="1642414"/>
                <a:ext cx="349436" cy="501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3438525" y="188217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848100" y="2883932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3671192" y="1825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810000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loud Callout 81"/>
              <p:cNvSpPr/>
              <p:nvPr/>
            </p:nvSpPr>
            <p:spPr>
              <a:xfrm>
                <a:off x="5181600" y="3810000"/>
                <a:ext cx="3962400" cy="838200"/>
              </a:xfrm>
              <a:prstGeom prst="cloudCallout">
                <a:avLst>
                  <a:gd name="adj1" fmla="val -27833"/>
                  <a:gd name="adj2" fmla="val 822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  <a:sym typeface="Wingdings" pitchFamily="2" charset="2"/>
                  </a:rPr>
                  <a:t>at this point ?</a:t>
                </a:r>
                <a:r>
                  <a:rPr lang="en-US" sz="1600" dirty="0" smtClean="0">
                    <a:sym typeface="Wingdings" pitchFamily="2" charset="2"/>
                  </a:rPr>
                  <a:t>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Cloud Callout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810000"/>
                <a:ext cx="3962400" cy="838200"/>
              </a:xfrm>
              <a:prstGeom prst="cloudCallout">
                <a:avLst>
                  <a:gd name="adj1" fmla="val -27833"/>
                  <a:gd name="adj2" fmla="val 82226"/>
                </a:avLst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99041" y="4724400"/>
                <a:ext cx="2727542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The length of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600" dirty="0"/>
                  <a:t>-edge </a:t>
                </a:r>
                <a:r>
                  <a:rPr lang="en-US" sz="1600" dirty="0" smtClean="0"/>
                  <a:t>path </a:t>
                </a:r>
                <a:r>
                  <a:rPr lang="en-US" sz="1600" dirty="0"/>
                  <a:t>to </a:t>
                </a:r>
                <a14:m>
                  <m:oMath xmlns:m="http://schemas.openxmlformats.org/officeDocument/2006/math">
                    <m:r>
                      <a:rPr lang="en-US" sz="1600" b="0" i="1" dirty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041" y="4724400"/>
                <a:ext cx="2727542" cy="338554"/>
              </a:xfrm>
              <a:prstGeom prst="rect">
                <a:avLst/>
              </a:prstGeom>
              <a:blipFill rotWithShape="1">
                <a:blip r:embed="rId14"/>
                <a:stretch>
                  <a:fillRect l="-1114" t="-3448" r="-1336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5410200" y="5334000"/>
            <a:ext cx="214127" cy="18466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239000" y="5682734"/>
            <a:ext cx="214127" cy="18466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loud Callout 75"/>
              <p:cNvSpPr/>
              <p:nvPr/>
            </p:nvSpPr>
            <p:spPr>
              <a:xfrm>
                <a:off x="5181600" y="3581400"/>
                <a:ext cx="3962400" cy="838200"/>
              </a:xfrm>
              <a:prstGeom prst="cloudCallout">
                <a:avLst>
                  <a:gd name="adj1" fmla="val 2215"/>
                  <a:gd name="adj2" fmla="val 11518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  <a:sym typeface="Wingdings" pitchFamily="2" charset="2"/>
                  </a:rPr>
                  <a:t>at this point ?</a:t>
                </a:r>
                <a:r>
                  <a:rPr lang="en-US" sz="1600" dirty="0" smtClean="0">
                    <a:sym typeface="Wingdings" pitchFamily="2" charset="2"/>
                  </a:rPr>
                  <a:t>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Cloud Callout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581400"/>
                <a:ext cx="3962400" cy="838200"/>
              </a:xfrm>
              <a:prstGeom prst="cloudCallout">
                <a:avLst>
                  <a:gd name="adj1" fmla="val 2215"/>
                  <a:gd name="adj2" fmla="val 115181"/>
                </a:avLst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410470" y="4495800"/>
                <a:ext cx="3566361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Among all paths </a:t>
                </a:r>
                <a:r>
                  <a:rPr lang="en-US" sz="1600" dirty="0"/>
                  <a:t>to </a:t>
                </a:r>
                <a14:m>
                  <m:oMath xmlns:m="http://schemas.openxmlformats.org/officeDocument/2006/math">
                    <m:r>
                      <a:rPr lang="en-US" sz="1600" b="0" i="1" dirty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1600" dirty="0" smtClean="0"/>
                  <a:t> of at most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1600" dirty="0"/>
                  <a:t>-edge</a:t>
                </a:r>
                <a:r>
                  <a:rPr lang="en-US" sz="1600" dirty="0" smtClean="0"/>
                  <a:t>s,</a:t>
                </a:r>
              </a:p>
              <a:p>
                <a:r>
                  <a:rPr lang="en-US" sz="1600" dirty="0" smtClean="0"/>
                  <a:t>the length of the shortest path</a:t>
                </a:r>
                <a:endParaRPr lang="en-US" sz="16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470" y="4495800"/>
                <a:ext cx="3566361" cy="584775"/>
              </a:xfrm>
              <a:prstGeom prst="rect">
                <a:avLst/>
              </a:prstGeom>
              <a:blipFill rotWithShape="1">
                <a:blip r:embed="rId16"/>
                <a:stretch>
                  <a:fillRect l="-852" t="-2062" r="-511" b="-113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2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3" grpId="0" animBg="1"/>
      <p:bldP spid="83" grpId="1" animBg="1"/>
      <p:bldP spid="22" grpId="0" animBg="1"/>
      <p:bldP spid="22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Exploiting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substructure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        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  <m:r>
                      <a:rPr lang="en-US" sz="2000" b="1" i="1" dirty="0" smtClean="0">
                        <a:latin typeface="Cambria Math"/>
                      </a:rPr>
                      <m:t>    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to find a recursive formulation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9400" y="2373868"/>
                <a:ext cx="80021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373868"/>
                <a:ext cx="80021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1828800" y="3048000"/>
            <a:ext cx="3769895" cy="2590800"/>
            <a:chOff x="1828800" y="3048000"/>
            <a:chExt cx="3769895" cy="2590800"/>
          </a:xfrm>
        </p:grpSpPr>
        <p:grpSp>
          <p:nvGrpSpPr>
            <p:cNvPr id="6" name="Group 5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2209800" y="3875747"/>
            <a:ext cx="386644" cy="1305853"/>
            <a:chOff x="2209800" y="3875747"/>
            <a:chExt cx="386644" cy="130585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3581400" y="5715000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 rot="5400000">
            <a:off x="2487375" y="4259598"/>
            <a:ext cx="2574643" cy="15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17345" y="1600200"/>
                <a:ext cx="5059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length of the shortest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edges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45" y="1600200"/>
                <a:ext cx="505965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84" t="-8333" r="-144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17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5" grpId="0" animBg="1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219325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 smtClean="0">
                    <a:solidFill>
                      <a:srgbClr val="7030A0"/>
                    </a:solidFill>
                  </a:rPr>
                  <a:t>Recursive formulation for</a:t>
                </a:r>
                <a:br>
                  <a:rPr lang="en-US" sz="3600" dirty="0" smtClean="0">
                    <a:solidFill>
                      <a:srgbClr val="7030A0"/>
                    </a:solidFill>
                  </a:rPr>
                </a:br>
                <a:r>
                  <a:rPr lang="en-US" sz="3600" dirty="0" smtClean="0">
                    <a:solidFill>
                      <a:srgbClr val="7030A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3600" i="1" dirty="0">
                        <a:latin typeface="Cambria Math"/>
                      </a:rPr>
                      <m:t>(</m:t>
                    </m:r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3600" i="1" dirty="0">
                        <a:latin typeface="Cambria Math"/>
                      </a:rPr>
                      <m:t>,</m:t>
                    </m:r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600" i="1" dirty="0"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219325"/>
                <a:ext cx="7772400" cy="1362075"/>
              </a:xfrm>
              <a:blipFill rotWithShape="1">
                <a:blip r:embed="rId2"/>
                <a:stretch>
                  <a:fillRect t="-6696" b="-4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C00000"/>
                    </a:solidFill>
                  </a:rPr>
                  <a:t>Recursive Formulation </a:t>
                </a:r>
                <a:r>
                  <a:rPr lang="en-US" sz="3200" b="1" dirty="0" smtClean="0"/>
                  <a:t>for</a:t>
                </a:r>
                <a:r>
                  <a:rPr lang="en-US" sz="3200" b="1" dirty="0" smtClean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3200" i="1" dirty="0">
                        <a:latin typeface="Cambria Math"/>
                      </a:rPr>
                      <m:t>,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200" i="1" dirty="0"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1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 length of the shortest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having </a:t>
                </a:r>
                <a:r>
                  <a:rPr lang="en-US" sz="2000" b="1" dirty="0" smtClean="0"/>
                  <a:t>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edges.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Case 1</a:t>
                </a:r>
                <a:r>
                  <a:rPr lang="en-US" sz="2000" dirty="0" smtClean="0"/>
                  <a:t>: If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has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 edges </a:t>
                </a: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Case 2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If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has exactly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 edges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20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20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2000" b="1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 </m:t>
                            </m:r>
                            <m:r>
                              <a:rPr lang="en-US" sz="20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20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20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1"/>
                <a:ext cx="8229600" cy="5181600"/>
              </a:xfrm>
              <a:blipFill rotWithShape="1">
                <a:blip r:embed="rId3"/>
                <a:stretch>
                  <a:fillRect l="-741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19800" y="251162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511623"/>
                <a:ext cx="370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1828800" y="2435423"/>
            <a:ext cx="5380036" cy="445532"/>
            <a:chOff x="1828800" y="2435423"/>
            <a:chExt cx="5380036" cy="445532"/>
          </a:xfrm>
        </p:grpSpPr>
        <p:grpSp>
          <p:nvGrpSpPr>
            <p:cNvPr id="27" name="Group 26"/>
            <p:cNvGrpSpPr/>
            <p:nvPr/>
          </p:nvGrpSpPr>
          <p:grpSpPr>
            <a:xfrm>
              <a:off x="1828800" y="2435423"/>
              <a:ext cx="5380036" cy="445532"/>
              <a:chOff x="1828800" y="2740223"/>
              <a:chExt cx="5380036" cy="445532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6324600" y="28164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" name="Group 19"/>
              <p:cNvGrpSpPr/>
              <p:nvPr/>
            </p:nvGrpSpPr>
            <p:grpSpPr>
              <a:xfrm>
                <a:off x="6833413" y="2740223"/>
                <a:ext cx="375423" cy="445532"/>
                <a:chOff x="6833413" y="2983468"/>
                <a:chExt cx="375423" cy="44553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7010400" y="29834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6833413" y="3059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3413" y="3059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0" name="Straight Arrow Connector 39"/>
            <p:cNvCxnSpPr/>
            <p:nvPr/>
          </p:nvCxnSpPr>
          <p:spPr>
            <a:xfrm flipV="1">
              <a:off x="2105581" y="25116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057400" y="2743200"/>
            <a:ext cx="4191000" cy="716576"/>
            <a:chOff x="2057400" y="2864824"/>
            <a:chExt cx="4191000" cy="716576"/>
          </a:xfrm>
        </p:grpSpPr>
        <p:sp>
          <p:nvSpPr>
            <p:cNvPr id="43" name="Right Brace 42"/>
            <p:cNvSpPr/>
            <p:nvPr/>
          </p:nvSpPr>
          <p:spPr>
            <a:xfrm rot="5400000">
              <a:off x="3956567" y="965657"/>
              <a:ext cx="392666" cy="41910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581400" y="3181290"/>
                  <a:ext cx="14074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sz="2000" dirty="0" smtClean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sz="2000" dirty="0" smtClean="0"/>
                    <a:t>edges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3181290"/>
                  <a:ext cx="1407437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7576" r="-8261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2133600" y="2438400"/>
            <a:ext cx="4191000" cy="152400"/>
            <a:chOff x="2133600" y="2435423"/>
            <a:chExt cx="4191000" cy="152400"/>
          </a:xfrm>
        </p:grpSpPr>
        <p:sp>
          <p:nvSpPr>
            <p:cNvPr id="28" name="Oval 27"/>
            <p:cNvSpPr/>
            <p:nvPr/>
          </p:nvSpPr>
          <p:spPr>
            <a:xfrm>
              <a:off x="2819400" y="24354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600" y="24354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133600" y="25116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971800" y="25116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495800" y="24354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334000" y="24354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648200" y="25116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6172200" y="24354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486400" y="25116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80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Definition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 smtClean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  <a:r>
                  <a:rPr lang="en-US" sz="2000" i="1" dirty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 smtClean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Lecture 11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,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Dijkstra</a:t>
                </a:r>
                <a:r>
                  <a:rPr lang="en-US" sz="2000" dirty="0" err="1" smtClean="0"/>
                  <a:t>’s</a:t>
                </a:r>
                <a:r>
                  <a:rPr lang="en-US" sz="2000" dirty="0" smtClean="0"/>
                  <a:t> algorithm solves the problem in 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+ 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2"/>
                <a:stretch>
                  <a:fillRect l="-741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5029200" y="3810000"/>
            <a:ext cx="4114800" cy="1295400"/>
          </a:xfrm>
          <a:prstGeom prst="cloudCallout">
            <a:avLst>
              <a:gd name="adj1" fmla="val -24670"/>
              <a:gd name="adj2" fmla="val 8290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crucial </a:t>
            </a:r>
            <a:r>
              <a:rPr lang="en-US" sz="1600" dirty="0" smtClean="0">
                <a:solidFill>
                  <a:schemeClr val="tx1"/>
                </a:solidFill>
              </a:rPr>
              <a:t>is </a:t>
            </a: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 smtClean="0">
                <a:solidFill>
                  <a:schemeClr val="tx1"/>
                </a:solidFill>
              </a:rPr>
              <a:t>“</a:t>
            </a:r>
            <a:r>
              <a:rPr lang="en-US" sz="1600" dirty="0" smtClean="0">
                <a:solidFill>
                  <a:srgbClr val="0070C0"/>
                </a:solidFill>
              </a:rPr>
              <a:t>non-negative</a:t>
            </a:r>
            <a:r>
              <a:rPr lang="en-US" sz="1600" dirty="0" smtClean="0">
                <a:solidFill>
                  <a:schemeClr val="tx1"/>
                </a:solidFill>
              </a:rPr>
              <a:t> weights” constraint </a:t>
            </a:r>
            <a:r>
              <a:rPr lang="en-US" sz="1600" dirty="0">
                <a:solidFill>
                  <a:schemeClr val="tx1"/>
                </a:solidFill>
              </a:rPr>
              <a:t>for </a:t>
            </a:r>
            <a:r>
              <a:rPr lang="en-US" sz="1600" b="1" dirty="0" err="1">
                <a:solidFill>
                  <a:srgbClr val="7030A0"/>
                </a:solidFill>
              </a:rPr>
              <a:t>Dijkstra</a:t>
            </a:r>
            <a:r>
              <a:rPr lang="en-US" sz="1600" dirty="0" err="1">
                <a:solidFill>
                  <a:schemeClr val="tx1"/>
                </a:solidFill>
              </a:rPr>
              <a:t>’s</a:t>
            </a:r>
            <a:r>
              <a:rPr lang="en-US" sz="1600" dirty="0">
                <a:solidFill>
                  <a:schemeClr val="tx1"/>
                </a:solidFill>
              </a:rPr>
              <a:t> algorithm 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652473" y="1219200"/>
            <a:ext cx="1066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73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Base case: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3200" i="1" dirty="0">
                        <a:latin typeface="Cambria Math"/>
                      </a:rPr>
                      <m:t>,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3200" i="1" dirty="0">
                        <a:latin typeface="Cambria Math"/>
                      </a:rPr>
                      <m:t>)</m:t>
                    </m:r>
                  </m:oMath>
                </a14:m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</a:t>
                </a:r>
                <a:r>
                  <a:rPr lang="en-US" sz="2000" b="1" dirty="0" smtClean="0"/>
                  <a:t>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=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1852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56332" y="5574268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332" y="5574268"/>
                <a:ext cx="825468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720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943600" y="5943600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943600"/>
                <a:ext cx="6096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267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90" grpId="0"/>
      <p:bldP spid="47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 smtClean="0">
                <a:solidFill>
                  <a:srgbClr val="0070C0"/>
                </a:solidFill>
              </a:rPr>
              <a:t>BellMAN</a:t>
            </a:r>
            <a:r>
              <a:rPr lang="en-US" sz="3600" dirty="0" smtClean="0">
                <a:solidFill>
                  <a:srgbClr val="0070C0"/>
                </a:solidFill>
              </a:rPr>
              <a:t>-Ford Algorithm</a:t>
            </a:r>
            <a:br>
              <a:rPr lang="en-US" sz="3600" dirty="0" smtClean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For shortest </a:t>
            </a:r>
            <a:r>
              <a:rPr lang="en-US" sz="2400" b="1" dirty="0">
                <a:solidFill>
                  <a:schemeClr val="tx1"/>
                </a:solidFill>
              </a:rPr>
              <a:t>paths in a graph </a:t>
            </a:r>
            <a:r>
              <a:rPr lang="en-US" sz="2400" b="1" dirty="0" smtClean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Negative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BUT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negative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8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Bellman-Ford</a:t>
            </a:r>
            <a:r>
              <a:rPr lang="en-US" sz="3600" b="1" dirty="0" smtClean="0"/>
              <a:t>’s algorithm</a:t>
            </a:r>
            <a:br>
              <a:rPr lang="en-US" sz="3600" b="1" dirty="0" smtClean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</a:t>
                </a:r>
                <a:r>
                  <a:rPr lang="en-US" sz="2000" b="1" dirty="0" smtClean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{      </a:t>
                </a:r>
                <a:r>
                  <a:rPr lang="en-US" sz="2000" b="1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</a:t>
                </a:r>
                <a:r>
                  <a:rPr lang="en-US" sz="2000" b="1" dirty="0" smtClean="0"/>
                  <a:t>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do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min</a:t>
                </a:r>
                <a:r>
                  <a:rPr lang="en-US" sz="2000" dirty="0" smtClean="0"/>
                  <a:t>(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               ,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                    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720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54384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3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6152" y="1981200"/>
            <a:ext cx="2289048" cy="1447800"/>
            <a:chOff x="5026152" y="1981200"/>
            <a:chExt cx="2289048" cy="1447800"/>
          </a:xfrm>
        </p:grpSpPr>
        <p:sp>
          <p:nvSpPr>
            <p:cNvPr id="12" name="Right Brace 11"/>
            <p:cNvSpPr/>
            <p:nvPr/>
          </p:nvSpPr>
          <p:spPr>
            <a:xfrm>
              <a:off x="5026152" y="1981200"/>
              <a:ext cx="384048" cy="14478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Initializing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020" t="-8333" r="-503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090078" y="4114800"/>
            <a:ext cx="2453721" cy="1419257"/>
            <a:chOff x="5085145" y="2214716"/>
            <a:chExt cx="2377735" cy="869867"/>
          </a:xfrm>
        </p:grpSpPr>
        <p:sp>
          <p:nvSpPr>
            <p:cNvPr id="16" name="Right Brace 15"/>
            <p:cNvSpPr/>
            <p:nvPr/>
          </p:nvSpPr>
          <p:spPr>
            <a:xfrm>
              <a:off x="5085145" y="2214716"/>
              <a:ext cx="457888" cy="869867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Computing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711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Lemma:</a:t>
                </a:r>
                <a:r>
                  <a:rPr lang="en-US" dirty="0" err="1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stores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having 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edges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674" t="-8197" r="-6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74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’s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there is no negative cycle, then we can compute shortest </a:t>
                </a:r>
                <a:r>
                  <a:rPr lang="en-US" sz="2000" dirty="0"/>
                  <a:t>paths </a:t>
                </a:r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 smtClean="0"/>
                  <a:t>) time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using</a:t>
                </a:r>
                <a:r>
                  <a:rPr lang="en-US" sz="2000" b="1" dirty="0" smtClean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space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to reduce space to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?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</a:t>
                </a:r>
                <a:r>
                  <a:rPr lang="en-US" sz="2000" dirty="0" smtClean="0"/>
                  <a:t>extract shortest path ?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Getting insight into the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/>
              <a:t>Bellman-Ford </a:t>
            </a:r>
            <a:r>
              <a:rPr lang="en-US" sz="3200" dirty="0" smtClean="0"/>
              <a:t>algorithm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4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Execution </a:t>
            </a:r>
            <a:r>
              <a:rPr lang="en-US" sz="3200" b="1" dirty="0" smtClean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6601200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oup 277"/>
          <p:cNvGrpSpPr/>
          <p:nvPr/>
        </p:nvGrpSpPr>
        <p:grpSpPr>
          <a:xfrm>
            <a:off x="5791200" y="2057400"/>
            <a:ext cx="457200" cy="2895600"/>
            <a:chOff x="5791200" y="2057400"/>
            <a:chExt cx="457200" cy="2895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/>
                <p:cNvSpPr txBox="1"/>
                <p:nvPr/>
              </p:nvSpPr>
              <p:spPr>
                <a:xfrm>
                  <a:off x="5819219" y="4583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2" name="TextBox 2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9219" y="4583668"/>
                  <a:ext cx="37542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/>
                <p:cNvSpPr txBox="1"/>
                <p:nvPr/>
              </p:nvSpPr>
              <p:spPr>
                <a:xfrm>
                  <a:off x="5806394" y="3962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3" name="TextBox 2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394" y="3962400"/>
                  <a:ext cx="3754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273"/>
                <p:cNvSpPr txBox="1"/>
                <p:nvPr/>
              </p:nvSpPr>
              <p:spPr>
                <a:xfrm>
                  <a:off x="57912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TextBox 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3288268"/>
                  <a:ext cx="37542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/>
                <p:cNvSpPr txBox="1"/>
                <p:nvPr/>
              </p:nvSpPr>
              <p:spPr>
                <a:xfrm>
                  <a:off x="5791200" y="26670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TextBox 2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2667000"/>
                  <a:ext cx="433131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/>
                <p:cNvSpPr txBox="1"/>
                <p:nvPr/>
              </p:nvSpPr>
              <p:spPr>
                <a:xfrm>
                  <a:off x="5815269" y="20574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TextBox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5269" y="2057400"/>
                  <a:ext cx="433131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8" name="Group 287"/>
          <p:cNvGrpSpPr/>
          <p:nvPr/>
        </p:nvGrpSpPr>
        <p:grpSpPr>
          <a:xfrm>
            <a:off x="787863" y="2111281"/>
            <a:ext cx="910855" cy="1797237"/>
            <a:chOff x="787863" y="2111281"/>
            <a:chExt cx="910855" cy="1797237"/>
          </a:xfrm>
        </p:grpSpPr>
        <p:cxnSp>
          <p:nvCxnSpPr>
            <p:cNvPr id="281" name="Straight Arrow Connector 280"/>
            <p:cNvCxnSpPr>
              <a:stCxn id="7" idx="7"/>
              <a:endCxn id="196" idx="3"/>
            </p:cNvCxnSpPr>
            <p:nvPr/>
          </p:nvCxnSpPr>
          <p:spPr>
            <a:xfrm flipV="1">
              <a:off x="787863" y="2111281"/>
              <a:ext cx="910855" cy="806637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7" idx="5"/>
              <a:endCxn id="14" idx="1"/>
            </p:cNvCxnSpPr>
            <p:nvPr/>
          </p:nvCxnSpPr>
          <p:spPr>
            <a:xfrm>
              <a:off x="787863" y="3025682"/>
              <a:ext cx="834655" cy="8828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192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7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Execution </a:t>
            </a:r>
            <a:r>
              <a:rPr lang="en-US" sz="3200" b="1" dirty="0" smtClean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9395469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477000" y="3276600"/>
            <a:ext cx="381000" cy="1664732"/>
            <a:chOff x="6477000" y="3276600"/>
            <a:chExt cx="381000" cy="1664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787863" y="2111281"/>
            <a:ext cx="910855" cy="1797237"/>
            <a:chOff x="787863" y="2111281"/>
            <a:chExt cx="910855" cy="1797237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787863" y="2111281"/>
              <a:ext cx="910855" cy="806637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87863" y="3025682"/>
              <a:ext cx="834655" cy="8828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6"/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82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Execution </a:t>
            </a:r>
            <a:r>
              <a:rPr lang="en-US" sz="3200" b="1" dirty="0" smtClean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1247155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477000" y="3276600"/>
            <a:ext cx="381000" cy="1664732"/>
            <a:chOff x="6477000" y="3276600"/>
            <a:chExt cx="381000" cy="1664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6"/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7162800" y="3974068"/>
            <a:ext cx="381000" cy="967264"/>
            <a:chOff x="6477000" y="3974068"/>
            <a:chExt cx="381000" cy="967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 flipV="1">
            <a:off x="787863" y="2124112"/>
            <a:ext cx="910855" cy="8066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447800" y="1806482"/>
            <a:ext cx="2252311" cy="1165318"/>
            <a:chOff x="1642737" y="1371600"/>
            <a:chExt cx="2252311" cy="1165318"/>
          </a:xfrm>
        </p:grpSpPr>
        <p:sp>
          <p:nvSpPr>
            <p:cNvPr id="82" name="Arc 81"/>
            <p:cNvSpPr/>
            <p:nvPr/>
          </p:nvSpPr>
          <p:spPr>
            <a:xfrm>
              <a:off x="1642737" y="1371600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1958882" y="1503243"/>
              <a:ext cx="131529" cy="65392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192" idx="4"/>
            <a:endCxn id="17" idx="0"/>
          </p:cNvCxnSpPr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4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Execution </a:t>
            </a:r>
            <a:r>
              <a:rPr lang="en-US" sz="3200" b="1" dirty="0" smtClean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6879523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162800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572000"/>
                <a:ext cx="375424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168376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6" y="3974068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930376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3962400"/>
                <a:ext cx="375424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244577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77" y="3276600"/>
                <a:ext cx="375423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244577" y="26670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77" y="2667000"/>
                <a:ext cx="375423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930377" y="26786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2678668"/>
                <a:ext cx="375423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930377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3276600"/>
                <a:ext cx="375423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244577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77" y="2057400"/>
                <a:ext cx="375423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930377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2057400"/>
                <a:ext cx="375423" cy="369332"/>
              </a:xfrm>
              <a:prstGeom prst="rect">
                <a:avLst/>
              </a:prstGeom>
              <a:blipFill rotWithShape="1">
                <a:blip r:embed="rId36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3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1447800" y="1806482"/>
            <a:ext cx="2252311" cy="1165318"/>
            <a:chOff x="1642737" y="1371600"/>
            <a:chExt cx="2252311" cy="1165318"/>
          </a:xfrm>
        </p:grpSpPr>
        <p:sp>
          <p:nvSpPr>
            <p:cNvPr id="72" name="Arc 71"/>
            <p:cNvSpPr/>
            <p:nvPr/>
          </p:nvSpPr>
          <p:spPr>
            <a:xfrm>
              <a:off x="1642737" y="1371600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>
              <a:off x="1958882" y="1503243"/>
              <a:ext cx="131529" cy="65392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/>
          <p:nvPr/>
        </p:nvCxnSpPr>
        <p:spPr>
          <a:xfrm>
            <a:off x="787863" y="3039904"/>
            <a:ext cx="834655" cy="8828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482825" y="2133600"/>
            <a:ext cx="22375" cy="175260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1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3" grpId="0"/>
      <p:bldP spid="66" grpId="0"/>
      <p:bldP spid="67" grpId="0"/>
      <p:bldP spid="6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16764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Key Observations </a:t>
            </a:r>
            <a:r>
              <a:rPr lang="en-US" sz="3600" dirty="0" smtClean="0"/>
              <a:t>on</a:t>
            </a:r>
            <a:r>
              <a:rPr lang="en-US" sz="3600" dirty="0" smtClean="0">
                <a:solidFill>
                  <a:srgbClr val="C00000"/>
                </a:solidFill>
              </a:rPr>
              <a:t/>
            </a:r>
            <a:br>
              <a:rPr lang="en-US" sz="3600" dirty="0" smtClean="0">
                <a:solidFill>
                  <a:srgbClr val="C0000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Bellman-Ford algorithm 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4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Optimal </a:t>
            </a:r>
            <a:r>
              <a:rPr lang="en-US" sz="2800" b="1" dirty="0" err="1">
                <a:solidFill>
                  <a:srgbClr val="006C31"/>
                </a:solidFill>
              </a:rPr>
              <a:t>subpath</a:t>
            </a:r>
            <a:r>
              <a:rPr lang="en-US" sz="2800" b="1" dirty="0"/>
              <a:t> </a:t>
            </a:r>
            <a:r>
              <a:rPr lang="en-US" sz="2800" b="1" dirty="0" smtClean="0"/>
              <a:t>property</a:t>
            </a:r>
            <a:br>
              <a:rPr lang="en-US" sz="2800" b="1" dirty="0" smtClean="0"/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 smtClean="0"/>
                  <a:t>: Any </a:t>
                </a:r>
                <a:r>
                  <a:rPr lang="en-US" sz="2000" dirty="0" err="1" smtClean="0"/>
                  <a:t>subpath</a:t>
                </a:r>
                <a:r>
                  <a:rPr lang="en-US" sz="2000" dirty="0" smtClean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also a shortest path.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Property 2</a:t>
                </a:r>
                <a:r>
                  <a:rPr lang="en-US" sz="2000" dirty="0" smtClean="0"/>
                  <a:t>: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29" name="TextBox 28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-20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-55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&quot;No&quot; Symbol 24"/>
          <p:cNvSpPr/>
          <p:nvPr/>
        </p:nvSpPr>
        <p:spPr>
          <a:xfrm>
            <a:off x="76200" y="3657600"/>
            <a:ext cx="457200" cy="457200"/>
          </a:xfrm>
          <a:prstGeom prst="noSmoking">
            <a:avLst>
              <a:gd name="adj" fmla="val 116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dirty="0"/>
                  <a:t>shortest </a:t>
                </a:r>
                <a:r>
                  <a:rPr lang="en-US" dirty="0" smtClean="0"/>
                  <a:t>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17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25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Observation 1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</a:t>
                </a:r>
                <a:r>
                  <a:rPr lang="en-US" sz="2000" b="1" dirty="0" smtClean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{   </a:t>
                </a:r>
                <a:r>
                  <a:rPr lang="en-US" sz="2000" b="1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</a:t>
                </a:r>
                <a:r>
                  <a:rPr lang="en-US" sz="2000" b="1" dirty="0" smtClean="0"/>
                  <a:t>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do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min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7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62000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9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45505" y="2069068"/>
            <a:ext cx="3769895" cy="2590800"/>
            <a:chOff x="1828800" y="3048000"/>
            <a:chExt cx="3769895" cy="25908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5526505" y="2896815"/>
            <a:ext cx="386644" cy="1305853"/>
            <a:chOff x="2209800" y="3875747"/>
            <a:chExt cx="386644" cy="1305853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898105" y="4736068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 rot="5400000">
            <a:off x="5796002" y="3296820"/>
            <a:ext cx="2590800" cy="15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loud Callout 7"/>
              <p:cNvSpPr/>
              <p:nvPr/>
            </p:nvSpPr>
            <p:spPr>
              <a:xfrm>
                <a:off x="2883780" y="5200650"/>
                <a:ext cx="4765138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80" y="5200650"/>
                <a:ext cx="4765138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Down Ribbon 63"/>
              <p:cNvSpPr/>
              <p:nvPr/>
            </p:nvSpPr>
            <p:spPr>
              <a:xfrm>
                <a:off x="1676400" y="6019800"/>
                <a:ext cx="7391400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Answer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all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64" name="Down Ribbon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6019800"/>
                <a:ext cx="7391400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89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8" grpId="0" animBg="1"/>
      <p:bldP spid="6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Observation 2</a:t>
            </a:r>
            <a:br>
              <a:rPr lang="en-US" sz="2800" b="1" dirty="0" smtClean="0">
                <a:solidFill>
                  <a:srgbClr val="7030A0"/>
                </a:solidFill>
              </a:rPr>
            </a:br>
            <a:r>
              <a:rPr lang="en-US" sz="2000" b="1" dirty="0" smtClean="0">
                <a:solidFill>
                  <a:srgbClr val="00B050"/>
                </a:solidFill>
              </a:rPr>
              <a:t>Solving the homework problems</a:t>
            </a:r>
            <a:endParaRPr lang="en-US" sz="2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800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</a:t>
                </a:r>
                <a:r>
                  <a:rPr lang="en-US" sz="2000" b="1" dirty="0" smtClean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{   </a:t>
                </a:r>
                <a:r>
                  <a:rPr lang="en-US" sz="2000" b="1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</a:t>
                </a:r>
                <a:r>
                  <a:rPr lang="en-US" sz="2000" dirty="0" smtClean="0"/>
                  <a:t>{</a:t>
                </a:r>
                <a:r>
                  <a:rPr lang="en-US" sz="2000" b="1" dirty="0" smtClean="0"/>
                  <a:t>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do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          </a:t>
                </a:r>
                <a:r>
                  <a:rPr lang="en-US" sz="2000" b="1" dirty="0" smtClean="0"/>
                  <a:t>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&gt;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800600" cy="5486400"/>
              </a:xfrm>
              <a:blipFill rotWithShape="1">
                <a:blip r:embed="rId2"/>
                <a:stretch>
                  <a:fillRect l="-1269" t="-556" b="-2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29200" y="1600200"/>
                <a:ext cx="4038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At the end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iteration,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 length of the </a:t>
                </a:r>
                <a:r>
                  <a:rPr lang="en-US" sz="2000" dirty="0"/>
                  <a:t>shortest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path having </a:t>
                </a:r>
                <a:r>
                  <a:rPr lang="en-US" sz="2000" dirty="0"/>
                  <a:t>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edges.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29200" y="1600200"/>
                <a:ext cx="4038600" cy="4525963"/>
              </a:xfrm>
              <a:blipFill rotWithShape="1">
                <a:blip r:embed="rId3"/>
                <a:stretch>
                  <a:fillRect l="-1508" t="-674" r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5257800"/>
                <a:ext cx="111601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𝑷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257800"/>
                <a:ext cx="111601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0000" r="-819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779589" y="3059668"/>
                <a:ext cx="107593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𝑷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89" y="3059668"/>
                <a:ext cx="107593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9836" r="-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10730" y="1905000"/>
                <a:ext cx="98527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730" y="1905000"/>
                <a:ext cx="985270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692" r="-925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4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9" grpId="0" animBg="1"/>
      <p:bldP spid="65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Observations 3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If there is no negative cycle,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what happens if we execute Bellman-Ford algorithm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iteration?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No change in the label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of any vertex.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8000" y="3200400"/>
            <a:ext cx="1981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negative cycle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810000" y="3701796"/>
            <a:ext cx="602570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0" y="4038600"/>
            <a:ext cx="1981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6C31"/>
                </a:solidFill>
              </a:rPr>
              <a:t>Optimal </a:t>
            </a:r>
            <a:r>
              <a:rPr lang="en-US" sz="1600" b="1" dirty="0" err="1" smtClean="0">
                <a:solidFill>
                  <a:srgbClr val="006C31"/>
                </a:solidFill>
              </a:rPr>
              <a:t>Subpath</a:t>
            </a:r>
            <a:r>
              <a:rPr lang="en-US" sz="1600" b="1" dirty="0" smtClean="0">
                <a:solidFill>
                  <a:srgbClr val="006C3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property holds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810000" y="4539996"/>
            <a:ext cx="602570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1905000" y="4876800"/>
                <a:ext cx="4724400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at the end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iteration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76800"/>
                <a:ext cx="4724400" cy="685800"/>
              </a:xfrm>
              <a:prstGeom prst="roundRect">
                <a:avLst/>
              </a:prstGeom>
              <a:blipFill rotWithShape="1">
                <a:blip r:embed="rId3"/>
                <a:stretch>
                  <a:fillRect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3810000" y="55626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86000" y="5224046"/>
                <a:ext cx="4161909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Length of shortest path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of at most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 edges  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24046"/>
                <a:ext cx="4161909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732" t="-5357" r="-73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905000" y="5943600"/>
                <a:ext cx="4724400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at the end of 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iteration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943600"/>
                <a:ext cx="4724400" cy="685800"/>
              </a:xfrm>
              <a:prstGeom prst="roundRect">
                <a:avLst/>
              </a:prstGeom>
              <a:blipFill rotWithShape="1">
                <a:blip r:embed="rId5"/>
                <a:stretch>
                  <a:fillRect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19298" y="6290846"/>
                <a:ext cx="2936766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Length of the shortest path to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600" dirty="0" smtClean="0"/>
                  <a:t>  </a:t>
                </a:r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298" y="6290846"/>
                <a:ext cx="29367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037" t="-5357" r="-166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828800" y="2209800"/>
            <a:ext cx="5380036" cy="888087"/>
            <a:chOff x="1828800" y="2297668"/>
            <a:chExt cx="5380036" cy="888087"/>
          </a:xfrm>
        </p:grpSpPr>
        <p:grpSp>
          <p:nvGrpSpPr>
            <p:cNvPr id="14" name="Group 13"/>
            <p:cNvGrpSpPr/>
            <p:nvPr/>
          </p:nvGrpSpPr>
          <p:grpSpPr>
            <a:xfrm>
              <a:off x="2133600" y="2740223"/>
              <a:ext cx="4876800" cy="152400"/>
              <a:chOff x="2133600" y="4191000"/>
              <a:chExt cx="4876800" cy="152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828800" y="2740223"/>
              <a:ext cx="352981" cy="445532"/>
              <a:chOff x="1828800" y="2831068"/>
              <a:chExt cx="352981" cy="44553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981200" y="28310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6833413" y="2740223"/>
              <a:ext cx="375423" cy="445532"/>
              <a:chOff x="6833413" y="2983468"/>
              <a:chExt cx="375423" cy="4455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7010400" y="2983468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70C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14516" t="-8197" r="-2580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3810000" y="2740223"/>
              <a:ext cx="2514600" cy="152400"/>
              <a:chOff x="3810000" y="2740223"/>
              <a:chExt cx="2514600" cy="1524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95800" y="27402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3810000" y="28164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5334000" y="27402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4648200" y="28164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6172200" y="27402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5486400" y="28164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948341" y="2297668"/>
                  <a:ext cx="9284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  <m:r>
                          <a:rPr lang="en-US" b="1" i="1" dirty="0"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341" y="2297668"/>
                  <a:ext cx="92845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789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6400800" y="1905000"/>
            <a:ext cx="1524000" cy="1371600"/>
            <a:chOff x="6400800" y="1905000"/>
            <a:chExt cx="1524000" cy="1371600"/>
          </a:xfrm>
        </p:grpSpPr>
        <p:grpSp>
          <p:nvGrpSpPr>
            <p:cNvPr id="47" name="Group 46"/>
            <p:cNvGrpSpPr/>
            <p:nvPr/>
          </p:nvGrpSpPr>
          <p:grpSpPr>
            <a:xfrm>
              <a:off x="6447909" y="1995845"/>
              <a:ext cx="1400691" cy="1204555"/>
              <a:chOff x="6447909" y="1995845"/>
              <a:chExt cx="1400691" cy="1204555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V="1">
                <a:off x="6447909" y="2804756"/>
                <a:ext cx="638691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 flipV="1">
                <a:off x="7162800" y="2804756"/>
                <a:ext cx="457200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endCxn id="24" idx="6"/>
              </p:cNvCxnSpPr>
              <p:nvPr/>
            </p:nvCxnSpPr>
            <p:spPr>
              <a:xfrm flipH="1">
                <a:off x="7162800" y="2394466"/>
                <a:ext cx="685800" cy="3340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6781800" y="1995845"/>
                <a:ext cx="304800" cy="6711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Oval 47"/>
            <p:cNvSpPr/>
            <p:nvPr/>
          </p:nvSpPr>
          <p:spPr>
            <a:xfrm>
              <a:off x="6705600" y="190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7724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6200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4008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667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Observations 4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If there is a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consisting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in which iteration will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get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u="sng" dirty="0" smtClean="0"/>
                  <a:t>a finite value</a:t>
                </a:r>
                <a:r>
                  <a:rPr lang="en-US" sz="2000" b="1" dirty="0" smtClean="0"/>
                  <a:t> ?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 smtClean="0">
                    <a:solidFill>
                      <a:srgbClr val="7030A0"/>
                    </a:solidFill>
                  </a:rPr>
                  <a:t>Detecting negative cycle</a:t>
                </a:r>
                <a:br>
                  <a:rPr lang="en-US" sz="3600" dirty="0" smtClean="0">
                    <a:solidFill>
                      <a:srgbClr val="7030A0"/>
                    </a:solidFill>
                  </a:rPr>
                </a:br>
                <a:r>
                  <a:rPr lang="en-US" sz="3600" dirty="0" smtClean="0">
                    <a:solidFill>
                      <a:srgbClr val="7030A0"/>
                    </a:solidFill>
                  </a:rPr>
                  <a:t>in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  <a:blipFill rotWithShape="1">
                <a:blip r:embed="rId2"/>
                <a:stretch>
                  <a:fillRect t="-6726"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6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" name="Content Placeholder 7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7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600" dirty="0"/>
                  <a:t>: </a:t>
                </a:r>
                <a:r>
                  <a:rPr lang="en-US" sz="1600" dirty="0" smtClean="0"/>
                  <a:t>Once the cycle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600" dirty="0" smtClean="0"/>
                  <a:t> has been </a:t>
                </a:r>
                <a:r>
                  <a:rPr lang="en-US" sz="1600" b="1" i="1" dirty="0" smtClean="0"/>
                  <a:t>reached </a:t>
                </a:r>
                <a:r>
                  <a:rPr lang="en-US" sz="1600" dirty="0" smtClean="0"/>
                  <a:t>by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 smtClean="0"/>
                  <a:t>,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what will happen to labels of its vertices?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latin typeface="Cambria Math"/>
                  </a:rPr>
                  <a:t>Answer: 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At least one label will change in each subsequent  iteration.</a:t>
                </a:r>
              </a:p>
              <a:p>
                <a:pPr marL="0" indent="0">
                  <a:buNone/>
                </a:pPr>
                <a:endParaRPr lang="en-US" sz="1600" b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latin typeface="Cambria Math"/>
                  </a:rPr>
                  <a:t>Proof:  If  no label changes, 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600" b="1" i="1" dirty="0" smtClean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:    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smtClean="0">
                    <a:sym typeface="Wingdings" pitchFamily="2" charset="2"/>
                  </a:rPr>
                  <a:t></a:t>
                </a:r>
                <a:endParaRPr lang="en-US" sz="16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+…+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A contradiction !!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5" name="Content Placeholder 7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  <a:blipFill rotWithShape="1">
                <a:blip r:embed="rId2"/>
                <a:stretch>
                  <a:fillRect l="-1200" t="-404" b="-6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81000" y="3581400"/>
            <a:ext cx="352981" cy="533400"/>
            <a:chOff x="1171019" y="3581400"/>
            <a:chExt cx="352981" cy="533400"/>
          </a:xfrm>
        </p:grpSpPr>
        <p:sp>
          <p:nvSpPr>
            <p:cNvPr id="51" name="Oval 50"/>
            <p:cNvSpPr/>
            <p:nvPr/>
          </p:nvSpPr>
          <p:spPr>
            <a:xfrm>
              <a:off x="1267381" y="3581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1295400" y="1676400"/>
            <a:ext cx="3076767" cy="3886200"/>
            <a:chOff x="3429000" y="2286000"/>
            <a:chExt cx="3076767" cy="3886200"/>
          </a:xfrm>
        </p:grpSpPr>
        <p:sp>
          <p:nvSpPr>
            <p:cNvPr id="22" name="Oval 21"/>
            <p:cNvSpPr/>
            <p:nvPr/>
          </p:nvSpPr>
          <p:spPr>
            <a:xfrm>
              <a:off x="5867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67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67400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571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50" idx="6"/>
              <a:endCxn id="22" idx="1"/>
            </p:cNvCxnSpPr>
            <p:nvPr/>
          </p:nvCxnSpPr>
          <p:spPr>
            <a:xfrm>
              <a:off x="5105400" y="2667000"/>
              <a:ext cx="784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4"/>
              <a:endCxn id="23" idx="0"/>
            </p:cNvCxnSpPr>
            <p:nvPr/>
          </p:nvCxnSpPr>
          <p:spPr>
            <a:xfrm>
              <a:off x="5943600" y="33528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3" idx="4"/>
              <a:endCxn id="24" idx="0"/>
            </p:cNvCxnSpPr>
            <p:nvPr/>
          </p:nvCxnSpPr>
          <p:spPr>
            <a:xfrm>
              <a:off x="5943600" y="4343400"/>
              <a:ext cx="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3"/>
              <a:endCxn id="25" idx="6"/>
            </p:cNvCxnSpPr>
            <p:nvPr/>
          </p:nvCxnSpPr>
          <p:spPr>
            <a:xfrm flipH="1">
              <a:off x="5105400" y="5159282"/>
              <a:ext cx="7843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38862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25" idx="2"/>
            </p:cNvCxnSpPr>
            <p:nvPr/>
          </p:nvCxnSpPr>
          <p:spPr>
            <a:xfrm flipH="1" flipV="1">
              <a:off x="3962400" y="5181600"/>
              <a:ext cx="99060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860337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5" idx="0"/>
            </p:cNvCxnSpPr>
            <p:nvPr/>
          </p:nvCxnSpPr>
          <p:spPr>
            <a:xfrm flipV="1">
              <a:off x="3936537" y="3352800"/>
              <a:ext cx="0" cy="16764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953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V="1">
              <a:off x="4038600" y="2667000"/>
              <a:ext cx="914400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77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629762" y="3728720"/>
            <a:ext cx="2225198" cy="1707923"/>
            <a:chOff x="629762" y="3728720"/>
            <a:chExt cx="2225198" cy="1707923"/>
          </a:xfrm>
        </p:grpSpPr>
        <p:sp>
          <p:nvSpPr>
            <p:cNvPr id="67" name="Freeform 66"/>
            <p:cNvSpPr/>
            <p:nvPr/>
          </p:nvSpPr>
          <p:spPr>
            <a:xfrm>
              <a:off x="629762" y="3728720"/>
              <a:ext cx="2225198" cy="1707923"/>
            </a:xfrm>
            <a:custGeom>
              <a:avLst/>
              <a:gdLst>
                <a:gd name="connsiteX0" fmla="*/ 0 w 2265680"/>
                <a:gd name="connsiteY0" fmla="*/ 0 h 1809523"/>
                <a:gd name="connsiteX1" fmla="*/ 467360 w 2265680"/>
                <a:gd name="connsiteY1" fmla="*/ 904240 h 1809523"/>
                <a:gd name="connsiteX2" fmla="*/ 1107440 w 2265680"/>
                <a:gd name="connsiteY2" fmla="*/ 1310640 h 1809523"/>
                <a:gd name="connsiteX3" fmla="*/ 1747520 w 2265680"/>
                <a:gd name="connsiteY3" fmla="*/ 1798320 h 1809523"/>
                <a:gd name="connsiteX4" fmla="*/ 2265680 w 2265680"/>
                <a:gd name="connsiteY4" fmla="*/ 1605280 h 1809523"/>
                <a:gd name="connsiteX0" fmla="*/ 0 w 2225040"/>
                <a:gd name="connsiteY0" fmla="*/ 0 h 1707923"/>
                <a:gd name="connsiteX1" fmla="*/ 426720 w 2225040"/>
                <a:gd name="connsiteY1" fmla="*/ 802640 h 1707923"/>
                <a:gd name="connsiteX2" fmla="*/ 1066800 w 2225040"/>
                <a:gd name="connsiteY2" fmla="*/ 1209040 h 1707923"/>
                <a:gd name="connsiteX3" fmla="*/ 1706880 w 2225040"/>
                <a:gd name="connsiteY3" fmla="*/ 1696720 h 1707923"/>
                <a:gd name="connsiteX4" fmla="*/ 2225040 w 2225040"/>
                <a:gd name="connsiteY4" fmla="*/ 1503680 h 170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5040" h="1707923">
                  <a:moveTo>
                    <a:pt x="0" y="0"/>
                  </a:moveTo>
                  <a:cubicBezTo>
                    <a:pt x="141393" y="342900"/>
                    <a:pt x="248920" y="601133"/>
                    <a:pt x="426720" y="802640"/>
                  </a:cubicBezTo>
                  <a:cubicBezTo>
                    <a:pt x="604520" y="1004147"/>
                    <a:pt x="853440" y="1060027"/>
                    <a:pt x="1066800" y="1209040"/>
                  </a:cubicBezTo>
                  <a:cubicBezTo>
                    <a:pt x="1280160" y="1358053"/>
                    <a:pt x="1513840" y="1647613"/>
                    <a:pt x="1706880" y="1696720"/>
                  </a:cubicBezTo>
                  <a:cubicBezTo>
                    <a:pt x="1899920" y="1745827"/>
                    <a:pt x="2062480" y="1624753"/>
                    <a:pt x="2225040" y="150368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endCxn id="67" idx="4"/>
            </p:cNvCxnSpPr>
            <p:nvPr/>
          </p:nvCxnSpPr>
          <p:spPr>
            <a:xfrm flipV="1">
              <a:off x="2766173" y="5232400"/>
              <a:ext cx="88787" cy="727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362200" y="3288268"/>
                <a:ext cx="872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Cycle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288268"/>
                <a:ext cx="87261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6294" t="-8197" r="-104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6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  <p:bldP spid="7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Detecting negative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cycle in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Execute Bellman-Ford algorithm.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Run one more iteration of the </a:t>
            </a:r>
            <a:r>
              <a:rPr lang="en-US" sz="2000" b="1" dirty="0" smtClean="0"/>
              <a:t>For</a:t>
            </a:r>
            <a:r>
              <a:rPr lang="en-US" sz="2000" dirty="0" smtClean="0"/>
              <a:t> loop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If</a:t>
            </a:r>
            <a:r>
              <a:rPr lang="en-US" sz="2000" dirty="0" smtClean="0"/>
              <a:t> any label changes, declare “there is </a:t>
            </a:r>
            <a:r>
              <a:rPr lang="en-US" sz="2000" u="sng" dirty="0" smtClean="0"/>
              <a:t>a negative cycle</a:t>
            </a:r>
            <a:r>
              <a:rPr lang="en-US" sz="2000" dirty="0" smtClean="0"/>
              <a:t>”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b="1" dirty="0" smtClean="0"/>
              <a:t>else</a:t>
            </a:r>
            <a:r>
              <a:rPr lang="en-US" sz="2000" dirty="0" smtClean="0"/>
              <a:t> declare “</a:t>
            </a:r>
            <a:r>
              <a:rPr lang="en-US" sz="2000" u="sng" dirty="0" smtClean="0"/>
              <a:t>the labels are correct distances</a:t>
            </a:r>
            <a:r>
              <a:rPr lang="en-US" sz="2000" dirty="0" smtClean="0"/>
              <a:t>”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6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shortest paths in a graph</a:t>
            </a:r>
            <a:br>
              <a:rPr lang="en-US" sz="3600" dirty="0" smtClean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Having Negative weight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2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Shortest paths </a:t>
            </a:r>
            <a:r>
              <a:rPr lang="en-US" sz="3200" b="1" dirty="0" smtClean="0"/>
              <a:t>in presence of </a:t>
            </a:r>
            <a:r>
              <a:rPr lang="en-US" sz="3200" b="1" dirty="0" smtClean="0">
                <a:solidFill>
                  <a:srgbClr val="7030A0"/>
                </a:solidFill>
              </a:rPr>
              <a:t>negative weight cycles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there is a negative weight </a:t>
                </a:r>
                <a:r>
                  <a:rPr lang="en-US" sz="2000" dirty="0" smtClean="0"/>
                  <a:t>cycle reachable from source,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There is </a:t>
                </a:r>
                <a:r>
                  <a:rPr lang="en-US" sz="2000" b="1" dirty="0" smtClean="0"/>
                  <a:t>no</a:t>
                </a:r>
                <a:r>
                  <a:rPr lang="en-US" sz="2000" dirty="0" smtClean="0"/>
                  <a:t> polynomial time algorithm till date. 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A firm belief : no such algorithm </a:t>
                </a:r>
                <a:r>
                  <a:rPr lang="en-US" sz="2000" b="1" dirty="0" smtClean="0"/>
                  <a:t>can ever be </a:t>
                </a:r>
                <a:r>
                  <a:rPr lang="en-US" sz="2000" dirty="0" smtClean="0"/>
                  <a:t>designed unless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𝑵𝑷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[We shall revisit it when we discuss NP-complete problems towards the end of this course]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10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Violating</a:t>
            </a:r>
            <a:r>
              <a:rPr lang="en-US" sz="3200" b="1" dirty="0" smtClean="0"/>
              <a:t> </a:t>
            </a:r>
            <a:r>
              <a:rPr lang="en-US" sz="3200" b="1" dirty="0"/>
              <a:t>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 smtClean="0">
                <a:solidFill>
                  <a:srgbClr val="006C31"/>
                </a:solidFill>
              </a:rPr>
              <a:t>subpath</a:t>
            </a:r>
            <a:r>
              <a:rPr lang="en-US" sz="3200" b="1" dirty="0" smtClean="0"/>
              <a:t> property</a:t>
            </a:r>
            <a:br>
              <a:rPr lang="en-US" sz="3200" b="1" dirty="0" smtClean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29" name="TextBox 28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-20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-55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23792" y="3730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2924362" y="1752600"/>
            <a:ext cx="3676276" cy="841177"/>
            <a:chOff x="2924362" y="1752600"/>
            <a:chExt cx="3676276" cy="841177"/>
          </a:xfrm>
        </p:grpSpPr>
        <p:sp>
          <p:nvSpPr>
            <p:cNvPr id="59" name="TextBox 58"/>
            <p:cNvSpPr txBox="1"/>
            <p:nvPr/>
          </p:nvSpPr>
          <p:spPr>
            <a:xfrm>
              <a:off x="374739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76962" y="175260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-3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60660" y="1752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24600" y="2283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6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4362" y="2286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158" name="Straight Connector 157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170" name="Arc 169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676962" y="2590800"/>
            <a:ext cx="1800038" cy="1143001"/>
            <a:chOff x="6234808" y="3429000"/>
            <a:chExt cx="1613792" cy="1143000"/>
          </a:xfrm>
        </p:grpSpPr>
        <p:sp>
          <p:nvSpPr>
            <p:cNvPr id="71" name="Arc 70"/>
            <p:cNvSpPr/>
            <p:nvPr/>
          </p:nvSpPr>
          <p:spPr>
            <a:xfrm rot="10800000">
              <a:off x="6234808" y="3429000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180" name="Group 179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Oval 19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Oval 19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Oval 191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Oval 18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4" name="Straight Arrow Connector 183"/>
            <p:cNvCxnSpPr>
              <a:endCxn id="196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96" idx="6"/>
              <a:endCxn id="194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endCxn id="192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endCxn id="190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90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177" name="Straight Connector 176"/>
            <p:cNvCxnSpPr>
              <a:endCxn id="17" idx="2"/>
            </p:cNvCxnSpPr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 rot="10800000">
            <a:off x="2819400" y="3276599"/>
            <a:ext cx="2743200" cy="669667"/>
            <a:chOff x="3505200" y="2759333"/>
            <a:chExt cx="2743200" cy="669667"/>
          </a:xfrm>
        </p:grpSpPr>
        <p:sp>
          <p:nvSpPr>
            <p:cNvPr id="73" name="Right Brace 72"/>
            <p:cNvSpPr/>
            <p:nvPr/>
          </p:nvSpPr>
          <p:spPr>
            <a:xfrm rot="16200000">
              <a:off x="4680467" y="1861067"/>
              <a:ext cx="392666" cy="27432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0800000">
              <a:off x="4610496" y="27593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60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257800" y="36576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 </a:t>
            </a:r>
            <a:r>
              <a:rPr lang="en-US" sz="1400" b="1" dirty="0">
                <a:solidFill>
                  <a:srgbClr val="7030A0"/>
                </a:solidFill>
              </a:rPr>
              <a:t>3</a:t>
            </a:r>
            <a:r>
              <a:rPr lang="en-US" sz="1400" b="1" dirty="0" smtClean="0">
                <a:solidFill>
                  <a:srgbClr val="7030A0"/>
                </a:solidFill>
              </a:rPr>
              <a:t>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4000" y="1535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19050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40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9" name="&quot;No&quot; Symbol 78"/>
          <p:cNvSpPr/>
          <p:nvPr/>
        </p:nvSpPr>
        <p:spPr>
          <a:xfrm>
            <a:off x="76200" y="1143000"/>
            <a:ext cx="457200" cy="457200"/>
          </a:xfrm>
          <a:prstGeom prst="noSmoking">
            <a:avLst>
              <a:gd name="adj" fmla="val 116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wn Ribbon 24"/>
          <p:cNvSpPr/>
          <p:nvPr/>
        </p:nvSpPr>
        <p:spPr>
          <a:xfrm>
            <a:off x="6051104" y="4038600"/>
            <a:ext cx="3007078" cy="111378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This example illustrates that </a:t>
            </a:r>
            <a:r>
              <a:rPr lang="en-US" sz="1200" dirty="0" smtClean="0">
                <a:solidFill>
                  <a:schemeClr val="tx1"/>
                </a:solidFill>
              </a:rPr>
              <a:t>the </a:t>
            </a:r>
            <a:r>
              <a:rPr lang="en-US" sz="1200" b="1" dirty="0" smtClean="0">
                <a:solidFill>
                  <a:schemeClr val="tx1"/>
                </a:solidFill>
              </a:rPr>
              <a:t>optimal </a:t>
            </a:r>
            <a:r>
              <a:rPr lang="en-US" sz="1200" b="1" dirty="0" err="1" smtClean="0">
                <a:solidFill>
                  <a:schemeClr val="tx1"/>
                </a:solidFill>
              </a:rPr>
              <a:t>subpath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property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u="sng" dirty="0" smtClean="0">
                <a:solidFill>
                  <a:schemeClr val="tx1"/>
                </a:solidFill>
              </a:rPr>
              <a:t>may</a:t>
            </a:r>
            <a:r>
              <a:rPr lang="en-US" sz="1200" dirty="0" smtClean="0">
                <a:solidFill>
                  <a:schemeClr val="tx1"/>
                </a:solidFill>
              </a:rPr>
              <a:t> get </a:t>
            </a:r>
            <a:r>
              <a:rPr lang="en-US" sz="1200" dirty="0">
                <a:solidFill>
                  <a:schemeClr val="tx1"/>
                </a:solidFill>
              </a:rPr>
              <a:t>violated when the edge weights are negative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Cloud Callout 27"/>
          <p:cNvSpPr/>
          <p:nvPr/>
        </p:nvSpPr>
        <p:spPr>
          <a:xfrm>
            <a:off x="3412322" y="4011072"/>
            <a:ext cx="1933019" cy="773160"/>
          </a:xfrm>
          <a:prstGeom prst="cloudCallout">
            <a:avLst>
              <a:gd name="adj1" fmla="val -28777"/>
              <a:gd name="adj2" fmla="val 8036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What to do ? </a:t>
            </a:r>
            <a:r>
              <a:rPr lang="en-US" sz="1400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dirty="0"/>
                  <a:t>shortest </a:t>
                </a:r>
                <a:r>
                  <a:rPr lang="en-US" dirty="0" smtClean="0"/>
                  <a:t>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Down Arrow 31"/>
          <p:cNvSpPr/>
          <p:nvPr/>
        </p:nvSpPr>
        <p:spPr>
          <a:xfrm rot="1878908">
            <a:off x="3369558" y="4725437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218272" y="5486400"/>
            <a:ext cx="2292572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Start all over from scratch to solve the shortest paths  problem in graph with –</a:t>
            </a:r>
            <a:r>
              <a:rPr lang="en-US" sz="1400" dirty="0" err="1" smtClean="0">
                <a:solidFill>
                  <a:schemeClr val="tx1"/>
                </a:solidFill>
              </a:rPr>
              <a:t>ve</a:t>
            </a:r>
            <a:r>
              <a:rPr lang="en-US" sz="1400" dirty="0" smtClean="0">
                <a:solidFill>
                  <a:schemeClr val="tx1"/>
                </a:solidFill>
              </a:rPr>
              <a:t> edge weights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4988669" y="5486400"/>
            <a:ext cx="24384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Let us investigate like a true researcher for the exact cause of the violation of the optimal </a:t>
            </a:r>
            <a:r>
              <a:rPr lang="en-US" sz="1400" dirty="0" err="1" smtClean="0">
                <a:solidFill>
                  <a:schemeClr val="tx1"/>
                </a:solidFill>
              </a:rPr>
              <a:t>subpath</a:t>
            </a:r>
            <a:r>
              <a:rPr lang="en-US" sz="1400" dirty="0" smtClean="0">
                <a:solidFill>
                  <a:schemeClr val="tx1"/>
                </a:solidFill>
              </a:rPr>
              <a:t> property.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Down Arrow 83"/>
          <p:cNvSpPr/>
          <p:nvPr/>
        </p:nvSpPr>
        <p:spPr>
          <a:xfrm rot="19390715">
            <a:off x="5141980" y="4743720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-Shape 33"/>
          <p:cNvSpPr/>
          <p:nvPr/>
        </p:nvSpPr>
        <p:spPr>
          <a:xfrm rot="19493833">
            <a:off x="7490443" y="5542287"/>
            <a:ext cx="552424" cy="294130"/>
          </a:xfrm>
          <a:prstGeom prst="corner">
            <a:avLst>
              <a:gd name="adj1" fmla="val 33177"/>
              <a:gd name="adj2" fmla="val 28083"/>
            </a:avLst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03277" y="5556725"/>
            <a:ext cx="1219200" cy="4117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Give </a:t>
            </a:r>
            <a:r>
              <a:rPr lang="en-US" sz="1600" dirty="0" smtClean="0">
                <a:solidFill>
                  <a:schemeClr val="tx1"/>
                </a:solidFill>
              </a:rPr>
              <a:t>up 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8" name="Down Arrow 87"/>
          <p:cNvSpPr/>
          <p:nvPr/>
        </p:nvSpPr>
        <p:spPr>
          <a:xfrm>
            <a:off x="4229953" y="4877837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loud Callout 88"/>
          <p:cNvSpPr/>
          <p:nvPr/>
        </p:nvSpPr>
        <p:spPr>
          <a:xfrm>
            <a:off x="3062381" y="5556725"/>
            <a:ext cx="1704419" cy="604392"/>
          </a:xfrm>
          <a:prstGeom prst="cloudCallout">
            <a:avLst>
              <a:gd name="adj1" fmla="val -28777"/>
              <a:gd name="adj2" fmla="val 8036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But how 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Down Ribbon 89"/>
          <p:cNvSpPr/>
          <p:nvPr/>
        </p:nvSpPr>
        <p:spPr>
          <a:xfrm>
            <a:off x="0" y="5364490"/>
            <a:ext cx="3352800" cy="80771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Instead of working with these numbers (2,-3,10,…), consider a generic example where the property fails.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99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8" grpId="0"/>
      <p:bldP spid="76" grpId="0"/>
      <p:bldP spid="76" grpId="1"/>
      <p:bldP spid="22" grpId="0" animBg="1"/>
      <p:bldP spid="23" grpId="0" animBg="1"/>
      <p:bldP spid="79" grpId="0" animBg="1"/>
      <p:bldP spid="25" grpId="0" animBg="1"/>
      <p:bldP spid="25" grpId="1" animBg="1"/>
      <p:bldP spid="28" grpId="0" animBg="1"/>
      <p:bldP spid="28" grpId="1" animBg="1"/>
      <p:bldP spid="32" grpId="0" animBg="1"/>
      <p:bldP spid="32" grpId="1" animBg="1"/>
      <p:bldP spid="33" grpId="0" animBg="1"/>
      <p:bldP spid="33" grpId="1" animBg="1"/>
      <p:bldP spid="83" grpId="0" animBg="1"/>
      <p:bldP spid="84" grpId="0" animBg="1"/>
      <p:bldP spid="84" grpId="1" animBg="1"/>
      <p:bldP spid="34" grpId="0" animBg="1"/>
      <p:bldP spid="36" grpId="0" animBg="1"/>
      <p:bldP spid="36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 smtClean="0">
                <a:solidFill>
                  <a:srgbClr val="006C31"/>
                </a:solidFill>
              </a:rPr>
              <a:t>subpath</a:t>
            </a:r>
            <a:r>
              <a:rPr lang="en-US" sz="3200" b="1" dirty="0" smtClean="0"/>
              <a:t> property</a:t>
            </a:r>
            <a:br>
              <a:rPr lang="en-US" sz="3200" b="1" dirty="0" smtClean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When can the shortest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path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𝑪</m:t>
                    </m:r>
                    <m:r>
                      <a:rPr lang="en-US" sz="2000" b="1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latin typeface="Cambria Math"/>
                      </a:rPr>
                      <m:t>𝝉</m:t>
                    </m:r>
                    <m:r>
                      <a:rPr lang="en-US" sz="2000" b="1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latin typeface="Cambria Math"/>
                      </a:rPr>
                      <m:t>𝜷</m:t>
                    </m:r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latin typeface="Cambria Math"/>
                      </a:rPr>
                      <m:t>𝜶</m:t>
                    </m:r>
                    <m:r>
                      <a:rPr lang="en-US" sz="2000" b="1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latin typeface="Cambria Math"/>
                      </a:rPr>
                      <m:t>𝜷</m:t>
                    </m:r>
                  </m:oMath>
                </a14:m>
                <a:endParaRPr lang="en-US" sz="2000" b="1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𝜶</m:t>
                    </m:r>
                    <m:r>
                      <a:rPr lang="en-US" sz="2000" b="1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latin typeface="Cambria Math"/>
                      </a:rPr>
                      <m:t>𝜷</m:t>
                    </m:r>
                    <m:r>
                      <a:rPr lang="en-US" sz="2000" b="1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latin typeface="Cambria Math"/>
                      </a:rPr>
                      <m:t>𝜸</m:t>
                    </m:r>
                    <m:r>
                      <a:rPr lang="en-US" sz="2000" b="1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𝝉</m:t>
                    </m:r>
                    <m:r>
                      <a:rPr lang="en-US" sz="2000" b="1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𝜷</m:t>
                    </m:r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latin typeface="Cambria Math"/>
                      </a:rPr>
                      <m:t>𝜶</m:t>
                    </m:r>
                    <m:r>
                      <a:rPr lang="en-US" sz="2000" b="1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𝜷</m:t>
                    </m:r>
                  </m:oMath>
                </a14:m>
                <a:endParaRPr lang="en-US" sz="2000" b="1" dirty="0" smtClean="0"/>
              </a:p>
              <a:p>
                <a:pPr>
                  <a:buFont typeface="Wingdings"/>
                  <a:buChar char="è"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𝜷</m:t>
                    </m:r>
                    <m:r>
                      <a:rPr lang="en-US" sz="2000" b="1" i="1" dirty="0"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latin typeface="Cambria Math"/>
                      </a:rPr>
                      <m:t>𝜸</m:t>
                    </m:r>
                    <m:r>
                      <a:rPr lang="en-US" sz="2000" b="1" i="1" dirty="0" smtClean="0">
                        <a:latin typeface="Cambria Math"/>
                      </a:rPr>
                      <m:t>+ </m:t>
                    </m:r>
                    <m:r>
                      <a:rPr lang="en-US" sz="2000" b="1" i="1" dirty="0">
                        <a:latin typeface="Cambria Math"/>
                      </a:rPr>
                      <m:t>𝝉</m:t>
                    </m:r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741" t="-616" b="-13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cxnSp>
          <p:nvCxnSpPr>
            <p:cNvPr id="24" name="Straight Arrow Connector 23"/>
            <p:cNvCxnSpPr>
              <a:stCxn id="7" idx="6"/>
              <a:endCxn id="17" idx="2"/>
            </p:cNvCxnSpPr>
            <p:nvPr/>
          </p:nvCxnSpPr>
          <p:spPr>
            <a:xfrm>
              <a:off x="2895600" y="2971800"/>
              <a:ext cx="2596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2917371" y="1811817"/>
            <a:ext cx="3623923" cy="1164751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23" h="1164751">
                <a:moveTo>
                  <a:pt x="0" y="1149097"/>
                </a:moveTo>
                <a:cubicBezTo>
                  <a:pt x="175986" y="1167240"/>
                  <a:pt x="351972" y="1176312"/>
                  <a:pt x="478972" y="1138212"/>
                </a:cubicBezTo>
                <a:cubicBezTo>
                  <a:pt x="605972" y="1100112"/>
                  <a:pt x="696686" y="985812"/>
                  <a:pt x="762000" y="920498"/>
                </a:cubicBezTo>
                <a:cubicBezTo>
                  <a:pt x="827314" y="855184"/>
                  <a:pt x="772887" y="889655"/>
                  <a:pt x="870858" y="746326"/>
                </a:cubicBezTo>
                <a:cubicBezTo>
                  <a:pt x="968829" y="602997"/>
                  <a:pt x="1146629" y="136726"/>
                  <a:pt x="1349829" y="60526"/>
                </a:cubicBezTo>
                <a:cubicBezTo>
                  <a:pt x="1553029" y="-15674"/>
                  <a:pt x="1812472" y="298197"/>
                  <a:pt x="2090058" y="289126"/>
                </a:cubicBezTo>
                <a:cubicBezTo>
                  <a:pt x="2367644" y="280055"/>
                  <a:pt x="2770415" y="24240"/>
                  <a:pt x="3015343" y="6097"/>
                </a:cubicBezTo>
                <a:cubicBezTo>
                  <a:pt x="3260271" y="-12046"/>
                  <a:pt x="3463472" y="655"/>
                  <a:pt x="3559629" y="180269"/>
                </a:cubicBezTo>
                <a:cubicBezTo>
                  <a:pt x="3655786" y="359883"/>
                  <a:pt x="3624036" y="721833"/>
                  <a:pt x="3592286" y="1083783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32534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8"/>
          </p:cNvCxnSpPr>
          <p:nvPr/>
        </p:nvCxnSpPr>
        <p:spPr>
          <a:xfrm>
            <a:off x="4419600" y="2971800"/>
            <a:ext cx="107244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638800" y="2971800"/>
            <a:ext cx="76764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𝝉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Down Ribbon 8"/>
              <p:cNvSpPr/>
              <p:nvPr/>
            </p:nvSpPr>
            <p:spPr>
              <a:xfrm>
                <a:off x="5976474" y="5105400"/>
                <a:ext cx="2557926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𝑪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𝜶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𝜷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Down Ribb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474" y="5105400"/>
                <a:ext cx="2557926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290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25" grpId="0" animBg="1"/>
      <p:bldP spid="32" grpId="0" animBg="1"/>
      <p:bldP spid="22" grpId="0"/>
      <p:bldP spid="23" grpId="0"/>
      <p:bldP spid="26" grpId="0"/>
      <p:bldP spid="28" grpId="0"/>
      <p:bldP spid="29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stCxn id="22" idx="8"/>
          </p:cNvCxnSpPr>
          <p:nvPr/>
        </p:nvCxnSpPr>
        <p:spPr>
          <a:xfrm>
            <a:off x="4419934" y="2971800"/>
            <a:ext cx="107244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832868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 smtClean="0">
                <a:solidFill>
                  <a:srgbClr val="006C31"/>
                </a:solidFill>
              </a:rPr>
              <a:t>subpath</a:t>
            </a:r>
            <a:r>
              <a:rPr lang="en-US" sz="3200" b="1" dirty="0" smtClean="0"/>
              <a:t> property</a:t>
            </a:r>
            <a:br>
              <a:rPr lang="en-US" sz="3200" b="1" dirty="0" smtClean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When can the shortest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path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?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Weight of the cycle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must be </a:t>
                </a:r>
                <a:r>
                  <a:rPr lang="en-US" sz="2000" b="1" dirty="0"/>
                  <a:t>NEGATIVE</a:t>
                </a:r>
                <a:r>
                  <a:rPr lang="en-US" sz="2000" dirty="0" smtClean="0"/>
                  <a:t>.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𝜷</m:t>
                    </m:r>
                    <m:r>
                      <a:rPr lang="en-US" sz="2000" b="1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𝜸</m:t>
                    </m:r>
                    <m:r>
                      <a:rPr lang="en-US" sz="2000" b="1" i="1" dirty="0">
                        <a:latin typeface="Cambria Math"/>
                      </a:rPr>
                      <m:t>+ </m:t>
                    </m:r>
                    <m:r>
                      <a:rPr lang="en-US" sz="2000" b="1" i="1" dirty="0">
                        <a:latin typeface="Cambria Math"/>
                      </a:rPr>
                      <m:t>𝝉</m:t>
                    </m:r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606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cxnSp>
          <p:nvCxnSpPr>
            <p:cNvPr id="24" name="Straight Arrow Connector 23"/>
            <p:cNvCxnSpPr>
              <a:stCxn id="7" idx="6"/>
              <a:endCxn id="17" idx="2"/>
            </p:cNvCxnSpPr>
            <p:nvPr/>
          </p:nvCxnSpPr>
          <p:spPr>
            <a:xfrm>
              <a:off x="2895600" y="2971800"/>
              <a:ext cx="2596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2917371" y="1811817"/>
            <a:ext cx="3623923" cy="1164751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23" h="1164751">
                <a:moveTo>
                  <a:pt x="0" y="1149097"/>
                </a:moveTo>
                <a:cubicBezTo>
                  <a:pt x="175986" y="1167240"/>
                  <a:pt x="351972" y="1176312"/>
                  <a:pt x="478972" y="1138212"/>
                </a:cubicBezTo>
                <a:cubicBezTo>
                  <a:pt x="605972" y="1100112"/>
                  <a:pt x="696686" y="985812"/>
                  <a:pt x="762000" y="920498"/>
                </a:cubicBezTo>
                <a:cubicBezTo>
                  <a:pt x="827314" y="855184"/>
                  <a:pt x="772887" y="889655"/>
                  <a:pt x="870858" y="746326"/>
                </a:cubicBezTo>
                <a:cubicBezTo>
                  <a:pt x="968829" y="602997"/>
                  <a:pt x="1146629" y="136726"/>
                  <a:pt x="1349829" y="60526"/>
                </a:cubicBezTo>
                <a:cubicBezTo>
                  <a:pt x="1553029" y="-15674"/>
                  <a:pt x="1812472" y="298197"/>
                  <a:pt x="2090058" y="289126"/>
                </a:cubicBezTo>
                <a:cubicBezTo>
                  <a:pt x="2367644" y="280055"/>
                  <a:pt x="2770415" y="24240"/>
                  <a:pt x="3015343" y="6097"/>
                </a:cubicBezTo>
                <a:cubicBezTo>
                  <a:pt x="3260271" y="-12046"/>
                  <a:pt x="3463472" y="655"/>
                  <a:pt x="3559629" y="180269"/>
                </a:cubicBezTo>
                <a:cubicBezTo>
                  <a:pt x="3655786" y="359883"/>
                  <a:pt x="3624036" y="721833"/>
                  <a:pt x="3592286" y="1083783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32534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8"/>
          </p:cNvCxnSpPr>
          <p:nvPr/>
        </p:nvCxnSpPr>
        <p:spPr>
          <a:xfrm>
            <a:off x="4419600" y="2971800"/>
            <a:ext cx="107244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53000" y="3593068"/>
                <a:ext cx="877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Cycle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593068"/>
                <a:ext cx="87742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6294" t="-8197" r="-104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𝝉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938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all shortest paths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possess optimal substructure property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if  </a:t>
                </a:r>
                <a:r>
                  <a:rPr lang="en-US" sz="2000" dirty="0" smtClean="0"/>
                  <a:t>there </a:t>
                </a:r>
                <a:r>
                  <a:rPr lang="en-US" sz="2000" dirty="0"/>
                  <a:t>are no negative </a:t>
                </a:r>
                <a:r>
                  <a:rPr lang="en-US" sz="2000" dirty="0" smtClean="0"/>
                  <a:t>cycles.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901623" y="4114800"/>
            <a:ext cx="3757567" cy="841177"/>
            <a:chOff x="1901623" y="4114800"/>
            <a:chExt cx="3757567" cy="841177"/>
          </a:xfrm>
        </p:grpSpPr>
        <p:sp>
          <p:nvSpPr>
            <p:cNvPr id="5" name="Smiley Face 4"/>
            <p:cNvSpPr/>
            <p:nvPr/>
          </p:nvSpPr>
          <p:spPr>
            <a:xfrm>
              <a:off x="3505200" y="4114800"/>
              <a:ext cx="457200" cy="457200"/>
            </a:xfrm>
            <a:prstGeom prst="smileyFac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01623" y="4648200"/>
              <a:ext cx="3757567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The spirit of a researcher proved to be very right.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188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shortest paths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smtClean="0"/>
              <a:t>in a graph</a:t>
            </a:r>
            <a:r>
              <a:rPr lang="en-US" sz="3600" dirty="0" smtClean="0">
                <a:solidFill>
                  <a:srgbClr val="0070C0"/>
                </a:solidFill>
              </a:rPr>
              <a:t/>
            </a:r>
            <a:br>
              <a:rPr lang="en-US" sz="3600" dirty="0" smtClean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Negative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BUT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negative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Multiple </a:t>
            </a:r>
            <a:r>
              <a:rPr lang="en-US" sz="3200" b="1" dirty="0" smtClean="0"/>
              <a:t>shortest paths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0" indent="0" algn="ctr">
              <a:buNone/>
            </a:pPr>
            <a:endParaRPr 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6" name="Line Callout 1 15"/>
          <p:cNvSpPr/>
          <p:nvPr/>
        </p:nvSpPr>
        <p:spPr>
          <a:xfrm>
            <a:off x="2585607" y="1520952"/>
            <a:ext cx="4272393" cy="612648"/>
          </a:xfrm>
          <a:prstGeom prst="borderCallout1">
            <a:avLst>
              <a:gd name="adj1" fmla="val 50868"/>
              <a:gd name="adj2" fmla="val 100521"/>
              <a:gd name="adj3" fmla="val 52082"/>
              <a:gd name="adj4" fmla="val 10060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 case of a tie,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Pick the shortest path with </a:t>
            </a:r>
            <a:r>
              <a:rPr lang="en-US" sz="1600" u="sng" dirty="0" smtClean="0">
                <a:solidFill>
                  <a:schemeClr val="tx1"/>
                </a:solidFill>
              </a:rPr>
              <a:t>least no. of edges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133600" y="2740223"/>
            <a:ext cx="4876800" cy="152400"/>
            <a:chOff x="2133600" y="4191000"/>
            <a:chExt cx="4876800" cy="152400"/>
          </a:xfrm>
        </p:grpSpPr>
        <p:sp>
          <p:nvSpPr>
            <p:cNvPr id="22" name="Oval 21"/>
            <p:cNvSpPr/>
            <p:nvPr/>
          </p:nvSpPr>
          <p:spPr>
            <a:xfrm>
              <a:off x="2819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133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9718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324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828800" y="2740223"/>
            <a:ext cx="352981" cy="445532"/>
            <a:chOff x="1828800" y="2831068"/>
            <a:chExt cx="352981" cy="445532"/>
          </a:xfrm>
        </p:grpSpPr>
        <p:sp>
          <p:nvSpPr>
            <p:cNvPr id="28" name="Oval 2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7010400" y="2740223"/>
            <a:ext cx="381000" cy="445532"/>
            <a:chOff x="7010400" y="2983468"/>
            <a:chExt cx="381000" cy="445532"/>
          </a:xfrm>
        </p:grpSpPr>
        <p:sp>
          <p:nvSpPr>
            <p:cNvPr id="31" name="Oval 30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015977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5977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810000" y="2740223"/>
            <a:ext cx="2514600" cy="152400"/>
            <a:chOff x="3810000" y="2740223"/>
            <a:chExt cx="2514600" cy="152400"/>
          </a:xfrm>
        </p:grpSpPr>
        <p:sp>
          <p:nvSpPr>
            <p:cNvPr id="34" name="Oval 33"/>
            <p:cNvSpPr/>
            <p:nvPr/>
          </p:nvSpPr>
          <p:spPr>
            <a:xfrm>
              <a:off x="4495800" y="27402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3810000" y="28164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5334000" y="27402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4648200" y="28164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6172200" y="27402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486400" y="28164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2057400" y="2892624"/>
            <a:ext cx="5029200" cy="1310044"/>
            <a:chOff x="2057400" y="2892624"/>
            <a:chExt cx="5029200" cy="1310044"/>
          </a:xfrm>
        </p:grpSpPr>
        <p:sp>
          <p:nvSpPr>
            <p:cNvPr id="41" name="Oval 40"/>
            <p:cNvSpPr/>
            <p:nvPr/>
          </p:nvSpPr>
          <p:spPr>
            <a:xfrm>
              <a:off x="2743200" y="4038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2895600" y="2892624"/>
              <a:ext cx="4191000" cy="1298376"/>
              <a:chOff x="2133600" y="3045024"/>
              <a:chExt cx="4191000" cy="1298376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54" idx="7"/>
              </p:cNvCxnSpPr>
              <p:nvPr/>
            </p:nvCxnSpPr>
            <p:spPr>
              <a:xfrm flipV="1">
                <a:off x="5997482" y="3045024"/>
                <a:ext cx="327118" cy="6348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Oval 47"/>
            <p:cNvSpPr/>
            <p:nvPr/>
          </p:nvSpPr>
          <p:spPr>
            <a:xfrm>
              <a:off x="2209800" y="3505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572000" y="3505200"/>
              <a:ext cx="2209800" cy="697468"/>
              <a:chOff x="3723414" y="2195155"/>
              <a:chExt cx="2209800" cy="697468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495800" y="27402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44" idx="6"/>
              </p:cNvCxnSpPr>
              <p:nvPr/>
            </p:nvCxnSpPr>
            <p:spPr>
              <a:xfrm>
                <a:off x="3723414" y="2804755"/>
                <a:ext cx="772386" cy="116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334000" y="27402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4648200" y="28164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80814" y="2195155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2" idx="7"/>
                <a:endCxn id="54" idx="3"/>
              </p:cNvCxnSpPr>
              <p:nvPr/>
            </p:nvCxnSpPr>
            <p:spPr>
              <a:xfrm flipV="1">
                <a:off x="5464082" y="2325237"/>
                <a:ext cx="339050" cy="4373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Arrow Connector 60"/>
            <p:cNvCxnSpPr>
              <a:endCxn id="48" idx="0"/>
            </p:cNvCxnSpPr>
            <p:nvPr/>
          </p:nvCxnSpPr>
          <p:spPr>
            <a:xfrm>
              <a:off x="2057400" y="2892624"/>
              <a:ext cx="228600" cy="6125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8" idx="5"/>
              <a:endCxn id="41" idx="1"/>
            </p:cNvCxnSpPr>
            <p:nvPr/>
          </p:nvCxnSpPr>
          <p:spPr>
            <a:xfrm>
              <a:off x="2339882" y="3635282"/>
              <a:ext cx="4256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L-Shape 70"/>
          <p:cNvSpPr/>
          <p:nvPr/>
        </p:nvSpPr>
        <p:spPr>
          <a:xfrm rot="19493833">
            <a:off x="5204443" y="2265687"/>
            <a:ext cx="552424" cy="294130"/>
          </a:xfrm>
          <a:prstGeom prst="corner">
            <a:avLst>
              <a:gd name="adj1" fmla="val 33177"/>
              <a:gd name="adj2" fmla="val 28083"/>
            </a:avLst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948341" y="22860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341" y="2286000"/>
                <a:ext cx="92845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78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286000" y="2514600"/>
            <a:ext cx="4343400" cy="307777"/>
            <a:chOff x="2286000" y="2514600"/>
            <a:chExt cx="4343400" cy="307777"/>
          </a:xfrm>
        </p:grpSpPr>
        <p:sp>
          <p:nvSpPr>
            <p:cNvPr id="56" name="TextBox 55"/>
            <p:cNvSpPr txBox="1"/>
            <p:nvPr/>
          </p:nvSpPr>
          <p:spPr>
            <a:xfrm>
              <a:off x="2286000" y="2514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52962" y="2514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91162" y="2514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8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2936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76192" y="2514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53362" y="2514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33600" y="2968823"/>
            <a:ext cx="4800600" cy="1072754"/>
            <a:chOff x="2133600" y="2968823"/>
            <a:chExt cx="4800600" cy="1072754"/>
          </a:xfrm>
        </p:grpSpPr>
        <p:sp>
          <p:nvSpPr>
            <p:cNvPr id="63" name="TextBox 62"/>
            <p:cNvSpPr txBox="1"/>
            <p:nvPr/>
          </p:nvSpPr>
          <p:spPr>
            <a:xfrm>
              <a:off x="2133600" y="2968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14600" y="3578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00562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38762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53162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4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1362" y="3733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185792" y="3581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8162" y="3124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57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71" grpId="0" animBg="1"/>
      <p:bldP spid="7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14174</TotalTime>
  <Words>3199</Words>
  <Application>Microsoft Office PowerPoint</Application>
  <PresentationFormat>On-screen Show (4:3)</PresentationFormat>
  <Paragraphs>755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Design and Analysis of Algorithms (CS345/CS345A)  </vt:lpstr>
      <vt:lpstr>Problem Definition</vt:lpstr>
      <vt:lpstr>Optimal subpath property </vt:lpstr>
      <vt:lpstr>Violating the Optimal subpath property </vt:lpstr>
      <vt:lpstr>Violating the Optimal subpath property </vt:lpstr>
      <vt:lpstr>Violating the Optimal subpath property </vt:lpstr>
      <vt:lpstr>PowerPoint Presentation</vt:lpstr>
      <vt:lpstr>shortest paths in a graph </vt:lpstr>
      <vt:lpstr>Multiple shortest paths</vt:lpstr>
      <vt:lpstr>Exploiting the Optimal subpath property </vt:lpstr>
      <vt:lpstr>Exploiting the Optimal subpath property </vt:lpstr>
      <vt:lpstr>Exploiting the Optimal subpath property </vt:lpstr>
      <vt:lpstr> </vt:lpstr>
      <vt:lpstr> </vt:lpstr>
      <vt:lpstr>PowerPoint Presentation</vt:lpstr>
      <vt:lpstr> </vt:lpstr>
      <vt:lpstr>Exploiting the Optimal substructure property </vt:lpstr>
      <vt:lpstr>Recursive formulation for   L(v,i)</vt:lpstr>
      <vt:lpstr>Recursive Formulation for L(v,i)</vt:lpstr>
      <vt:lpstr>Base case: L(v,1)</vt:lpstr>
      <vt:lpstr>BellMAN-Ford Algorithm </vt:lpstr>
      <vt:lpstr>Bellman-Ford’s algorithm </vt:lpstr>
      <vt:lpstr>Bellman-Ford’s algorithm </vt:lpstr>
      <vt:lpstr>Getting insight into the  Bellman-Ford algorithm</vt:lpstr>
      <vt:lpstr>Execution of Bellman-Ford algorithm</vt:lpstr>
      <vt:lpstr>Execution of Bellman-Ford algorithm</vt:lpstr>
      <vt:lpstr>Execution of Bellman-Ford algorithm</vt:lpstr>
      <vt:lpstr>Execution of Bellman-Ford algorithm</vt:lpstr>
      <vt:lpstr>Key Observations on Bellman-Ford algorithm </vt:lpstr>
      <vt:lpstr>Observation 1</vt:lpstr>
      <vt:lpstr>Observation 2 Solving the homework problems</vt:lpstr>
      <vt:lpstr>Observations 3 </vt:lpstr>
      <vt:lpstr>Observations 4</vt:lpstr>
      <vt:lpstr>Detecting negative cycle in G</vt:lpstr>
      <vt:lpstr>PowerPoint Presentation</vt:lpstr>
      <vt:lpstr>Detecting negative cycle in G</vt:lpstr>
      <vt:lpstr>shortest paths in a graph </vt:lpstr>
      <vt:lpstr>Shortest paths in presence of negative weight cycles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1341</cp:revision>
  <dcterms:created xsi:type="dcterms:W3CDTF">2011-12-03T04:13:03Z</dcterms:created>
  <dcterms:modified xsi:type="dcterms:W3CDTF">2015-09-09T07:33:59Z</dcterms:modified>
</cp:coreProperties>
</file>