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514" r:id="rId3"/>
    <p:sldId id="521" r:id="rId4"/>
    <p:sldId id="515" r:id="rId5"/>
    <p:sldId id="520" r:id="rId6"/>
    <p:sldId id="530" r:id="rId7"/>
    <p:sldId id="531" r:id="rId8"/>
    <p:sldId id="522" r:id="rId9"/>
    <p:sldId id="493" r:id="rId10"/>
    <p:sldId id="513" r:id="rId11"/>
    <p:sldId id="495" r:id="rId12"/>
    <p:sldId id="483" r:id="rId13"/>
    <p:sldId id="487" r:id="rId14"/>
    <p:sldId id="543" r:id="rId15"/>
    <p:sldId id="540" r:id="rId16"/>
    <p:sldId id="541" r:id="rId17"/>
    <p:sldId id="542" r:id="rId18"/>
    <p:sldId id="516" r:id="rId19"/>
    <p:sldId id="550" r:id="rId20"/>
    <p:sldId id="533" r:id="rId21"/>
    <p:sldId id="534" r:id="rId22"/>
    <p:sldId id="535" r:id="rId23"/>
    <p:sldId id="536" r:id="rId24"/>
    <p:sldId id="537" r:id="rId25"/>
    <p:sldId id="544" r:id="rId26"/>
    <p:sldId id="545" r:id="rId27"/>
    <p:sldId id="539" r:id="rId28"/>
    <p:sldId id="546" r:id="rId29"/>
    <p:sldId id="547" r:id="rId30"/>
    <p:sldId id="548" r:id="rId31"/>
    <p:sldId id="54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8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71.png"/><Relationship Id="rId7" Type="http://schemas.openxmlformats.org/officeDocument/2006/relationships/image" Target="../media/image20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50.png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6.pn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2.png"/><Relationship Id="rId4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3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jpeg"/><Relationship Id="rId7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4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jpeg"/><Relationship Id="rId7" Type="http://schemas.openxmlformats.org/officeDocument/2006/relationships/image" Target="../media/image23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3.png"/><Relationship Id="rId4" Type="http://schemas.openxmlformats.org/officeDocument/2006/relationships/image" Target="../media/image2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e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10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4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0.png"/><Relationship Id="rId10" Type="http://schemas.openxmlformats.org/officeDocument/2006/relationships/image" Target="../media/image210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.png"/><Relationship Id="rId2" Type="http://schemas.openxmlformats.org/officeDocument/2006/relationships/image" Target="../media/image12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5" Type="http://schemas.openxmlformats.org/officeDocument/2006/relationships/image" Target="../media/image100.png"/><Relationship Id="rId10" Type="http://schemas.openxmlformats.org/officeDocument/2006/relationships/image" Target="../media/image59.png"/><Relationship Id="rId19" Type="http://schemas.openxmlformats.org/officeDocument/2006/relationships/image" Target="../media/image131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 </a:t>
            </a:r>
            <a:r>
              <a:rPr lang="en-US" sz="2400" dirty="0" smtClean="0">
                <a:solidFill>
                  <a:schemeClr val="tx1"/>
                </a:solidFill>
              </a:rPr>
              <a:t>– (Last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All-Pairs Shortest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Term for 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:r>
                  <a:rPr lang="en-US" sz="2000" u="sng" dirty="0" smtClean="0"/>
                  <a:t>intermediate vertices</a:t>
                </a:r>
                <a:r>
                  <a:rPr lang="en-US" sz="2000" dirty="0" smtClean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124" y="1600200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4" y="1600200"/>
                <a:ext cx="97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2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3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5" grpId="0" animBg="1"/>
      <p:bldP spid="33" grpId="0"/>
      <p:bldP spid="50" grpId="0"/>
      <p:bldP spid="2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Floyd </a:t>
            </a:r>
            <a:r>
              <a:rPr lang="en-US" sz="3200" dirty="0" err="1" smtClean="0">
                <a:solidFill>
                  <a:srgbClr val="7030A0"/>
                </a:solidFill>
              </a:rPr>
              <a:t>Warshal</a:t>
            </a:r>
            <a:r>
              <a:rPr lang="en-US" sz="3200" dirty="0" smtClean="0">
                <a:solidFill>
                  <a:srgbClr val="7030A0"/>
                </a:solidFill>
              </a:rPr>
              <a:t> Algorithm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All Pairs Shortest Paths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space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Floyd 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Warshal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,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1800" dirty="0" smtClean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  <a:blipFill rotWithShape="1">
                <a:blip r:embed="rId2"/>
                <a:stretch>
                  <a:fillRect l="-708" t="-563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458902" cy="1447800"/>
            <a:chOff x="5026152" y="1981200"/>
            <a:chExt cx="2458902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419600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Floyd </a:t>
            </a:r>
            <a:r>
              <a:rPr lang="en-US" sz="3200" dirty="0" err="1" smtClean="0">
                <a:solidFill>
                  <a:srgbClr val="7030A0"/>
                </a:solidFill>
              </a:rPr>
              <a:t>Warshal</a:t>
            </a:r>
            <a:r>
              <a:rPr lang="en-US" sz="3200" dirty="0" smtClean="0">
                <a:solidFill>
                  <a:srgbClr val="7030A0"/>
                </a:solidFill>
              </a:rPr>
              <a:t> Algorithm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All Pairs Shortest Paths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space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5174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7417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33147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3352800"/>
            <a:ext cx="1080613" cy="369332"/>
            <a:chOff x="2881787" y="3352800"/>
            <a:chExt cx="1080613" cy="369332"/>
          </a:xfrm>
        </p:grpSpPr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>
              <a:off x="3124200" y="35052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962400" y="3657600"/>
            <a:ext cx="327334" cy="1905000"/>
            <a:chOff x="3962400" y="3657600"/>
            <a:chExt cx="327334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flipH="1" flipV="1">
              <a:off x="4114800" y="3657600"/>
              <a:ext cx="11267" cy="1535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05400" y="3276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43400" y="3505200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20434" y="3695700"/>
            <a:ext cx="8982" cy="539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we need …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...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Moreover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7420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83182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4812268"/>
            <a:ext cx="2985613" cy="369332"/>
            <a:chOff x="2881787" y="4812268"/>
            <a:chExt cx="2985613" cy="369332"/>
          </a:xfrm>
        </p:grpSpPr>
        <p:cxnSp>
          <p:nvCxnSpPr>
            <p:cNvPr id="28" name="Straight Connector 27"/>
            <p:cNvCxnSpPr>
              <a:stCxn id="31" idx="3"/>
              <a:endCxn id="26" idx="1"/>
            </p:cNvCxnSpPr>
            <p:nvPr/>
          </p:nvCxnSpPr>
          <p:spPr>
            <a:xfrm flipV="1">
              <a:off x="3204311" y="4991100"/>
              <a:ext cx="2663089" cy="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21066" y="5131832"/>
            <a:ext cx="327334" cy="495300"/>
            <a:chOff x="3962400" y="5131832"/>
            <a:chExt cx="327334" cy="4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126067" y="5131832"/>
              <a:ext cx="0" cy="2021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867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05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7900" y="4234934"/>
            <a:ext cx="0" cy="565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>
            <a:off x="5295900" y="499110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80" t="-8197" r="-20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74" t="-8333" r="-2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Hence we can just overwrite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 smtClean="0"/>
              </a:p>
              <a:p>
                <a:pPr algn="ctr"/>
                <a:r>
                  <a:rPr lang="en-US" sz="1400" dirty="0"/>
                  <a:t>i</a:t>
                </a:r>
                <a:r>
                  <a:rPr lang="en-US" sz="1400" dirty="0" smtClean="0"/>
                  <a:t>nstead of creating a separate matrix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blipFill rotWithShape="1">
                <a:blip r:embed="rId12"/>
                <a:stretch>
                  <a:fillRect r="-1081" b="-1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" grpId="0" animBg="1"/>
      <p:bldP spid="39" grpId="0" animBg="1"/>
      <p:bldP spid="40" grpId="0" animBg="1"/>
      <p:bldP spid="2" grpId="0" animBg="1"/>
      <p:bldP spid="3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 smtClean="0"/>
                  <a:t>:At</a:t>
                </a:r>
                <a:r>
                  <a:rPr lang="en-US" sz="1800" dirty="0" smtClean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1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8197" r="-14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</a:t>
            </a:r>
            <a:r>
              <a:rPr lang="en-US" sz="3600" b="1" dirty="0" smtClean="0">
                <a:solidFill>
                  <a:srgbClr val="7030A0"/>
                </a:solidFill>
              </a:rPr>
              <a:t>digraph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</a:t>
            </a:r>
            <a:r>
              <a:rPr lang="en-US" sz="2800" b="1" dirty="0" smtClean="0"/>
              <a:t>ge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space requirement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dirty="0" smtClean="0"/>
                  <a:t>How to retrieve shortest path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ugment the given algorithm with a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size data structure.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(that stores all-pairs shortest paths </a:t>
                </a:r>
                <a:r>
                  <a:rPr lang="en-US" sz="2000" b="1" u="sng" dirty="0" smtClean="0"/>
                  <a:t>implicitly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This view will add to </a:t>
            </a:r>
            <a:br>
              <a:rPr lang="en-US" sz="2800" b="1" dirty="0" smtClean="0"/>
            </a:br>
            <a:r>
              <a:rPr lang="en-US" sz="2800" b="1" dirty="0" smtClean="0"/>
              <a:t>your </a:t>
            </a:r>
            <a:r>
              <a:rPr lang="en-US" sz="2800" b="1" dirty="0" smtClean="0">
                <a:solidFill>
                  <a:srgbClr val="7030A0"/>
                </a:solidFill>
              </a:rPr>
              <a:t>understanding</a:t>
            </a:r>
            <a:r>
              <a:rPr lang="en-US" sz="2800" b="1" dirty="0" smtClean="0"/>
              <a:t> of these two </a:t>
            </a:r>
            <a:r>
              <a:rPr lang="en-US" sz="2800" b="1" u="sng" dirty="0" smtClean="0"/>
              <a:t>algorithms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following slides, we shall provide an alternate view of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Bellman Ford </a:t>
            </a:r>
            <a:r>
              <a:rPr lang="en-US" sz="2000" dirty="0" smtClean="0"/>
              <a:t>Algorithm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Floyd &amp; </a:t>
            </a:r>
            <a:r>
              <a:rPr lang="en-US" sz="2000" b="1" dirty="0" err="1" smtClean="0">
                <a:solidFill>
                  <a:srgbClr val="7030A0"/>
                </a:solidFill>
              </a:rPr>
              <a:t>Warshal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Both of them use Optimal substructure property of shortest paths.</a:t>
            </a:r>
          </a:p>
          <a:p>
            <a:pPr marL="0" indent="0" algn="ctr">
              <a:buNone/>
            </a:pPr>
            <a:r>
              <a:rPr lang="en-US" sz="2000" dirty="0" smtClean="0"/>
              <a:t>They differ on </a:t>
            </a:r>
            <a:r>
              <a:rPr lang="en-US" sz="2000" u="sng" dirty="0" smtClean="0"/>
              <a:t>different </a:t>
            </a:r>
            <a:r>
              <a:rPr lang="en-US" sz="2000" u="sng" dirty="0" smtClean="0"/>
              <a:t>hierarchies </a:t>
            </a:r>
            <a:r>
              <a:rPr lang="en-US" sz="2000" dirty="0" smtClean="0"/>
              <a:t>of sets of paths.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Single source </a:t>
            </a:r>
            <a:r>
              <a:rPr lang="en-US" sz="3600" b="1" dirty="0">
                <a:solidFill>
                  <a:srgbClr val="7030A0"/>
                </a:solidFill>
              </a:rPr>
              <a:t>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Edge </a:t>
                </a:r>
                <a:r>
                  <a:rPr lang="en-US" sz="2000" dirty="0"/>
                  <a:t>weights </a:t>
                </a:r>
                <a:r>
                  <a:rPr lang="en-US" sz="2000" dirty="0" smtClean="0"/>
                  <a:t>are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non-negative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Edge weights are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negative</a:t>
                </a:r>
                <a:r>
                  <a:rPr lang="en-US" sz="2000" dirty="0" smtClean="0"/>
                  <a:t> but </a:t>
                </a:r>
                <a:r>
                  <a:rPr lang="en-US" sz="2000" b="1" dirty="0" smtClean="0"/>
                  <a:t>no-negative cycle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Bellman-Ford algorithm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b="1" dirty="0"/>
                  <a:t>Time taken to report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|)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  <a:blipFill rotWithShape="1">
                <a:blip r:embed="rId2"/>
                <a:stretch>
                  <a:fillRect l="-734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Reviewing</a:t>
            </a:r>
            <a:r>
              <a:rPr lang="en-US" sz="3200" b="1" dirty="0" smtClean="0"/>
              <a:t> Bellman Ford Algorithm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7030A0"/>
                </a:solidFill>
              </a:rPr>
              <a:t>hierarchy</a:t>
            </a:r>
            <a:r>
              <a:rPr lang="en-US" sz="2800" b="1" dirty="0" smtClean="0"/>
              <a:t> of set of paths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consisting of </a:t>
                </a:r>
                <a:r>
                  <a:rPr lang="en-US" sz="2000" u="sng" dirty="0" smtClean="0"/>
                  <a:t>at most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consisting </a:t>
                </a:r>
                <a:r>
                  <a:rPr lang="en-US" sz="2000" dirty="0" smtClean="0"/>
                  <a:t>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t="-602" r="-1481" b="-3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1689959" cy="445532"/>
            <a:chOff x="4953000" y="1840468"/>
            <a:chExt cx="1689959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85" t="-6349" r="-877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1689959" cy="445532"/>
            <a:chOff x="4953000" y="1840468"/>
            <a:chExt cx="1689959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88" t="-6349" r="-941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1689959" cy="445532"/>
            <a:chOff x="4953000" y="1840468"/>
            <a:chExt cx="1689959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0293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88" t="-6349" r="-941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780567" cy="369332"/>
            <a:chOff x="4633163" y="1840468"/>
            <a:chExt cx="178056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52" t="-6349" r="-1127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8969" y="2526268"/>
                  <a:ext cx="251671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51671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932" t="-6349" r="-338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93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8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consisting of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consisting </a:t>
                </a:r>
                <a:r>
                  <a:rPr lang="en-US" sz="2000" dirty="0" smtClean="0"/>
                  <a:t>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t="-602" r="-1481" b="-3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2266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780567" cy="369332"/>
            <a:chOff x="4633163" y="1840468"/>
            <a:chExt cx="178056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2" t="-6349" r="-1127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75558" y="1752600"/>
                <a:ext cx="790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58" y="1752600"/>
                <a:ext cx="7905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92310" y="2121932"/>
            <a:ext cx="251832" cy="148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9146" y="1741425"/>
                <a:ext cx="11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46" y="1741425"/>
                <a:ext cx="112877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01" t="-8333" r="-80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consisting of </a:t>
                </a:r>
                <a:r>
                  <a:rPr lang="en-US" sz="2000" u="sng" dirty="0" smtClean="0"/>
                  <a:t>at most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consisting </a:t>
                </a:r>
                <a:r>
                  <a:rPr lang="en-US" sz="2000" dirty="0" smtClean="0"/>
                  <a:t>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t="-602" r="-1556" b="-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2266" y="27432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780567" cy="369332"/>
            <a:chOff x="4633163" y="1840468"/>
            <a:chExt cx="178056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80015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2" t="-6349" r="-1127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56315" y="1764268"/>
                <a:ext cx="1119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15" y="1764268"/>
                <a:ext cx="1119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35" name="TextBox 34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57200" y="2286000"/>
            <a:ext cx="3124200" cy="3124200"/>
            <a:chOff x="-457200" y="2286000"/>
            <a:chExt cx="3124200" cy="3124200"/>
          </a:xfrm>
        </p:grpSpPr>
        <p:grpSp>
          <p:nvGrpSpPr>
            <p:cNvPr id="3" name="Group 2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237566" y="1688068"/>
            <a:ext cx="1294410" cy="1740932"/>
            <a:chOff x="5337329" y="1840468"/>
            <a:chExt cx="1294410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613575" y="1840468"/>
                  <a:ext cx="101816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01816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946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5800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1900" y="2045732"/>
            <a:ext cx="472242" cy="123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5278" y="1752600"/>
                <a:ext cx="17259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∷(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278" y="1752600"/>
                <a:ext cx="172592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42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6781800" y="1622167"/>
            <a:ext cx="1991333" cy="501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006C31"/>
                </a:solidFill>
              </a:rPr>
              <a:t>Optimal Substructure </a:t>
            </a:r>
            <a:r>
              <a:rPr lang="en-US" sz="1400" dirty="0" smtClean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828800"/>
            <a:ext cx="468467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" y="1459468"/>
                <a:ext cx="1007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59468"/>
                <a:ext cx="10077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2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3" grpId="0"/>
      <p:bldP spid="15" grpId="0" animBg="1"/>
      <p:bldP spid="16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51247" y="3237432"/>
            <a:ext cx="6368753" cy="687936"/>
            <a:chOff x="1251247" y="3237432"/>
            <a:chExt cx="6368753" cy="687936"/>
          </a:xfrm>
        </p:grpSpPr>
        <p:sp>
          <p:nvSpPr>
            <p:cNvPr id="8" name="Oval 7"/>
            <p:cNvSpPr/>
            <p:nvPr/>
          </p:nvSpPr>
          <p:spPr>
            <a:xfrm>
              <a:off x="12512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4204" y="32398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610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66247" y="3276600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90800" y="1752600"/>
                <a:ext cx="239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752600"/>
                <a:ext cx="23944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36" t="-8333" r="-10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76800" y="1752600"/>
                <a:ext cx="2688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26881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196666" y="2895600"/>
            <a:ext cx="6270934" cy="1066800"/>
            <a:chOff x="1196666" y="2895600"/>
            <a:chExt cx="6270934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7466" y="3192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266" y="28956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8" name="TextBox 27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77202" y="4114800"/>
            <a:ext cx="6886881" cy="457200"/>
            <a:chOff x="977202" y="4114800"/>
            <a:chExt cx="6886881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77202" y="4202668"/>
                  <a:ext cx="1071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02" y="4202668"/>
                  <a:ext cx="107106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72338" y="4114800"/>
                  <a:ext cx="1071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338" y="4114800"/>
                  <a:ext cx="10710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81800" y="4114800"/>
                  <a:ext cx="1082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114800"/>
                  <a:ext cx="108228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67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08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9" grpId="0" animBg="1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4150" y="28384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923" y="28003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1" name="TextBox 2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77202" y="4114800"/>
            <a:ext cx="6664064" cy="457200"/>
            <a:chOff x="977202" y="4114800"/>
            <a:chExt cx="6664064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77202" y="4202668"/>
                  <a:ext cx="848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02" y="4202668"/>
                  <a:ext cx="8482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72338" y="4114800"/>
                  <a:ext cx="848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338" y="4114800"/>
                  <a:ext cx="84824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6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81800" y="4114800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114800"/>
                  <a:ext cx="85946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90800" y="1752600"/>
                <a:ext cx="2118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752600"/>
                <a:ext cx="21187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99" t="-8333" r="-37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76800" y="1752600"/>
                <a:ext cx="2809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28099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35" t="-8333" r="-28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2034866" y="2743200"/>
            <a:ext cx="5432734" cy="1226641"/>
            <a:chOff x="1196666" y="2971800"/>
            <a:chExt cx="5432734" cy="1226641"/>
          </a:xfrm>
        </p:grpSpPr>
        <p:sp>
          <p:nvSpPr>
            <p:cNvPr id="31" name="TextBox 3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06466" y="34290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066" y="31167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0443" y="566301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8" grpId="0"/>
      <p:bldP spid="2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Reviewing</a:t>
            </a:r>
            <a:r>
              <a:rPr lang="en-US" sz="3200" b="1" dirty="0" smtClean="0"/>
              <a:t> Floyd </a:t>
            </a:r>
            <a:r>
              <a:rPr lang="en-US" sz="3200" b="1" dirty="0" err="1" smtClean="0"/>
              <a:t>Warshal</a:t>
            </a:r>
            <a:r>
              <a:rPr lang="en-US" sz="3200" b="1" dirty="0" smtClean="0"/>
              <a:t> Algorithm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Another </a:t>
            </a:r>
            <a:r>
              <a:rPr lang="en-US" sz="2800" b="1" dirty="0">
                <a:solidFill>
                  <a:srgbClr val="7030A0"/>
                </a:solidFill>
              </a:rPr>
              <a:t>hierarchy</a:t>
            </a:r>
            <a:r>
              <a:rPr lang="en-US" sz="2800" b="1" dirty="0"/>
              <a:t> of set of </a:t>
            </a:r>
            <a:r>
              <a:rPr lang="en-US" sz="2800" b="1" dirty="0" smtClean="0"/>
              <a:t>paths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with </a:t>
                </a:r>
                <a:r>
                  <a:rPr lang="en-US" sz="2000" u="sng" dirty="0" smtClean="0"/>
                  <a:t>intermediate vertices of index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with each intermediate vertex of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40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1638663" cy="445532"/>
            <a:chOff x="4953000" y="1840468"/>
            <a:chExt cx="163866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17" t="-6349" r="-925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956" t="-6349" r="-342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10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of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of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47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2266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5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92310" y="2121932"/>
            <a:ext cx="251832" cy="148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of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of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2266" y="27432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56315" y="1676400"/>
                <a:ext cx="1119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15" y="1676400"/>
                <a:ext cx="1119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35" name="TextBox 34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57200" y="2286000"/>
            <a:ext cx="3124200" cy="3124200"/>
            <a:chOff x="-457200" y="2286000"/>
            <a:chExt cx="3124200" cy="3124200"/>
          </a:xfrm>
        </p:grpSpPr>
        <p:grpSp>
          <p:nvGrpSpPr>
            <p:cNvPr id="3" name="Group 2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237566" y="1688068"/>
            <a:ext cx="1522036" cy="1740932"/>
            <a:chOff x="5337329" y="1840468"/>
            <a:chExt cx="1522036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5800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1900" y="2045732"/>
            <a:ext cx="472242" cy="123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5278" y="1676400"/>
                <a:ext cx="23654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∷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278" y="1676400"/>
                <a:ext cx="23654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266467" y="304800"/>
            <a:ext cx="1991333" cy="501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006C31"/>
                </a:solidFill>
              </a:rPr>
              <a:t>Optimal Substructure </a:t>
            </a:r>
            <a:r>
              <a:rPr lang="en-US" sz="1400" dirty="0" smtClean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828800"/>
            <a:ext cx="468467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993998" y="2198132"/>
            <a:ext cx="3124200" cy="3124200"/>
            <a:chOff x="-457200" y="2286000"/>
            <a:chExt cx="3124200" cy="3124200"/>
          </a:xfrm>
        </p:grpSpPr>
        <p:grpSp>
          <p:nvGrpSpPr>
            <p:cNvPr id="47" name="Group 46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7924800" y="1688068"/>
            <a:ext cx="1250599" cy="1653064"/>
            <a:chOff x="4573365" y="1928336"/>
            <a:chExt cx="1250599" cy="1653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7325705" y="1740932"/>
            <a:ext cx="974960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8130866" y="30480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3" grpId="0"/>
      <p:bldP spid="15" grpId="0" animBg="1"/>
      <p:bldP spid="16" grpId="0" animBg="1"/>
      <p:bldP spid="20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51247" y="3237432"/>
            <a:ext cx="6368753" cy="687936"/>
            <a:chOff x="1251247" y="3237432"/>
            <a:chExt cx="6368753" cy="687936"/>
          </a:xfrm>
        </p:grpSpPr>
        <p:sp>
          <p:nvSpPr>
            <p:cNvPr id="8" name="Oval 7"/>
            <p:cNvSpPr/>
            <p:nvPr/>
          </p:nvSpPr>
          <p:spPr>
            <a:xfrm>
              <a:off x="12512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4204" y="32398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610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66247" y="3276600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76400" y="1752600"/>
                <a:ext cx="3329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) pairs,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752600"/>
                <a:ext cx="33298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5" t="-8333" r="-21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76800" y="1752600"/>
                <a:ext cx="352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52250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84" t="-8333" r="-20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196666" y="2895600"/>
            <a:ext cx="6270934" cy="1066800"/>
            <a:chOff x="1196666" y="2895600"/>
            <a:chExt cx="6270934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7466" y="3192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266" y="28956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8" name="TextBox 27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78" t="-8333" r="-6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9" grpId="0" animBg="1"/>
      <p:bldP spid="21" grpId="0"/>
      <p:bldP spid="22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4150" y="28384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923" y="28003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1" name="TextBox 2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34866" y="2743200"/>
            <a:ext cx="5432734" cy="1226641"/>
            <a:chOff x="1196666" y="2971800"/>
            <a:chExt cx="5432734" cy="1226641"/>
          </a:xfrm>
        </p:grpSpPr>
        <p:sp>
          <p:nvSpPr>
            <p:cNvPr id="31" name="TextBox 3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06466" y="34290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066" y="31167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0443" y="566301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09" t="-8333" r="-7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76400" y="1752600"/>
                <a:ext cx="3107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) pairs,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752600"/>
                <a:ext cx="31070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69" t="-8333" r="-23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76800" y="1752600"/>
                <a:ext cx="3798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79821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84" t="-8333" r="-1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edge</a:t>
            </a:r>
            <a:r>
              <a:rPr lang="en-US" sz="2800" b="1" dirty="0" smtClean="0"/>
              <a:t>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time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Every </a:t>
                </a:r>
                <a:r>
                  <a:rPr lang="en-US" sz="2000" b="1" dirty="0" err="1" smtClean="0"/>
                  <a:t>subpath</a:t>
                </a:r>
                <a:r>
                  <a:rPr lang="en-US" sz="2000" dirty="0" smtClean="0"/>
                  <a:t> of a shortest path is also a </a:t>
                </a:r>
                <a:r>
                  <a:rPr lang="en-US" sz="2000" b="1" dirty="0" smtClean="0"/>
                  <a:t>shortest path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19400" y="3108069"/>
            <a:ext cx="2590800" cy="778131"/>
            <a:chOff x="3657600" y="3036334"/>
            <a:chExt cx="2590800" cy="778131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67000" y="2819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19400"/>
                <a:ext cx="3706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268186" y="2831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28310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5600" y="3505200"/>
                <a:ext cx="258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258243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87" t="-8197" r="-3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8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/>
      <p:bldP spid="4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used “</a:t>
                </a:r>
                <a:r>
                  <a:rPr lang="en-US" sz="2000" u="sng" dirty="0" smtClean="0"/>
                  <a:t>no. of edges</a:t>
                </a:r>
                <a:r>
                  <a:rPr lang="en-US" sz="2000" dirty="0" smtClean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[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</a:t>
                </a:r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en-US" sz="2000" dirty="0"/>
                  <a:t>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ax-index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/>
                  <a:t>intermediate vertices</a:t>
                </a:r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max-index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13466</TotalTime>
  <Words>2593</Words>
  <Application>Microsoft Office PowerPoint</Application>
  <PresentationFormat>On-screen Show (4:3)</PresentationFormat>
  <Paragraphs>520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Design and Analysis of Algorithms (CS345/CS345A)  </vt:lpstr>
      <vt:lpstr>Single source shortest paths in a graph 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substructure property </vt:lpstr>
      <vt:lpstr>The Optimal substructure property </vt:lpstr>
      <vt:lpstr>The Optimal substructure property </vt:lpstr>
      <vt:lpstr>The Optimal substructure property </vt:lpstr>
      <vt:lpstr>Term for Recursive formulation of δ(u,v) ?</vt:lpstr>
      <vt:lpstr>Recursive formulation of D_k (i,j) </vt:lpstr>
      <vt:lpstr>Floyd Warshal Algorithm for  All Pairs Shortest Paths</vt:lpstr>
      <vt:lpstr>Floyd  and Warshal’s algorithm </vt:lpstr>
      <vt:lpstr>Floyd Warshal Algorithm for  All Pairs Shortest Paths</vt:lpstr>
      <vt:lpstr>PowerPoint Presentation</vt:lpstr>
      <vt:lpstr>PowerPoint Presentation</vt:lpstr>
      <vt:lpstr>Floyd  and Warshal’s algorithm </vt:lpstr>
      <vt:lpstr>All-pairs shortest paths in a digraph with negative edge weights but no negative cycle</vt:lpstr>
      <vt:lpstr>This view will add to  your understanding of these two algorithms</vt:lpstr>
      <vt:lpstr>Reviewing Bellman Ford Algorithm</vt:lpstr>
      <vt:lpstr>A hierarchy of set of paths </vt:lpstr>
      <vt:lpstr>PowerPoint Presentation</vt:lpstr>
      <vt:lpstr>PowerPoint Presentation</vt:lpstr>
      <vt:lpstr>PowerPoint Presentation</vt:lpstr>
      <vt:lpstr>PowerPoint Presentation</vt:lpstr>
      <vt:lpstr>Reviewing Floyd Warshal Algorithm</vt:lpstr>
      <vt:lpstr> Another hierarchy of set of paths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1313</cp:revision>
  <dcterms:created xsi:type="dcterms:W3CDTF">2011-12-03T04:13:03Z</dcterms:created>
  <dcterms:modified xsi:type="dcterms:W3CDTF">2015-09-11T10:58:14Z</dcterms:modified>
</cp:coreProperties>
</file>