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532" r:id="rId2"/>
    <p:sldId id="512" r:id="rId3"/>
    <p:sldId id="533" r:id="rId4"/>
    <p:sldId id="513" r:id="rId5"/>
    <p:sldId id="502" r:id="rId6"/>
    <p:sldId id="534" r:id="rId7"/>
    <p:sldId id="503" r:id="rId8"/>
    <p:sldId id="504" r:id="rId9"/>
    <p:sldId id="487" r:id="rId10"/>
    <p:sldId id="489" r:id="rId11"/>
    <p:sldId id="505" r:id="rId12"/>
    <p:sldId id="506" r:id="rId13"/>
    <p:sldId id="498" r:id="rId14"/>
    <p:sldId id="493" r:id="rId15"/>
    <p:sldId id="499" r:id="rId16"/>
    <p:sldId id="488" r:id="rId17"/>
    <p:sldId id="490" r:id="rId18"/>
    <p:sldId id="494" r:id="rId19"/>
    <p:sldId id="496" r:id="rId20"/>
    <p:sldId id="536" r:id="rId21"/>
    <p:sldId id="507" r:id="rId22"/>
    <p:sldId id="519" r:id="rId23"/>
    <p:sldId id="520" r:id="rId24"/>
    <p:sldId id="500" r:id="rId25"/>
    <p:sldId id="529" r:id="rId26"/>
    <p:sldId id="49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 varScale="1">
        <p:scale>
          <a:sx n="111" d="100"/>
          <a:sy n="111" d="100"/>
        </p:scale>
        <p:origin x="-17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9/21/2015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0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11" Type="http://schemas.openxmlformats.org/officeDocument/2006/relationships/image" Target="../media/image6.jpg"/><Relationship Id="rId5" Type="http://schemas.openxmlformats.org/officeDocument/2006/relationships/image" Target="../media/image120.png"/><Relationship Id="rId10" Type="http://schemas.openxmlformats.org/officeDocument/2006/relationships/image" Target="../media/image16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0.png"/><Relationship Id="rId7" Type="http://schemas.openxmlformats.org/officeDocument/2006/relationships/image" Target="../media/image1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11" Type="http://schemas.openxmlformats.org/officeDocument/2006/relationships/image" Target="../media/image221.png"/><Relationship Id="rId5" Type="http://schemas.openxmlformats.org/officeDocument/2006/relationships/image" Target="../media/image120.png"/><Relationship Id="rId10" Type="http://schemas.openxmlformats.org/officeDocument/2006/relationships/image" Target="../media/image201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11" Type="http://schemas.openxmlformats.org/officeDocument/2006/relationships/image" Target="../media/image221.png"/><Relationship Id="rId5" Type="http://schemas.openxmlformats.org/officeDocument/2006/relationships/image" Target="../media/image120.png"/><Relationship Id="rId10" Type="http://schemas.openxmlformats.org/officeDocument/2006/relationships/image" Target="../media/image201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31.png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201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.png"/><Relationship Id="rId3" Type="http://schemas.openxmlformats.org/officeDocument/2006/relationships/image" Target="../media/image261.png"/><Relationship Id="rId7" Type="http://schemas.openxmlformats.org/officeDocument/2006/relationships/image" Target="../media/image240.png"/><Relationship Id="rId12" Type="http://schemas.openxmlformats.org/officeDocument/2006/relationships/image" Target="../media/image3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00.png"/><Relationship Id="rId9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.png"/><Relationship Id="rId3" Type="http://schemas.openxmlformats.org/officeDocument/2006/relationships/image" Target="../media/image190.png"/><Relationship Id="rId7" Type="http://schemas.openxmlformats.org/officeDocument/2006/relationships/image" Target="../media/image240.png"/><Relationship Id="rId12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00.png"/><Relationship Id="rId9" Type="http://schemas.openxmlformats.org/officeDocument/2006/relationships/image" Target="../media/image260.png"/><Relationship Id="rId1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23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Network Flow – I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8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</a:t>
            </a:r>
            <a:r>
              <a:rPr lang="en-US" sz="3200" b="1" dirty="0" smtClean="0">
                <a:solidFill>
                  <a:srgbClr val="7030A0"/>
                </a:solidFill>
              </a:rPr>
              <a:t>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 : a directed graph with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  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= </a:t>
                </a:r>
                <a:r>
                  <a:rPr lang="en-US" sz="1800" u="sng" dirty="0" smtClean="0"/>
                  <a:t>capacity</a:t>
                </a:r>
                <a:r>
                  <a:rPr lang="en-US" sz="1800" dirty="0" smtClean="0"/>
                  <a:t> of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such that </a:t>
                </a:r>
              </a:p>
              <a:p>
                <a:r>
                  <a:rPr lang="en-US" sz="1800" dirty="0" smtClean="0"/>
                  <a:t>For each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 algn="ctr">
                  <a:buNone/>
                </a:pPr>
                <a:endParaRPr lang="en-US" sz="1800" dirty="0" smtClean="0"/>
              </a:p>
              <a:p>
                <a:r>
                  <a:rPr lang="en-US" sz="18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>
                        <a:latin typeface="Cambria Math"/>
                      </a:rPr>
                      <m:t>{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r>
                        <a:rPr lang="en-US" sz="1800" b="0" i="0" smtClean="0">
                          <a:latin typeface="Cambria Math"/>
                        </a:rPr>
                        <m:t>          </m:t>
                      </m:r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 ?                    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408793" y="4328755"/>
            <a:ext cx="2208544" cy="929045"/>
            <a:chOff x="2408793" y="4328755"/>
            <a:chExt cx="2208544" cy="929045"/>
          </a:xfrm>
        </p:grpSpPr>
        <p:sp>
          <p:nvSpPr>
            <p:cNvPr id="5" name="TextBox 4"/>
            <p:cNvSpPr txBox="1"/>
            <p:nvPr/>
          </p:nvSpPr>
          <p:spPr>
            <a:xfrm>
              <a:off x="2408793" y="4648200"/>
              <a:ext cx="201080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Capacity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10" name="Left Brace 9"/>
            <p:cNvSpPr/>
            <p:nvPr/>
          </p:nvSpPr>
          <p:spPr>
            <a:xfrm>
              <a:off x="4419600" y="43287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63415" y="5319355"/>
            <a:ext cx="2653922" cy="929045"/>
            <a:chOff x="1963415" y="5319355"/>
            <a:chExt cx="2653922" cy="929045"/>
          </a:xfrm>
        </p:grpSpPr>
        <p:sp>
          <p:nvSpPr>
            <p:cNvPr id="51" name="TextBox 50"/>
            <p:cNvSpPr txBox="1"/>
            <p:nvPr/>
          </p:nvSpPr>
          <p:spPr>
            <a:xfrm>
              <a:off x="1963415" y="5638800"/>
              <a:ext cx="245618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Conservation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52" name="Left Brace 51"/>
            <p:cNvSpPr/>
            <p:nvPr/>
          </p:nvSpPr>
          <p:spPr>
            <a:xfrm>
              <a:off x="4419600" y="53193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58000" y="5530280"/>
                <a:ext cx="1711173" cy="7943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b>
                        <m:sup/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5530280"/>
                <a:ext cx="1711173" cy="794320"/>
              </a:xfrm>
              <a:prstGeom prst="rect">
                <a:avLst/>
              </a:prstGeom>
              <a:blipFill rotWithShape="1">
                <a:blip r:embed="rId14"/>
                <a:stretch>
                  <a:fillRect r="-3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64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</a:t>
            </a:r>
            <a:r>
              <a:rPr lang="en-US" sz="3200" b="1" dirty="0" smtClean="0">
                <a:solidFill>
                  <a:srgbClr val="7030A0"/>
                </a:solidFill>
              </a:rPr>
              <a:t>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 smtClean="0"/>
                  <a:t> flow </a:t>
                </a:r>
                <a:r>
                  <a:rPr lang="en-US" sz="1800" b="1" dirty="0" smtClean="0"/>
                  <a:t>leaving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 : a directed graph with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  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= </a:t>
                </a:r>
                <a:r>
                  <a:rPr lang="en-US" sz="1800" u="sng" dirty="0" smtClean="0"/>
                  <a:t>capacity</a:t>
                </a:r>
                <a:r>
                  <a:rPr lang="en-US" sz="1800" dirty="0" smtClean="0"/>
                  <a:t> of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such that </a:t>
                </a:r>
              </a:p>
              <a:p>
                <a:r>
                  <a:rPr lang="en-US" sz="1800" dirty="0" smtClean="0"/>
                  <a:t>For each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 algn="ctr">
                  <a:buNone/>
                </a:pPr>
                <a:endParaRPr lang="en-US" sz="1800" dirty="0" smtClean="0"/>
              </a:p>
              <a:p>
                <a:r>
                  <a:rPr lang="en-US" sz="18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66800" y="1828800"/>
            <a:ext cx="3215570" cy="1676400"/>
            <a:chOff x="1066800" y="1828800"/>
            <a:chExt cx="3215570" cy="1676400"/>
          </a:xfrm>
        </p:grpSpPr>
        <p:sp>
          <p:nvSpPr>
            <p:cNvPr id="53" name="TextBox 52"/>
            <p:cNvSpPr txBox="1"/>
            <p:nvPr/>
          </p:nvSpPr>
          <p:spPr>
            <a:xfrm>
              <a:off x="1066800" y="2209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95562" y="3197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62362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86000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67162" y="1828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4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4962" y="2206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38762" y="3045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</a:t>
            </a:r>
            <a:r>
              <a:rPr lang="en-US" sz="3200" b="1" dirty="0" smtClean="0">
                <a:solidFill>
                  <a:srgbClr val="7030A0"/>
                </a:solidFill>
              </a:rPr>
              <a:t>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 smtClean="0"/>
                  <a:t> flow </a:t>
                </a:r>
                <a:r>
                  <a:rPr lang="en-US" sz="1800" b="1" dirty="0" smtClean="0"/>
                  <a:t>leaving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 : a directed graph with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  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= </a:t>
                </a:r>
                <a:r>
                  <a:rPr lang="en-US" sz="1800" u="sng" dirty="0" smtClean="0"/>
                  <a:t>capacity</a:t>
                </a:r>
                <a:r>
                  <a:rPr lang="en-US" sz="1800" dirty="0" smtClean="0"/>
                  <a:t> of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Max-Flow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1800" dirty="0" smtClean="0"/>
                  <a:t>: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and two vertices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find a 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 of </a:t>
                </a:r>
                <a:r>
                  <a:rPr lang="en-US" sz="1800" b="1" dirty="0" smtClean="0"/>
                  <a:t>maximum</a:t>
                </a:r>
                <a:r>
                  <a:rPr lang="en-US" sz="1800" dirty="0" smtClean="0"/>
                  <a:t> value.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9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Find </a:t>
                </a:r>
                <a:r>
                  <a:rPr lang="en-US" sz="1800" dirty="0"/>
                  <a:t>some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path,</a:t>
                </a:r>
              </a:p>
              <a:p>
                <a:r>
                  <a:rPr lang="en-US" sz="1800" dirty="0" smtClean="0"/>
                  <a:t>Send </a:t>
                </a:r>
                <a:r>
                  <a:rPr lang="en-US" sz="1800" dirty="0"/>
                  <a:t>flow along the path,</a:t>
                </a:r>
              </a:p>
              <a:p>
                <a:r>
                  <a:rPr lang="en-US" sz="1800" dirty="0" smtClean="0"/>
                  <a:t>Update </a:t>
                </a:r>
                <a:r>
                  <a:rPr lang="en-US" sz="1800" dirty="0"/>
                  <a:t>capacities, </a:t>
                </a:r>
              </a:p>
              <a:p>
                <a:r>
                  <a:rPr lang="en-US" sz="1800" dirty="0" smtClean="0"/>
                  <a:t>Find </a:t>
                </a:r>
                <a:r>
                  <a:rPr lang="en-US" sz="1800" dirty="0"/>
                  <a:t>some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path,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…and so on </a:t>
                </a:r>
                <a:r>
                  <a:rPr lang="en-US" sz="1800" dirty="0" smtClean="0">
                    <a:sym typeface="Wingdings" pitchFamily="2" charset="2"/>
                  </a:rPr>
                  <a:t></a:t>
                </a:r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5105400"/>
              </a:xfrm>
              <a:blipFill rotWithShape="1">
                <a:blip r:embed="rId2"/>
                <a:stretch>
                  <a:fillRect l="-1355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95562" y="2511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19427" y="2100395"/>
            <a:ext cx="910855" cy="8066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28800" y="2057400"/>
            <a:ext cx="1600200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81400" y="2133600"/>
            <a:ext cx="777691" cy="718769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5562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67162" y="1828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762" y="22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828800" y="2133600"/>
            <a:ext cx="1622461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43334" y="2915496"/>
            <a:ext cx="800066" cy="97070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19400" y="3045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387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19200" y="21336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+1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95562" y="2130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08082" y="3032218"/>
            <a:ext cx="834655" cy="8828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14300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623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62400" y="22098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+7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99792" y="2206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5562600" y="2514600"/>
            <a:ext cx="3276600" cy="114753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most </a:t>
            </a:r>
            <a:r>
              <a:rPr lang="en-US" b="1" dirty="0" smtClean="0">
                <a:solidFill>
                  <a:schemeClr val="tx1"/>
                </a:solidFill>
              </a:rPr>
              <a:t>natural approach </a:t>
            </a:r>
            <a:r>
              <a:rPr lang="en-US" dirty="0" smtClean="0">
                <a:solidFill>
                  <a:schemeClr val="tx1"/>
                </a:solidFill>
              </a:rPr>
              <a:t>to solve this problem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8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5" grpId="0"/>
      <p:bldP spid="55" grpId="1"/>
      <p:bldP spid="56" grpId="0"/>
      <p:bldP spid="57" grpId="0"/>
      <p:bldP spid="57" grpId="1"/>
      <p:bldP spid="65" grpId="0"/>
      <p:bldP spid="66" grpId="0"/>
      <p:bldP spid="68" grpId="0"/>
      <p:bldP spid="68" grpId="1"/>
      <p:bldP spid="69" grpId="0"/>
      <p:bldP spid="72" grpId="0"/>
      <p:bldP spid="74" grpId="0"/>
      <p:bldP spid="75" grpId="0"/>
      <p:bldP spid="75" grpId="1"/>
      <p:bldP spid="76" grpId="0"/>
      <p:bldP spid="5" grpId="0" animBg="1"/>
      <p:bldP spid="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Towards designing </a:t>
            </a:r>
            <a:r>
              <a:rPr lang="en-US" sz="3200" b="1" dirty="0" smtClean="0">
                <a:solidFill>
                  <a:srgbClr val="7030A0"/>
                </a:solidFill>
              </a:rPr>
              <a:t>max flow </a:t>
            </a:r>
            <a:r>
              <a:rPr lang="en-US" sz="3200" b="1" dirty="0" smtClean="0">
                <a:solidFill>
                  <a:srgbClr val="0070C0"/>
                </a:solidFill>
              </a:rPr>
              <a:t>algorithm</a:t>
            </a: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First-attempt-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 -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) remove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}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r>
                  <a:rPr lang="en-US" sz="2000" dirty="0" smtClean="0"/>
                  <a:t>  	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  <a:blipFill rotWithShape="1">
                <a:blip r:embed="rId2"/>
                <a:stretch>
                  <a:fillRect l="-1379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Is the algorithm correct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A</a:t>
            </a:r>
            <a:r>
              <a:rPr lang="en-US" sz="3200" dirty="0" smtClean="0">
                <a:solidFill>
                  <a:srgbClr val="7030A0"/>
                </a:solidFill>
              </a:rPr>
              <a:t> counterexample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for</a:t>
            </a:r>
            <a:br>
              <a:rPr lang="en-US" sz="3200" dirty="0" smtClean="0"/>
            </a:br>
            <a:r>
              <a:rPr lang="en-US" sz="3200" dirty="0"/>
              <a:t>First-attempt-</a:t>
            </a:r>
            <a:r>
              <a:rPr lang="en-US" sz="3200" dirty="0" err="1"/>
              <a:t>algo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3045023"/>
            <a:ext cx="2605970" cy="1831777"/>
            <a:chOff x="1143000" y="3045023"/>
            <a:chExt cx="2605970" cy="18317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8400" y="3654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61392" y="3045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0400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maximum flow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05600" y="3810000"/>
            <a:ext cx="41870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0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Executing</a:t>
            </a:r>
            <a:r>
              <a:rPr lang="en-US" sz="3600" b="1" dirty="0" smtClean="0"/>
              <a:t> our </a:t>
            </a:r>
            <a:r>
              <a:rPr lang="en-US" sz="3600" b="1" dirty="0" smtClean="0">
                <a:solidFill>
                  <a:srgbClr val="7030A0"/>
                </a:solidFill>
              </a:rPr>
              <a:t>first attempt algorithm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76655" y="36429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30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Arrow Connector 62"/>
              <p:cNvCxnSpPr/>
              <p:nvPr/>
            </p:nvCxnSpPr>
            <p:spPr>
              <a:xfrm>
                <a:off x="6600455" y="2274332"/>
                <a:ext cx="76200" cy="3048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67400" y="5943600"/>
            <a:ext cx="1477777" cy="914400"/>
            <a:chOff x="5867400" y="5943600"/>
            <a:chExt cx="1477777" cy="914400"/>
          </a:xfrm>
        </p:grpSpPr>
        <p:sp>
          <p:nvSpPr>
            <p:cNvPr id="10" name="Smiley Face 9"/>
            <p:cNvSpPr/>
            <p:nvPr/>
          </p:nvSpPr>
          <p:spPr>
            <a:xfrm>
              <a:off x="6324600" y="5943600"/>
              <a:ext cx="5334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No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a14:m>
                  <a:r>
                    <a:rPr lang="en-US" dirty="0" smtClean="0"/>
                    <a:t> path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719" t="-8197" r="-70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4" name="Content Placeholder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1875" y="5172075"/>
            <a:ext cx="18383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4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/>
      <p:bldP spid="70" grpId="0"/>
      <p:bldP spid="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Finding a solution with </a:t>
            </a:r>
            <a:r>
              <a:rPr lang="en-US" sz="3600" b="1" dirty="0" smtClean="0">
                <a:solidFill>
                  <a:srgbClr val="7030A0"/>
                </a:solidFill>
              </a:rPr>
              <a:t>scientific spirit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Patience and perseverance paid </a:t>
            </a:r>
            <a:r>
              <a:rPr lang="en-US" sz="2000" dirty="0" smtClean="0">
                <a:sym typeface="Wingdings" pitchFamily="2" charset="2"/>
              </a:rPr>
              <a:t>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63482" y="3863882"/>
            <a:ext cx="1734030" cy="1546318"/>
            <a:chOff x="663482" y="3863882"/>
            <a:chExt cx="1734030" cy="1546318"/>
          </a:xfrm>
        </p:grpSpPr>
        <p:cxnSp>
          <p:nvCxnSpPr>
            <p:cNvPr id="64" name="Straight Arrow Connector 63"/>
            <p:cNvCxnSpPr>
              <a:stCxn id="28" idx="5"/>
              <a:endCxn id="20" idx="0"/>
            </p:cNvCxnSpPr>
            <p:nvPr/>
          </p:nvCxnSpPr>
          <p:spPr>
            <a:xfrm>
              <a:off x="663482" y="3863882"/>
              <a:ext cx="1734030" cy="154631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371600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loud Callout 17"/>
              <p:cNvSpPr/>
              <p:nvPr/>
            </p:nvSpPr>
            <p:spPr>
              <a:xfrm>
                <a:off x="4876800" y="3321236"/>
                <a:ext cx="3962400" cy="1479364"/>
              </a:xfrm>
              <a:prstGeom prst="cloudCallout">
                <a:avLst>
                  <a:gd name="adj1" fmla="val 56232"/>
                  <a:gd name="adj2" fmla="val 5889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How to send extra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10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units of flow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?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loud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321236"/>
                <a:ext cx="3962400" cy="1479364"/>
              </a:xfrm>
              <a:prstGeom prst="cloudCallout">
                <a:avLst>
                  <a:gd name="adj1" fmla="val 56232"/>
                  <a:gd name="adj2" fmla="val 58896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Line Callout 1 18"/>
              <p:cNvSpPr/>
              <p:nvPr/>
            </p:nvSpPr>
            <p:spPr>
              <a:xfrm>
                <a:off x="2272408" y="5791200"/>
                <a:ext cx="2985392" cy="533400"/>
              </a:xfrm>
              <a:prstGeom prst="borderCallout1">
                <a:avLst>
                  <a:gd name="adj1" fmla="val -1776"/>
                  <a:gd name="adj2" fmla="val 50416"/>
                  <a:gd name="adj3" fmla="val -61786"/>
                  <a:gd name="adj4" fmla="val 651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</a:rPr>
                  <a:t>Conservation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violated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at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Line Callout 1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408" y="5791200"/>
                <a:ext cx="2985392" cy="533400"/>
              </a:xfrm>
              <a:prstGeom prst="borderCallout1">
                <a:avLst>
                  <a:gd name="adj1" fmla="val -1776"/>
                  <a:gd name="adj2" fmla="val 50416"/>
                  <a:gd name="adj3" fmla="val -61786"/>
                  <a:gd name="adj4" fmla="val 6516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Line Callout 1 65"/>
              <p:cNvSpPr/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</a:rPr>
                  <a:t>Conservation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violated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at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Line Callout 1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  <a:r>
              <a:rPr lang="en-US" sz="1400" b="1" dirty="0" smtClean="0">
                <a:solidFill>
                  <a:srgbClr val="0070C0"/>
                </a:solidFill>
              </a:rPr>
              <a:t>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416082" y="2263682"/>
            <a:ext cx="1851118" cy="1546318"/>
            <a:chOff x="546394" y="3863882"/>
            <a:chExt cx="1851118" cy="1546318"/>
          </a:xfrm>
        </p:grpSpPr>
        <p:cxnSp>
          <p:nvCxnSpPr>
            <p:cNvPr id="74" name="Straight Arrow Connector 73"/>
            <p:cNvCxnSpPr>
              <a:stCxn id="11" idx="5"/>
            </p:cNvCxnSpPr>
            <p:nvPr/>
          </p:nvCxnSpPr>
          <p:spPr>
            <a:xfrm>
              <a:off x="546394" y="3863882"/>
              <a:ext cx="1851118" cy="154631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96704" y="4419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8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70" grpId="0"/>
      <p:bldP spid="18" grpId="0" animBg="1"/>
      <p:bldP spid="18" grpId="1" animBg="1"/>
      <p:bldP spid="19" grpId="0" animBg="1"/>
      <p:bldP spid="19" grpId="1" animBg="1"/>
      <p:bldP spid="66" grpId="0" animBg="1"/>
      <p:bldP spid="66" grpId="1" animBg="1"/>
      <p:bldP spid="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Insight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gained from the 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648199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6C31"/>
                </a:solidFill>
              </a:rPr>
              <a:t>Redistribution</a:t>
            </a:r>
            <a:r>
              <a:rPr lang="en-US" sz="1800" dirty="0" smtClean="0"/>
              <a:t> of existing flow may help.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</a:t>
            </a:r>
          </a:p>
          <a:p>
            <a:pPr marL="0" indent="0">
              <a:buNone/>
            </a:pPr>
            <a:r>
              <a:rPr lang="en-US" sz="1800" dirty="0" smtClean="0"/>
              <a:t>Need </a:t>
            </a:r>
            <a:r>
              <a:rPr lang="en-US" sz="1800" dirty="0"/>
              <a:t>a structure </a:t>
            </a:r>
            <a:r>
              <a:rPr lang="en-US" sz="1800" dirty="0" smtClean="0"/>
              <a:t>to </a:t>
            </a:r>
            <a:r>
              <a:rPr lang="en-US" sz="1800" dirty="0"/>
              <a:t>facilitate </a:t>
            </a:r>
            <a:r>
              <a:rPr lang="en-US" sz="1800" dirty="0" smtClean="0"/>
              <a:t>this redistribution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>
                <a:solidFill>
                  <a:srgbClr val="0070C0"/>
                </a:solidFill>
              </a:rPr>
              <a:t>Increasing</a:t>
            </a:r>
            <a:r>
              <a:rPr lang="en-US" sz="1800" dirty="0" smtClean="0"/>
              <a:t> flow along an edge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(if the current flow is less than capacity)</a:t>
            </a:r>
          </a:p>
          <a:p>
            <a:r>
              <a:rPr lang="en-US" sz="1800" dirty="0">
                <a:solidFill>
                  <a:srgbClr val="7030A0"/>
                </a:solidFill>
              </a:rPr>
              <a:t>Reducing</a:t>
            </a:r>
            <a:r>
              <a:rPr lang="en-US" sz="1800" dirty="0"/>
              <a:t> flow along an </a:t>
            </a:r>
            <a:r>
              <a:rPr lang="en-US" sz="1800" dirty="0" smtClean="0"/>
              <a:t>edge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(if it is carrying some positive flow.)</a:t>
            </a:r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63482" y="3863882"/>
            <a:ext cx="1734030" cy="1546318"/>
            <a:chOff x="663482" y="3863882"/>
            <a:chExt cx="1734030" cy="1546318"/>
          </a:xfrm>
        </p:grpSpPr>
        <p:cxnSp>
          <p:nvCxnSpPr>
            <p:cNvPr id="64" name="Straight Arrow Connector 63"/>
            <p:cNvCxnSpPr>
              <a:stCxn id="28" idx="5"/>
              <a:endCxn id="20" idx="0"/>
            </p:cNvCxnSpPr>
            <p:nvPr/>
          </p:nvCxnSpPr>
          <p:spPr>
            <a:xfrm>
              <a:off x="663482" y="3863882"/>
              <a:ext cx="1734030" cy="154631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371600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  <a:r>
              <a:rPr lang="en-US" sz="1400" b="1" dirty="0" smtClean="0">
                <a:solidFill>
                  <a:srgbClr val="0070C0"/>
                </a:solidFill>
              </a:rPr>
              <a:t>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74" name="Straight Arrow Connector 73"/>
          <p:cNvCxnSpPr>
            <a:stCxn id="11" idx="5"/>
          </p:cNvCxnSpPr>
          <p:nvPr/>
        </p:nvCxnSpPr>
        <p:spPr>
          <a:xfrm>
            <a:off x="2416082" y="2263682"/>
            <a:ext cx="1851118" cy="1546318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66392" y="2819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Cloud Callout 38"/>
          <p:cNvSpPr/>
          <p:nvPr/>
        </p:nvSpPr>
        <p:spPr>
          <a:xfrm>
            <a:off x="4800600" y="4422577"/>
            <a:ext cx="3962400" cy="1597223"/>
          </a:xfrm>
          <a:prstGeom prst="cloudCallout">
            <a:avLst>
              <a:gd name="adj1" fmla="val 26301"/>
              <a:gd name="adj2" fmla="val 723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Think for </a:t>
            </a:r>
            <a:r>
              <a:rPr lang="en-US" sz="1600" u="sng" dirty="0" smtClean="0">
                <a:solidFill>
                  <a:schemeClr val="tx1"/>
                </a:solidFill>
              </a:rPr>
              <a:t>at least 5 minutes</a:t>
            </a:r>
            <a:r>
              <a:rPr lang="en-US" sz="1600" dirty="0" smtClean="0">
                <a:solidFill>
                  <a:schemeClr val="tx1"/>
                </a:solidFill>
              </a:rPr>
              <a:t> about the </a:t>
            </a:r>
            <a:r>
              <a:rPr lang="en-US" sz="1600" b="1" dirty="0" smtClean="0">
                <a:solidFill>
                  <a:schemeClr val="tx1"/>
                </a:solidFill>
              </a:rPr>
              <a:t>structure</a:t>
            </a:r>
            <a:r>
              <a:rPr lang="en-US" sz="1600" dirty="0" smtClean="0">
                <a:solidFill>
                  <a:schemeClr val="tx1"/>
                </a:solidFill>
              </a:rPr>
              <a:t> that will facilitate these operations.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81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Designing</a:t>
            </a:r>
            <a:r>
              <a:rPr lang="en-US" b="1" dirty="0"/>
              <a:t>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Fresh approach</a:t>
            </a:r>
          </a:p>
          <a:p>
            <a:endParaRPr lang="en-US" sz="2400" dirty="0"/>
          </a:p>
          <a:p>
            <a:r>
              <a:rPr lang="en-US" sz="2400" dirty="0" smtClean="0"/>
              <a:t>Working on </a:t>
            </a:r>
            <a:r>
              <a:rPr lang="en-US" sz="2400" b="1" dirty="0" smtClean="0">
                <a:solidFill>
                  <a:srgbClr val="0070C0"/>
                </a:solidFill>
              </a:rPr>
              <a:t>examples</a:t>
            </a:r>
          </a:p>
          <a:p>
            <a:endParaRPr lang="en-US" sz="2400" dirty="0"/>
          </a:p>
          <a:p>
            <a:r>
              <a:rPr lang="en-US" sz="2400" dirty="0" smtClean="0"/>
              <a:t>Learning from </a:t>
            </a:r>
            <a:r>
              <a:rPr lang="en-US" sz="2400" b="1" dirty="0" smtClean="0">
                <a:solidFill>
                  <a:srgbClr val="0070C0"/>
                </a:solidFill>
              </a:rPr>
              <a:t>mistakes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0070C0"/>
                </a:solidFill>
              </a:rPr>
              <a:t>Theoretical formulation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8200" y="2057400"/>
            <a:ext cx="21336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2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Residual </a:t>
            </a:r>
            <a:r>
              <a:rPr lang="en-US" sz="3600" b="1" dirty="0" smtClean="0"/>
              <a:t>network</a:t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be a network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be any valid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residual </a:t>
                </a:r>
                <a:r>
                  <a:rPr lang="en-US" sz="2000" dirty="0" smtClean="0"/>
                  <a:t>network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),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  	          </a:t>
                </a: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with </a:t>
                </a:r>
                <a:r>
                  <a:rPr lang="en-US" sz="2000" b="1" dirty="0" smtClean="0"/>
                  <a:t>capacity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 smtClean="0"/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lvl="1"/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&gt;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</a:t>
                </a: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:r>
                  <a:rPr lang="en-US" sz="2000" b="1" dirty="0"/>
                  <a:t>capacity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  <a:blipFill rotWithShape="1">
                <a:blip r:embed="rId2"/>
                <a:stretch>
                  <a:fillRect l="-720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029200"/>
            <a:ext cx="14930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Forward edge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37827" y="5791200"/>
            <a:ext cx="16339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Backward edge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-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609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44" t="-8197" r="-13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6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9" grpId="0" animBg="1"/>
      <p:bldP spid="2" grpId="0" animBg="1"/>
      <p:bldP spid="3" grpId="0" animBg="1"/>
      <p:bldP spid="4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 of </a:t>
            </a:r>
            <a:r>
              <a:rPr lang="en-US" sz="3600" b="1" dirty="0" smtClean="0">
                <a:solidFill>
                  <a:srgbClr val="7030A0"/>
                </a:solidFill>
              </a:rPr>
              <a:t>Residual Network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64" name="Straight Arrow Connector 63"/>
          <p:cNvCxnSpPr>
            <a:stCxn id="47" idx="3"/>
            <a:endCxn id="68" idx="7"/>
          </p:cNvCxnSpPr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30</a:t>
            </a:r>
            <a:endParaRPr lang="en-US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>
            <a:off x="5358937" y="3810000"/>
            <a:ext cx="1470118" cy="1295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114800" y="1295401"/>
            <a:ext cx="3276599" cy="4953000"/>
            <a:chOff x="4114800" y="1295401"/>
            <a:chExt cx="3276599" cy="4953000"/>
          </a:xfrm>
        </p:grpSpPr>
        <p:sp>
          <p:nvSpPr>
            <p:cNvPr id="75" name="Arc 74"/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 flipV="1">
              <a:off x="7010400" y="21445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/>
          <p:nvPr/>
        </p:nvCxnSpPr>
        <p:spPr>
          <a:xfrm>
            <a:off x="7162800" y="2286000"/>
            <a:ext cx="1593573" cy="13569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55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5" grpId="1" animBg="1"/>
      <p:bldP spid="6" grpId="0"/>
      <p:bldP spid="70" grpId="0"/>
      <p:bldP spid="71" grpId="0"/>
      <p:bldP spid="76" grpId="0"/>
      <p:bldP spid="77" grpId="0"/>
      <p:bldP spid="78" grpId="0"/>
      <p:bldP spid="80" grpId="0"/>
      <p:bldP spid="81" grpId="0"/>
      <p:bldP spid="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 of </a:t>
            </a:r>
            <a:r>
              <a:rPr lang="en-US" sz="3600" b="1" dirty="0" smtClean="0">
                <a:solidFill>
                  <a:srgbClr val="7030A0"/>
                </a:solidFill>
              </a:rPr>
              <a:t>Residual Network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 rot="10800000"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64" name="Straight Arrow Connector 63"/>
          <p:cNvCxnSpPr>
            <a:stCxn id="47" idx="3"/>
            <a:endCxn id="68" idx="7"/>
          </p:cNvCxnSpPr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30</a:t>
            </a:r>
            <a:endParaRPr lang="en-US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endCxn id="27" idx="1"/>
          </p:cNvCxnSpPr>
          <p:nvPr/>
        </p:nvCxnSpPr>
        <p:spPr>
          <a:xfrm>
            <a:off x="685800" y="3854636"/>
            <a:ext cx="1698718" cy="15016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358937" y="3810000"/>
            <a:ext cx="1470118" cy="1295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114800" y="1295401"/>
            <a:ext cx="3276599" cy="4953000"/>
            <a:chOff x="4114800" y="1295401"/>
            <a:chExt cx="3276599" cy="4953000"/>
          </a:xfrm>
        </p:grpSpPr>
        <p:sp>
          <p:nvSpPr>
            <p:cNvPr id="85" name="Arc 84"/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 flipV="1">
              <a:off x="7010400" y="21445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>
            <a:off x="7162800" y="2286000"/>
            <a:ext cx="1593573" cy="13569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70992" y="3657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  <a:r>
              <a:rPr lang="en-US" sz="1400" b="1" dirty="0" smtClean="0">
                <a:solidFill>
                  <a:srgbClr val="0070C0"/>
                </a:solidFill>
              </a:rPr>
              <a:t>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1" idx="5"/>
          </p:cNvCxnSpPr>
          <p:nvPr/>
        </p:nvCxnSpPr>
        <p:spPr>
          <a:xfrm>
            <a:off x="2416082" y="2263682"/>
            <a:ext cx="1774918" cy="1470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85192" y="4264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  <a:r>
              <a:rPr lang="en-US" sz="1400" b="1" dirty="0" smtClean="0">
                <a:solidFill>
                  <a:srgbClr val="0070C0"/>
                </a:solidFill>
              </a:rPr>
              <a:t>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66392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  <a:r>
              <a:rPr lang="en-US" sz="1400" b="1" dirty="0" smtClean="0">
                <a:solidFill>
                  <a:srgbClr val="0070C0"/>
                </a:solidFill>
              </a:rPr>
              <a:t>0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7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0" grpId="0"/>
      <p:bldP spid="88" grpId="0"/>
      <p:bldP spid="91" grpId="0"/>
      <p:bldP spid="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 of </a:t>
            </a:r>
            <a:r>
              <a:rPr lang="en-US" sz="3600" b="1" dirty="0" smtClean="0">
                <a:solidFill>
                  <a:srgbClr val="7030A0"/>
                </a:solidFill>
              </a:rPr>
              <a:t>Residual Network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endCxn id="27" idx="1"/>
          </p:cNvCxnSpPr>
          <p:nvPr/>
        </p:nvCxnSpPr>
        <p:spPr>
          <a:xfrm>
            <a:off x="685800" y="3854636"/>
            <a:ext cx="1698718" cy="15016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70992" y="3657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  <a:r>
              <a:rPr lang="en-US" sz="1400" b="1" dirty="0" smtClean="0">
                <a:solidFill>
                  <a:srgbClr val="0070C0"/>
                </a:solidFill>
              </a:rPr>
              <a:t>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90" name="Straight Arrow Connector 89"/>
          <p:cNvCxnSpPr>
            <a:stCxn id="11" idx="5"/>
          </p:cNvCxnSpPr>
          <p:nvPr/>
        </p:nvCxnSpPr>
        <p:spPr>
          <a:xfrm>
            <a:off x="2416082" y="2263682"/>
            <a:ext cx="1774918" cy="1470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85192" y="4264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  <a:r>
              <a:rPr lang="en-US" sz="1400" b="1" dirty="0" smtClean="0">
                <a:solidFill>
                  <a:srgbClr val="0070C0"/>
                </a:solidFill>
              </a:rPr>
              <a:t>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66392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  <a:r>
              <a:rPr lang="en-US" sz="1400" b="1" dirty="0" smtClean="0">
                <a:solidFill>
                  <a:srgbClr val="0070C0"/>
                </a:solidFill>
              </a:rPr>
              <a:t>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40</a:t>
            </a:r>
            <a:endParaRPr lang="en-US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103" name="Arc 102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>
              <a:endCxn id="103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106" name="Group 105"/>
            <p:cNvGrpSpPr/>
            <p:nvPr/>
          </p:nvGrpSpPr>
          <p:grpSpPr>
            <a:xfrm>
              <a:off x="6448055" y="1828800"/>
              <a:ext cx="2391145" cy="3939064"/>
              <a:chOff x="6448055" y="1828800"/>
              <a:chExt cx="2391145" cy="393906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6448055" y="1828800"/>
                <a:ext cx="375424" cy="3939064"/>
                <a:chOff x="2209800" y="1840468"/>
                <a:chExt cx="375424" cy="3939064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Group 11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7" name="Group 10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23" name="Straight Arrow Connector 122"/>
          <p:cNvCxnSpPr>
            <a:stCxn id="120" idx="1"/>
          </p:cNvCxnSpPr>
          <p:nvPr/>
        </p:nvCxnSpPr>
        <p:spPr>
          <a:xfrm flipH="1" flipV="1">
            <a:off x="5181600" y="3896850"/>
            <a:ext cx="1745973" cy="1447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4" idx="1"/>
          </p:cNvCxnSpPr>
          <p:nvPr/>
        </p:nvCxnSpPr>
        <p:spPr>
          <a:xfrm flipH="1" flipV="1">
            <a:off x="6940828" y="2209800"/>
            <a:ext cx="1815545" cy="15346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686055" y="45573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048255" y="296013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10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08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4" grpId="0"/>
      <p:bldP spid="95" grpId="0"/>
      <p:bldP spid="96" grpId="0"/>
      <p:bldP spid="98" grpId="0"/>
      <p:bldP spid="99" grpId="0"/>
      <p:bldP spid="125" grpId="0"/>
      <p:bldP spid="1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609600" y="3962400"/>
            <a:ext cx="7848600" cy="14478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generic step of increasing flow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Find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on the path 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            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Increase</a:t>
                </a:r>
                <a:r>
                  <a:rPr lang="en-US" sz="2000" dirty="0" smtClean="0">
                    <a:sym typeface="Wingdings" pitchFamily="2" charset="2"/>
                  </a:rPr>
                  <a:t> flow along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934200" y="4431268"/>
            <a:ext cx="533401" cy="369332"/>
            <a:chOff x="6934200" y="4431268"/>
            <a:chExt cx="533401" cy="369332"/>
          </a:xfrm>
        </p:grpSpPr>
        <p:sp>
          <p:nvSpPr>
            <p:cNvPr id="10" name="Oval 9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33855" y="4431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219200" y="4442936"/>
            <a:ext cx="429181" cy="369332"/>
            <a:chOff x="1219200" y="4442936"/>
            <a:chExt cx="429181" cy="369332"/>
          </a:xfrm>
        </p:grpSpPr>
        <p:sp>
          <p:nvSpPr>
            <p:cNvPr id="13" name="Oval 12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4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648381" y="4572000"/>
            <a:ext cx="5308137" cy="152400"/>
            <a:chOff x="1648381" y="4572000"/>
            <a:chExt cx="5308137" cy="1524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48381" y="46482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324600" y="4648200"/>
              <a:ext cx="631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4384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90800" y="4636532"/>
              <a:ext cx="3581400" cy="116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63186" y="45755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Cloud 30"/>
          <p:cNvSpPr/>
          <p:nvPr/>
        </p:nvSpPr>
        <p:spPr>
          <a:xfrm>
            <a:off x="457200" y="1752600"/>
            <a:ext cx="7848600" cy="14478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2221468"/>
            <a:ext cx="429181" cy="369332"/>
            <a:chOff x="1219200" y="4442936"/>
            <a:chExt cx="429181" cy="369332"/>
          </a:xfrm>
        </p:grpSpPr>
        <p:sp>
          <p:nvSpPr>
            <p:cNvPr id="34" name="Oval 33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934200" y="2133600"/>
            <a:ext cx="533400" cy="369332"/>
            <a:chOff x="6934200" y="4431268"/>
            <a:chExt cx="533400" cy="369332"/>
          </a:xfrm>
        </p:grpSpPr>
        <p:sp>
          <p:nvSpPr>
            <p:cNvPr id="38" name="Oval 37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blipFill rotWithShape="1">
                <a:blip r:embed="rId10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711060" y="4343400"/>
            <a:ext cx="5223140" cy="381000"/>
            <a:chOff x="1711060" y="4343400"/>
            <a:chExt cx="522314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226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352800" y="23657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40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" grpId="0"/>
      <p:bldP spid="3" grpId="0" uiExpand="1" build="p"/>
      <p:bldP spid="31" grpId="0" animBg="1"/>
      <p:bldP spid="42" grpId="0"/>
      <p:bldP spid="43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609600" y="3962400"/>
            <a:ext cx="7848600" cy="14478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generic step of increasing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Find </a:t>
                </a:r>
                <a:r>
                  <a:rPr lang="en-US" sz="2000" dirty="0"/>
                  <a:t>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on the path is a </a:t>
                </a:r>
                <a:r>
                  <a:rPr lang="en-US" sz="2000" b="1" dirty="0" smtClean="0"/>
                  <a:t>backward</a:t>
                </a:r>
                <a:r>
                  <a:rPr lang="en-US" sz="2000" dirty="0" smtClean="0"/>
                  <a:t> edge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                    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Decrease</a:t>
                </a:r>
                <a:r>
                  <a:rPr lang="en-US" sz="2000" dirty="0" smtClean="0">
                    <a:sym typeface="Wingdings" pitchFamily="2" charset="2"/>
                  </a:rPr>
                  <a:t> flow along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b="-8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934200" y="4431268"/>
            <a:ext cx="533400" cy="369332"/>
            <a:chOff x="6934200" y="4431268"/>
            <a:chExt cx="533400" cy="369332"/>
          </a:xfrm>
        </p:grpSpPr>
        <p:sp>
          <p:nvSpPr>
            <p:cNvPr id="10" name="Oval 9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219200" y="4442936"/>
            <a:ext cx="429181" cy="369332"/>
            <a:chOff x="1219200" y="4442936"/>
            <a:chExt cx="429181" cy="369332"/>
          </a:xfrm>
        </p:grpSpPr>
        <p:sp>
          <p:nvSpPr>
            <p:cNvPr id="13" name="Oval 12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4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648381" y="4572000"/>
            <a:ext cx="5308137" cy="152400"/>
            <a:chOff x="1648381" y="4572000"/>
            <a:chExt cx="5308137" cy="1524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48381" y="46482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324600" y="4648200"/>
              <a:ext cx="631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4384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90800" y="4636532"/>
              <a:ext cx="3581400" cy="116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63186" y="45755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Cloud 30"/>
          <p:cNvSpPr/>
          <p:nvPr/>
        </p:nvSpPr>
        <p:spPr>
          <a:xfrm>
            <a:off x="457200" y="1752600"/>
            <a:ext cx="7848600" cy="14478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2221468"/>
            <a:ext cx="429181" cy="369332"/>
            <a:chOff x="1219200" y="4442936"/>
            <a:chExt cx="429181" cy="369332"/>
          </a:xfrm>
        </p:grpSpPr>
        <p:sp>
          <p:nvSpPr>
            <p:cNvPr id="34" name="Oval 33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934200" y="2133600"/>
            <a:ext cx="533400" cy="369332"/>
            <a:chOff x="6934200" y="4431268"/>
            <a:chExt cx="533400" cy="369332"/>
          </a:xfrm>
        </p:grpSpPr>
        <p:sp>
          <p:nvSpPr>
            <p:cNvPr id="38" name="Oval 37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blipFill rotWithShape="1">
                <a:blip r:embed="rId10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711060" y="4343400"/>
            <a:ext cx="5223140" cy="381000"/>
            <a:chOff x="1711060" y="4343400"/>
            <a:chExt cx="522314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226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515586" y="23657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50" name="Straight Arrow Connector 49"/>
              <p:cNvCxnSpPr>
                <a:endCxn id="51" idx="6"/>
              </p:cNvCxnSpPr>
              <p:nvPr/>
            </p:nvCxnSpPr>
            <p:spPr>
              <a:xfrm flipH="1">
                <a:off x="3581400" y="4404412"/>
                <a:ext cx="838200" cy="15188"/>
              </a:xfrm>
              <a:prstGeom prst="straightConnector1">
                <a:avLst/>
              </a:prstGeom>
              <a:ln w="28575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/>
          <p:cNvCxnSpPr/>
          <p:nvPr/>
        </p:nvCxnSpPr>
        <p:spPr>
          <a:xfrm>
            <a:off x="4724400" y="2514600"/>
            <a:ext cx="381000" cy="457200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3"/>
          </p:cNvCxnSpPr>
          <p:nvPr/>
        </p:nvCxnSpPr>
        <p:spPr>
          <a:xfrm flipV="1">
            <a:off x="3200400" y="2495802"/>
            <a:ext cx="436225" cy="475998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4800" y="3429000"/>
                <a:ext cx="8686800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This reduction of flow along 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)</a:t>
                </a:r>
                <a:r>
                  <a:rPr lang="en-US" sz="1600" dirty="0" smtClean="0"/>
                  <a:t> is a part of redistribution: we divert a part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 smtClean="0"/>
                  <a:t>along some other outgoing edge of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 smtClean="0"/>
                  <a:t>, and increase flow along some edge entering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 smtClean="0"/>
                  <a:t>. Recall our example.</a:t>
                </a:r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429000"/>
                <a:ext cx="8686800" cy="584775"/>
              </a:xfrm>
              <a:prstGeom prst="rect">
                <a:avLst/>
              </a:prstGeom>
              <a:blipFill rotWithShape="1">
                <a:blip r:embed="rId14"/>
                <a:stretch>
                  <a:fillRect l="-351" t="-3158" b="-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97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Ford Fulkerson </a:t>
            </a:r>
            <a:r>
              <a:rPr lang="en-US" sz="3200" b="1" dirty="0" smtClean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5240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006C31"/>
                    </a:solidFill>
                  </a:rPr>
                  <a:t>Homweork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r>
                  <a:rPr lang="en-US" sz="1600" dirty="0" smtClean="0"/>
                  <a:t>Show that the algorithm compute a valid flow.</a:t>
                </a:r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Does value of flow increase in each iteration ?</a:t>
                </a:r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Fully Internalize the concept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(Just see how beautifully it captures the essence of the desired structure.)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Come prepared when you come to the next class</a:t>
                </a:r>
                <a:r>
                  <a:rPr lang="en-US" sz="1600" dirty="0" smtClean="0"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16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dirty="0" smtClean="0">
                    <a:sym typeface="Wingdings" pitchFamily="2" charset="2"/>
                  </a:rPr>
                  <a:t>You are welcome to meet me if you have any difficulty in </a:t>
                </a:r>
                <a:r>
                  <a:rPr lang="en-US" sz="1600" smtClean="0">
                    <a:sym typeface="Wingdings" pitchFamily="2" charset="2"/>
                  </a:rPr>
                  <a:t>today’s lecture.</a:t>
                </a:r>
                <a:endParaRPr lang="en-US" sz="16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524000"/>
                <a:ext cx="4495800" cy="4525963"/>
              </a:xfrm>
              <a:blipFill rotWithShape="1">
                <a:blip r:embed="rId3"/>
                <a:stretch>
                  <a:fillRect l="-1355" t="-674" b="-10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7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Network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95500"/>
            <a:ext cx="2552700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2057400"/>
            <a:ext cx="3726714" cy="2481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000250"/>
            <a:ext cx="259788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Maximum Flow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in a Network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Problem definition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200" b="1" dirty="0" smtClean="0"/>
              <a:t>(Informal)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Given a network, </a:t>
                </a:r>
                <a:r>
                  <a:rPr lang="en-US" sz="2000" dirty="0"/>
                  <a:t>where each edge has a certain </a:t>
                </a:r>
                <a:r>
                  <a:rPr lang="en-US" sz="2000" i="1" u="sng" dirty="0" smtClean="0"/>
                  <a:t>capacity</a:t>
                </a:r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 designated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source</a:t>
                </a:r>
                <a:r>
                  <a:rPr lang="en-US" sz="2000" dirty="0" smtClean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sink</a:t>
                </a:r>
                <a:r>
                  <a:rPr lang="en-US" sz="2000" dirty="0" smtClean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</a:t>
                </a:r>
                <a:r>
                  <a:rPr lang="en-US" sz="2000" dirty="0" smtClean="0"/>
                  <a:t>ompute the </a:t>
                </a:r>
                <a:r>
                  <a:rPr lang="en-US" sz="2000" b="1" u="sng" dirty="0" smtClean="0"/>
                  <a:t>maximum flow</a:t>
                </a:r>
                <a:r>
                  <a:rPr lang="en-US" sz="2000" dirty="0" smtClean="0"/>
                  <a:t> that we can achieve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981200" y="1676400"/>
            <a:ext cx="4343400" cy="2743200"/>
            <a:chOff x="1981200" y="1676400"/>
            <a:chExt cx="4343400" cy="2743200"/>
          </a:xfrm>
        </p:grpSpPr>
        <p:grpSp>
          <p:nvGrpSpPr>
            <p:cNvPr id="5" name="Group 4"/>
            <p:cNvGrpSpPr/>
            <p:nvPr/>
          </p:nvGrpSpPr>
          <p:grpSpPr>
            <a:xfrm>
              <a:off x="2388063" y="1981199"/>
              <a:ext cx="2793537" cy="936719"/>
              <a:chOff x="2873282" y="1981200"/>
              <a:chExt cx="2793537" cy="93671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23" idx="7"/>
                <a:endCxn id="6" idx="3"/>
              </p:cNvCxnSpPr>
              <p:nvPr/>
            </p:nvCxnSpPr>
            <p:spPr>
              <a:xfrm flipV="1">
                <a:off x="2873282" y="2111282"/>
                <a:ext cx="910855" cy="8066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6" idx="6"/>
                <a:endCxn id="7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1981200" y="1676400"/>
              <a:ext cx="3581400" cy="2743200"/>
              <a:chOff x="2466419" y="1676400"/>
              <a:chExt cx="3581400" cy="2743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Group 12"/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Oval 21"/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Oval 19"/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>
                <a:stCxn id="23" idx="5"/>
                <a:endCxn id="22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20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Arc 27"/>
            <p:cNvSpPr/>
            <p:nvPr/>
          </p:nvSpPr>
          <p:spPr>
            <a:xfrm>
              <a:off x="3090537" y="1806482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3406682" y="1938125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330425" y="2133600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06682" y="2111281"/>
              <a:ext cx="1622461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0482" y="2111281"/>
              <a:ext cx="1721036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914655" y="2667000"/>
              <a:ext cx="409945" cy="369332"/>
              <a:chOff x="4191000" y="3593068"/>
              <a:chExt cx="409945" cy="3693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Straight Arrow Connector 39"/>
            <p:cNvCxnSpPr/>
            <p:nvPr/>
          </p:nvCxnSpPr>
          <p:spPr>
            <a:xfrm>
              <a:off x="5159282" y="2111281"/>
              <a:ext cx="777691" cy="718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5136907" y="2937814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19562" y="1521023"/>
            <a:ext cx="3234246" cy="2746177"/>
            <a:chOff x="2619562" y="1521023"/>
            <a:chExt cx="3234246" cy="2746177"/>
          </a:xfrm>
        </p:grpSpPr>
        <p:sp>
          <p:nvSpPr>
            <p:cNvPr id="58" name="TextBox 57"/>
            <p:cNvSpPr txBox="1"/>
            <p:nvPr/>
          </p:nvSpPr>
          <p:spPr>
            <a:xfrm>
              <a:off x="4067362" y="1521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86400" y="3352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17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52192" y="2054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5796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0536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8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95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12860" y="3959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4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34000" y="2435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719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434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3800" y="3349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  <a:r>
                <a:rPr lang="en-US" sz="1400" b="1" dirty="0" smtClean="0">
                  <a:solidFill>
                    <a:srgbClr val="7030A0"/>
                  </a:solidFill>
                </a:rPr>
                <a:t>4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95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Problem definition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981200" y="1676400"/>
            <a:ext cx="4343400" cy="2743200"/>
            <a:chOff x="1981200" y="1676400"/>
            <a:chExt cx="4343400" cy="2743200"/>
          </a:xfrm>
        </p:grpSpPr>
        <p:grpSp>
          <p:nvGrpSpPr>
            <p:cNvPr id="5" name="Group 4"/>
            <p:cNvGrpSpPr/>
            <p:nvPr/>
          </p:nvGrpSpPr>
          <p:grpSpPr>
            <a:xfrm>
              <a:off x="2388063" y="1981199"/>
              <a:ext cx="2793537" cy="936719"/>
              <a:chOff x="2873282" y="1981200"/>
              <a:chExt cx="2793537" cy="93671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23" idx="7"/>
                <a:endCxn id="6" idx="3"/>
              </p:cNvCxnSpPr>
              <p:nvPr/>
            </p:nvCxnSpPr>
            <p:spPr>
              <a:xfrm flipV="1">
                <a:off x="2873282" y="2111282"/>
                <a:ext cx="910855" cy="8066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6" idx="6"/>
                <a:endCxn id="7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1981200" y="1676400"/>
              <a:ext cx="3581400" cy="2743200"/>
              <a:chOff x="2466419" y="1676400"/>
              <a:chExt cx="3581400" cy="2743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Group 12"/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Oval 21"/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Oval 19"/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>
                <a:stCxn id="23" idx="5"/>
                <a:endCxn id="22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20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Arc 27"/>
            <p:cNvSpPr/>
            <p:nvPr/>
          </p:nvSpPr>
          <p:spPr>
            <a:xfrm>
              <a:off x="3090537" y="1806482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3406682" y="1938125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330425" y="2133600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06682" y="2111281"/>
              <a:ext cx="1622461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0482" y="2111281"/>
              <a:ext cx="1721036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914655" y="2667000"/>
              <a:ext cx="409945" cy="369332"/>
              <a:chOff x="4191000" y="3593068"/>
              <a:chExt cx="409945" cy="3693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Straight Arrow Connector 39"/>
            <p:cNvCxnSpPr/>
            <p:nvPr/>
          </p:nvCxnSpPr>
          <p:spPr>
            <a:xfrm>
              <a:off x="5159282" y="2111281"/>
              <a:ext cx="777691" cy="718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5136907" y="2937814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19562" y="1521023"/>
            <a:ext cx="3234246" cy="2746177"/>
            <a:chOff x="2619562" y="1521023"/>
            <a:chExt cx="3234246" cy="2746177"/>
          </a:xfrm>
        </p:grpSpPr>
        <p:sp>
          <p:nvSpPr>
            <p:cNvPr id="58" name="TextBox 57"/>
            <p:cNvSpPr txBox="1"/>
            <p:nvPr/>
          </p:nvSpPr>
          <p:spPr>
            <a:xfrm>
              <a:off x="4067362" y="1521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86400" y="3352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17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52192" y="2054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5796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0536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8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95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12860" y="3959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4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34000" y="2435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719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434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3800" y="3349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  <a:r>
                <a:rPr lang="en-US" sz="1400" b="1" dirty="0" smtClean="0">
                  <a:solidFill>
                    <a:srgbClr val="7030A0"/>
                  </a:solidFill>
                </a:rPr>
                <a:t>4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6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</a:t>
            </a:r>
            <a:r>
              <a:rPr lang="en-US" sz="2000" i="1" u="sng" dirty="0"/>
              <a:t>flow</a:t>
            </a:r>
            <a:r>
              <a:rPr lang="en-US" sz="2000" dirty="0"/>
              <a:t> along an edge ?</a:t>
            </a:r>
          </a:p>
          <a:p>
            <a:pPr marL="0" indent="0">
              <a:buNone/>
            </a:pPr>
            <a:r>
              <a:rPr lang="en-US" sz="2000" dirty="0" smtClean="0"/>
              <a:t>Answer: The rate at which the commodity is being transported along the edge ?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</a:t>
            </a:r>
            <a:r>
              <a:rPr lang="en-US" sz="2000" i="1" u="sng" dirty="0"/>
              <a:t>capacit</a:t>
            </a:r>
            <a:r>
              <a:rPr lang="en-US" sz="2000" i="1" dirty="0"/>
              <a:t>y</a:t>
            </a:r>
            <a:r>
              <a:rPr lang="en-US" sz="2000" dirty="0"/>
              <a:t> of an edge ?</a:t>
            </a:r>
          </a:p>
          <a:p>
            <a:pPr marL="0" indent="0">
              <a:buNone/>
            </a:pPr>
            <a:r>
              <a:rPr lang="en-US" sz="2000" dirty="0" smtClean="0"/>
              <a:t>Answer: The maximum rate at which the commodity can be transported along the edge.</a:t>
            </a:r>
          </a:p>
          <a:p>
            <a:pPr marL="0" indent="0" algn="ctr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0070C0"/>
                </a:solidFill>
              </a:rPr>
              <a:t>25 </a:t>
            </a:r>
            <a:r>
              <a:rPr lang="en-US" sz="2000" dirty="0" err="1" smtClean="0"/>
              <a:t>litre</a:t>
            </a:r>
            <a:r>
              <a:rPr lang="en-US" sz="2000" dirty="0" smtClean="0"/>
              <a:t>/sec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GB /sec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429000" y="381000"/>
            <a:ext cx="2362200" cy="2743200"/>
            <a:chOff x="3429000" y="762000"/>
            <a:chExt cx="2362200" cy="2743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762000"/>
              <a:ext cx="2362200" cy="23622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29416" y="3135868"/>
              <a:ext cx="95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 edge</a:t>
              </a:r>
              <a:endParaRPr lang="en-US" dirty="0"/>
            </a:p>
          </p:txBody>
        </p:sp>
      </p:grpSp>
      <p:sp>
        <p:nvSpPr>
          <p:cNvPr id="2" name="Down Arrow 1"/>
          <p:cNvSpPr/>
          <p:nvPr/>
        </p:nvSpPr>
        <p:spPr>
          <a:xfrm rot="14252187">
            <a:off x="4721987" y="1262118"/>
            <a:ext cx="343810" cy="92263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Are there any </a:t>
            </a:r>
            <a:r>
              <a:rPr lang="en-US" sz="3200" b="1" dirty="0" smtClean="0">
                <a:solidFill>
                  <a:srgbClr val="7030A0"/>
                </a:solidFill>
              </a:rPr>
              <a:t>constraints</a:t>
            </a:r>
            <a:r>
              <a:rPr lang="en-US" sz="3200" b="1" dirty="0" smtClean="0"/>
              <a:t> for a flow 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Capacity </a:t>
                </a:r>
                <a:r>
                  <a:rPr lang="en-US" sz="2000" b="1" dirty="0"/>
                  <a:t>constraint :</a:t>
                </a:r>
              </a:p>
              <a:p>
                <a:pPr marL="0" indent="0">
                  <a:buNone/>
                </a:pPr>
                <a:r>
                  <a:rPr lang="en-US" sz="2000" dirty="0"/>
                  <a:t>Flow along an edge </a:t>
                </a:r>
                <a:r>
                  <a:rPr lang="en-US" sz="2000" b="1" u="sng" dirty="0"/>
                  <a:t>cannot</a:t>
                </a:r>
                <a:r>
                  <a:rPr lang="en-US" sz="2000" dirty="0"/>
                  <a:t> exceed its </a:t>
                </a:r>
                <a:r>
                  <a:rPr lang="en-US" sz="2000" b="1" dirty="0"/>
                  <a:t>capacity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Conservation </a:t>
                </a:r>
                <a:r>
                  <a:rPr lang="en-US" sz="2000" b="1" dirty="0"/>
                  <a:t>constraint :</a:t>
                </a:r>
              </a:p>
              <a:p>
                <a:pPr marL="0" indent="0">
                  <a:buNone/>
                </a:pPr>
                <a:r>
                  <a:rPr lang="en-US" sz="2000" dirty="0"/>
                  <a:t>Flow entering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= Flow leaving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330482" y="4811212"/>
            <a:ext cx="2330636" cy="979988"/>
            <a:chOff x="3330482" y="4811212"/>
            <a:chExt cx="2330636" cy="97998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330482" y="4811212"/>
              <a:ext cx="1089118" cy="4795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72000" y="5334000"/>
              <a:ext cx="108911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5" idx="3"/>
            </p:cNvCxnSpPr>
            <p:nvPr/>
          </p:nvCxnSpPr>
          <p:spPr>
            <a:xfrm flipV="1">
              <a:off x="3330482" y="5387882"/>
              <a:ext cx="1111436" cy="4033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875041" y="48006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56114" y="5334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2296" y="5574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20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267200" y="5257800"/>
            <a:ext cx="386644" cy="445532"/>
            <a:chOff x="4267200" y="5257800"/>
            <a:chExt cx="386644" cy="445532"/>
          </a:xfrm>
        </p:grpSpPr>
        <p:sp>
          <p:nvSpPr>
            <p:cNvPr id="5" name="Oval 4"/>
            <p:cNvSpPr/>
            <p:nvPr/>
          </p:nvSpPr>
          <p:spPr>
            <a:xfrm>
              <a:off x="4419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267200" y="5334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53340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315200" y="1447800"/>
                <a:ext cx="5918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25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447800"/>
                <a:ext cx="5918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95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7004756" y="1066800"/>
            <a:ext cx="1605844" cy="1828800"/>
            <a:chOff x="7004756" y="1066800"/>
            <a:chExt cx="1605844" cy="1828800"/>
          </a:xfrm>
        </p:grpSpPr>
        <p:grpSp>
          <p:nvGrpSpPr>
            <p:cNvPr id="6" name="Group 5"/>
            <p:cNvGrpSpPr/>
            <p:nvPr/>
          </p:nvGrpSpPr>
          <p:grpSpPr>
            <a:xfrm>
              <a:off x="7004756" y="1066800"/>
              <a:ext cx="1605844" cy="1828800"/>
              <a:chOff x="7004756" y="1066800"/>
              <a:chExt cx="1605844" cy="18288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077200" y="1371599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7004756" y="2526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4756" y="2526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Oval 22"/>
              <p:cNvSpPr/>
              <p:nvPr/>
            </p:nvSpPr>
            <p:spPr>
              <a:xfrm>
                <a:off x="7114619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8239986" y="10668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9986" y="10668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/>
              <p:cNvCxnSpPr/>
              <p:nvPr/>
            </p:nvCxnSpPr>
            <p:spPr>
              <a:xfrm flipV="1">
                <a:off x="7239000" y="1501682"/>
                <a:ext cx="860518" cy="8986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7658496" y="1840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292882" y="1447800"/>
            <a:ext cx="860518" cy="89861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11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/>
      <p:bldP spid="16" grpId="0"/>
      <p:bldP spid="17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Formal Description </a:t>
            </a:r>
            <a:r>
              <a:rPr lang="en-US" sz="3200" b="1" dirty="0" smtClean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32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13389</TotalTime>
  <Words>1625</Words>
  <Application>Microsoft Office PowerPoint</Application>
  <PresentationFormat>On-screen Show (4:3)</PresentationFormat>
  <Paragraphs>585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Design and Analysis of Algorithms (CS345/CS345A)  </vt:lpstr>
      <vt:lpstr>Designing an algorithm</vt:lpstr>
      <vt:lpstr>Network</vt:lpstr>
      <vt:lpstr>Maximum Flow  in a Network</vt:lpstr>
      <vt:lpstr>Problem definition (Informal)</vt:lpstr>
      <vt:lpstr>Problem definition </vt:lpstr>
      <vt:lpstr>PowerPoint Presentation</vt:lpstr>
      <vt:lpstr>Are there any constraints for a flow ?</vt:lpstr>
      <vt:lpstr>Formal Description of Flow</vt:lpstr>
      <vt:lpstr>Formal Description of Flow</vt:lpstr>
      <vt:lpstr>Formal Description of Flow</vt:lpstr>
      <vt:lpstr>Formal Description of Flow</vt:lpstr>
      <vt:lpstr>Towards designing max flow algorithm</vt:lpstr>
      <vt:lpstr>Towards designing max flow algorithm</vt:lpstr>
      <vt:lpstr>A counterexample  for First-attempt-algo</vt:lpstr>
      <vt:lpstr>PowerPoint Presentation</vt:lpstr>
      <vt:lpstr>Executing our first attempt algorithm</vt:lpstr>
      <vt:lpstr>Finding a solution with scientific spirit</vt:lpstr>
      <vt:lpstr>Insight gained from the example</vt:lpstr>
      <vt:lpstr>Residual network </vt:lpstr>
      <vt:lpstr>Example of Residual Network</vt:lpstr>
      <vt:lpstr>Example of Residual Network</vt:lpstr>
      <vt:lpstr>Example of Residual Network</vt:lpstr>
      <vt:lpstr>A generic step of increasing flow</vt:lpstr>
      <vt:lpstr>A generic step of increasing flow</vt:lpstr>
      <vt:lpstr>Ford Fulkerson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1318</cp:revision>
  <dcterms:created xsi:type="dcterms:W3CDTF">2011-12-03T04:13:03Z</dcterms:created>
  <dcterms:modified xsi:type="dcterms:W3CDTF">2015-09-21T05:41:01Z</dcterms:modified>
</cp:coreProperties>
</file>