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4" r:id="rId2"/>
    <p:sldId id="483" r:id="rId3"/>
    <p:sldId id="522" r:id="rId4"/>
    <p:sldId id="514" r:id="rId5"/>
    <p:sldId id="515" r:id="rId6"/>
    <p:sldId id="516" r:id="rId7"/>
    <p:sldId id="523" r:id="rId8"/>
    <p:sldId id="524" r:id="rId9"/>
    <p:sldId id="476" r:id="rId10"/>
    <p:sldId id="492" r:id="rId11"/>
    <p:sldId id="494" r:id="rId12"/>
    <p:sldId id="496" r:id="rId13"/>
    <p:sldId id="525" r:id="rId14"/>
    <p:sldId id="502" r:id="rId15"/>
    <p:sldId id="503" r:id="rId16"/>
    <p:sldId id="526" r:id="rId17"/>
    <p:sldId id="505" r:id="rId18"/>
    <p:sldId id="506" r:id="rId19"/>
    <p:sldId id="527" r:id="rId20"/>
    <p:sldId id="507" r:id="rId21"/>
    <p:sldId id="509" r:id="rId22"/>
    <p:sldId id="510" r:id="rId23"/>
    <p:sldId id="511" r:id="rId24"/>
    <p:sldId id="528" r:id="rId25"/>
    <p:sldId id="513" r:id="rId26"/>
    <p:sldId id="52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103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37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38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37.png"/><Relationship Id="rId12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0.png"/><Relationship Id="rId10" Type="http://schemas.openxmlformats.org/officeDocument/2006/relationships/image" Target="../media/image41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430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0" Type="http://schemas.openxmlformats.org/officeDocument/2006/relationships/image" Target="../media/image4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0.png"/><Relationship Id="rId10" Type="http://schemas.openxmlformats.org/officeDocument/2006/relationships/image" Target="../media/image3.png"/><Relationship Id="rId4" Type="http://schemas.openxmlformats.org/officeDocument/2006/relationships/image" Target="../media/image100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24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Analysis </a:t>
            </a:r>
            <a:r>
              <a:rPr lang="en-US" sz="2400" b="1" dirty="0" smtClean="0">
                <a:solidFill>
                  <a:srgbClr val="002060"/>
                </a:solidFill>
              </a:rPr>
              <a:t>of Ford Fulkerson algorithm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(Max-Flow Min-Cut Theorem)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Capacity 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Ribbon 8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capacity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Cuts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7030A0"/>
                </a:solidFill>
              </a:rPr>
              <a:t>Flows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Useful Generalizations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conservation constraint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Mathematically,</a:t>
                </a: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3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= 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2222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6379" y="2578055"/>
            <a:ext cx="822739" cy="1175657"/>
            <a:chOff x="4000179" y="4267200"/>
            <a:chExt cx="822739" cy="1175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038600" y="48768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00179" y="4909457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038600" y="4267200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0400" y="2578055"/>
            <a:ext cx="838200" cy="1219200"/>
            <a:chOff x="3124200" y="4267200"/>
            <a:chExt cx="838200" cy="1219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00400" y="4267200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89545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78082" y="4930682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0556" y="3111455"/>
            <a:ext cx="386644" cy="521732"/>
            <a:chOff x="3804356" y="4800600"/>
            <a:chExt cx="386644" cy="521732"/>
          </a:xfrm>
        </p:grpSpPr>
        <p:sp>
          <p:nvSpPr>
            <p:cNvPr id="15" name="Oval 14"/>
            <p:cNvSpPr/>
            <p:nvPr/>
          </p:nvSpPr>
          <p:spPr>
            <a:xfrm>
              <a:off x="38862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4953000" y="2501855"/>
            <a:ext cx="1224322" cy="1369445"/>
            <a:chOff x="2588645" y="2807732"/>
            <a:chExt cx="1224322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/>
            <p:cNvSpPr/>
            <p:nvPr/>
          </p:nvSpPr>
          <p:spPr>
            <a:xfrm>
              <a:off x="2588645" y="28077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5676" y="2516755"/>
            <a:ext cx="1118524" cy="1369445"/>
            <a:chOff x="3377276" y="2594032"/>
            <a:chExt cx="1118524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/>
            <p:cNvSpPr/>
            <p:nvPr/>
          </p:nvSpPr>
          <p:spPr>
            <a:xfrm rot="10800000">
              <a:off x="4195310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0                  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1" i="1" dirty="0">
                        <a:latin typeface="Cambria Math"/>
                      </a:rPr>
                      <m:t>{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6" t="-8197" r="-2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>
            <a:off x="3875042" y="5638800"/>
            <a:ext cx="239758" cy="114300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37" grpId="0"/>
      <p:bldP spid="38" grpId="0" animBg="1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How would you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?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 smtClean="0"/>
                  <a:t> 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Proof 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3"/>
                <a:stretch>
                  <a:fillRect l="-12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4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build="p"/>
      <p:bldP spid="4" grpId="0" uiExpand="1" build="p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Proof  </a:t>
                </a:r>
                <a:r>
                  <a:rPr lang="en-US" sz="3200" b="1" dirty="0" smtClean="0"/>
                  <a:t>for 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32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Proof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  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4"/>
                <a:stretch>
                  <a:fillRect l="-14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1" idx="5"/>
            <a:endCxn id="16" idx="2"/>
          </p:cNvCxnSpPr>
          <p:nvPr/>
        </p:nvCxnSpPr>
        <p:spPr>
          <a:xfrm>
            <a:off x="1577882" y="3178082"/>
            <a:ext cx="936718" cy="6319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828800" y="3200400"/>
            <a:ext cx="533400" cy="662464"/>
          </a:xfrm>
          <a:prstGeom prst="mathMultiply">
            <a:avLst>
              <a:gd name="adj1" fmla="val 11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9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20" grpId="0" animBg="1"/>
      <p:bldP spid="20" grpId="1" animBg="1"/>
      <p:bldP spid="40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simple Relation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r>
              <a:rPr lang="en-US" sz="2800" b="1" dirty="0">
                <a:solidFill>
                  <a:srgbClr val="7030A0"/>
                </a:solidFill>
              </a:rPr>
              <a:t/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2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capacity of cuts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 smtClean="0"/>
                  <a:t>: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.</a:t>
                </a: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maximum value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flow is </a:t>
                </a:r>
                <a:r>
                  <a:rPr lang="en-US" sz="1800" dirty="0" smtClean="0"/>
                  <a:t>bounded by the </a:t>
                </a:r>
                <a:r>
                  <a:rPr lang="en-US" sz="1800" dirty="0"/>
                  <a:t>capacity of </a:t>
                </a:r>
                <a:r>
                  <a:rPr lang="en-US" sz="1800" dirty="0" smtClean="0"/>
                  <a:t>every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cut.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2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7030A0"/>
                </a:solidFill>
              </a:rPr>
              <a:t> deep Relation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r>
              <a:rPr lang="en-US" sz="2800" b="1" dirty="0">
                <a:solidFill>
                  <a:srgbClr val="7030A0"/>
                </a:solidFill>
              </a:rPr>
              <a:t/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74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Min-Cut</a:t>
            </a:r>
            <a:r>
              <a:rPr lang="en-US" sz="3200" b="1" dirty="0" smtClean="0"/>
              <a:t> 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 maximum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is equal to the capacity of </a:t>
                </a:r>
                <a:r>
                  <a:rPr lang="en-US" sz="2000" b="1" dirty="0" smtClean="0"/>
                  <a:t>min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cut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362200"/>
            <a:ext cx="3581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Based 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Ford Fulkerson </a:t>
            </a:r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2057400" y="3581400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is this cut defined by </a:t>
            </a:r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 smtClean="0">
                <a:solidFill>
                  <a:schemeClr val="tx1"/>
                </a:solidFill>
              </a:rPr>
              <a:t>algorithm?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48768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A simple </a:t>
            </a:r>
            <a:r>
              <a:rPr lang="en-US" sz="2800" b="1" u="sng" dirty="0" smtClean="0">
                <a:solidFill>
                  <a:srgbClr val="0070C0"/>
                </a:solidFill>
              </a:rPr>
              <a:t>path based</a:t>
            </a:r>
            <a:r>
              <a:rPr lang="en-US" sz="2800" b="1" dirty="0" smtClean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Residual</a:t>
            </a:r>
            <a:r>
              <a:rPr lang="en-US" sz="2800" b="1" dirty="0" smtClean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dirty="0" smtClean="0"/>
                  <a:t>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will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look like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7" grpId="0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dirty="0" smtClean="0"/>
                  <a:t>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For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be equal to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what must happen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1.  All out going edges must be </a:t>
                </a:r>
                <a:r>
                  <a:rPr lang="en-US" sz="2000" b="1" dirty="0" smtClean="0"/>
                  <a:t>fully saturated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2. Every incoming edge must have </a:t>
                </a:r>
                <a:r>
                  <a:rPr lang="en-US" sz="2000" b="1" dirty="0" smtClean="0"/>
                  <a:t>zero flow.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34629" y="6049018"/>
            <a:ext cx="1847371" cy="732782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you show this 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 must appear as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</a:t>
                </a:r>
                <a:r>
                  <a:rPr lang="en-US" sz="2000" dirty="0" err="1" smtClean="0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contradiction.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appears as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in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contradiction.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3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3600" y="3810000"/>
            <a:ext cx="2133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</a:t>
            </a:r>
            <a:r>
              <a:rPr lang="en-US" b="1" dirty="0" smtClean="0">
                <a:solidFill>
                  <a:schemeClr val="tx1"/>
                </a:solidFill>
              </a:rPr>
              <a:t>complexity 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lecture is indeed the core of the entire course. You may afford to forget anything from this course. But you must not forget what we covered in this lecture.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lecture not only depicts the elegance involved in the design of an algorithm, but also shows that algorithmic ideas can be used to prove some deep graph theoretic results.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Even after nearly 15 years, I still find it amazing to see that there is a short and novel proof of Ford-Fulkerson’s algorithm.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next 3 lectures, we shall discuss equally amazing aspects of Max-Flow problem : A polynomial time algorithm and many applications.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useful </a:t>
            </a:r>
            <a:r>
              <a:rPr lang="en-US" sz="3200" b="1" dirty="0" smtClean="0"/>
              <a:t>exercise</a:t>
            </a:r>
            <a:br>
              <a:rPr lang="en-US" sz="3200" b="1" dirty="0" smtClean="0"/>
            </a:br>
            <a:r>
              <a:rPr lang="en-US" sz="3200" b="1" dirty="0" smtClean="0"/>
              <a:t>to internalize </a:t>
            </a:r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Execute Ford </a:t>
                </a:r>
                <a:r>
                  <a:rPr lang="en-US" sz="2000" dirty="0" err="1" smtClean="0"/>
                  <a:t>Fulkersion</a:t>
                </a:r>
                <a:r>
                  <a:rPr lang="en-US" sz="2000" dirty="0" smtClean="0"/>
                  <a:t> algorithm on this example when</a:t>
                </a:r>
              </a:p>
              <a:p>
                <a:r>
                  <a:rPr lang="en-US" sz="2000" dirty="0" smtClean="0"/>
                  <a:t>The first path selected for sending the flow is &lt;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Show the execution of the iterations of the </a:t>
                </a:r>
                <a:r>
                  <a:rPr lang="en-US" sz="2000" dirty="0" smtClean="0"/>
                  <a:t>algorithm along with the residual network.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What if the first path selected is </a:t>
                </a:r>
                <a:r>
                  <a:rPr lang="en-US" sz="2000" dirty="0"/>
                  <a:t>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&gt;.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Internalize the entire algorithm fully through this example.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2719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7" idx="1"/>
          </p:cNvCxnSpPr>
          <p:nvPr/>
        </p:nvCxnSpPr>
        <p:spPr>
          <a:xfrm>
            <a:off x="685800" y="3883223"/>
            <a:ext cx="1698718" cy="147309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416082" y="3886200"/>
            <a:ext cx="555718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124200" y="3810000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0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be a network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 smtClean="0"/>
                  <a:t>network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	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:r>
                  <a:rPr lang="en-US" sz="2000" b="1" dirty="0" smtClean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Forward edge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Backward edge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9" grpId="0" animBg="1"/>
      <p:bldP spid="2" grpId="0" animBg="1"/>
      <p:bldP spid="3" grpId="0" animBg="1"/>
      <p:bldP spid="4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15000" y="4953000"/>
            <a:ext cx="1986009" cy="457200"/>
            <a:chOff x="5715000" y="4953000"/>
            <a:chExt cx="1986009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4964668"/>
              <a:ext cx="370614" cy="445532"/>
              <a:chOff x="6477000" y="4114800"/>
              <a:chExt cx="370614" cy="4455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715000" y="4953000"/>
              <a:ext cx="1986009" cy="457200"/>
              <a:chOff x="5715000" y="4114800"/>
              <a:chExt cx="1986009" cy="457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/>
          <p:cNvGrpSpPr/>
          <p:nvPr/>
        </p:nvGrpSpPr>
        <p:grpSpPr>
          <a:xfrm>
            <a:off x="5715000" y="4038600"/>
            <a:ext cx="2679056" cy="533400"/>
            <a:chOff x="5715000" y="4038600"/>
            <a:chExt cx="2679056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6477000" y="4114800"/>
              <a:ext cx="370614" cy="445532"/>
              <a:chOff x="6477000" y="4114800"/>
              <a:chExt cx="37061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3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715000" y="4114800"/>
              <a:ext cx="1986009" cy="457200"/>
              <a:chOff x="5715000" y="4114800"/>
              <a:chExt cx="1986009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8" name="Straight Arrow Connector 7"/>
                <p:cNvCxnSpPr>
                  <a:stCxn id="7" idx="6"/>
                </p:cNvCxnSpPr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Note that the flow changes in each iteration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also changes. However, for the sake of compactness, we have not shown the code for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updation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As a </a:t>
                </a:r>
                <a:r>
                  <a:rPr lang="en-US" sz="14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, write the code for the same.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00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6" grpId="0" build="p"/>
      <p:bldP spid="37" grpId="0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10191" y="3962400"/>
            <a:ext cx="2683865" cy="533400"/>
            <a:chOff x="5710191" y="3962400"/>
            <a:chExt cx="2683865" cy="533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19800" y="4103132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</p:cNvCxnSpPr>
            <p:nvPr/>
          </p:nvCxnSpPr>
          <p:spPr>
            <a:xfrm flipH="1">
              <a:off x="6781800" y="4114800"/>
              <a:ext cx="604791" cy="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710191" y="3962400"/>
              <a:ext cx="2683865" cy="533400"/>
              <a:chOff x="5710191" y="3962400"/>
              <a:chExt cx="2683865" cy="5334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10191" y="40386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6477000" y="4038600"/>
                <a:ext cx="370614" cy="445532"/>
                <a:chOff x="6477000" y="4114800"/>
                <a:chExt cx="370614" cy="44553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4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Do as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 smtClean="0">
                    <a:sym typeface="Wingdings" pitchFamily="2" charset="2"/>
                  </a:rPr>
                  <a:t>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715000" y="5269468"/>
            <a:ext cx="2783187" cy="597932"/>
            <a:chOff x="5715000" y="4812268"/>
            <a:chExt cx="2783187" cy="597932"/>
          </a:xfrm>
        </p:grpSpPr>
        <p:grpSp>
          <p:nvGrpSpPr>
            <p:cNvPr id="38" name="Group 37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472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105400" y="1600200"/>
            <a:ext cx="3429000" cy="1146048"/>
          </a:xfrm>
          <a:prstGeom prst="cloudCallout">
            <a:avLst>
              <a:gd name="adj1" fmla="val -26096"/>
              <a:gd name="adj2" fmla="val 767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the value of flow </a:t>
            </a:r>
            <a:r>
              <a:rPr lang="en-US" b="1" dirty="0">
                <a:solidFill>
                  <a:schemeClr val="tx1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in every iteration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7174" y="2895600"/>
            <a:ext cx="5432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91200" y="38100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Correctness 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</a:t>
            </a:r>
            <a:r>
              <a:rPr lang="en-US" sz="3200" b="1" dirty="0" smtClean="0">
                <a:solidFill>
                  <a:srgbClr val="C00000"/>
                </a:solidFill>
              </a:rPr>
              <a:t>?</a:t>
            </a: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9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19038" y="2362200"/>
            <a:ext cx="1851986" cy="29718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 smtClean="0"/>
                  <a:t>5</a:t>
                </a:r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601447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60144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1584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1385982" y="2362200"/>
            <a:ext cx="2103084" cy="2514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97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78" grpId="0" animBg="1"/>
      <p:bldP spid="79" grpId="0" animBg="1"/>
      <p:bldP spid="80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7030A0"/>
                    </a:solidFill>
                  </a:rPr>
                  <a:t>Cuts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12817</TotalTime>
  <Words>2194</Words>
  <Application>Microsoft Office PowerPoint</Application>
  <PresentationFormat>On-screen Show (4:3)</PresentationFormat>
  <Paragraphs>446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Design and Analysis of Algorithms (CS345/CS345A)  </vt:lpstr>
      <vt:lpstr>Ford Fulkerson algorithm </vt:lpstr>
      <vt:lpstr>Residual network </vt:lpstr>
      <vt:lpstr>Ford Fulkerson algorithm</vt:lpstr>
      <vt:lpstr>Ford Fulkerson algorithm</vt:lpstr>
      <vt:lpstr>Ford Fulkerson algorithm</vt:lpstr>
      <vt:lpstr>Ford Fulkerson algorithm</vt:lpstr>
      <vt:lpstr>Correctness ?</vt:lpstr>
      <vt:lpstr>s-t Cuts</vt:lpstr>
      <vt:lpstr>s-t cut</vt:lpstr>
      <vt:lpstr>s-t cut</vt:lpstr>
      <vt:lpstr>Cuts and Flows</vt:lpstr>
      <vt:lpstr>Useful Generalizations</vt:lpstr>
      <vt:lpstr>Useful Generalizations</vt:lpstr>
      <vt:lpstr>Proof  for   f_out (A)-f_in (A) = value(f)</vt:lpstr>
      <vt:lpstr>A simple Relation </vt:lpstr>
      <vt:lpstr>Flows and capacity of cuts</vt:lpstr>
      <vt:lpstr>A deep Relation</vt:lpstr>
      <vt:lpstr>Max-Flow Min-Cut Theorem</vt:lpstr>
      <vt:lpstr>Proof of max-flow min-cut Theorem</vt:lpstr>
      <vt:lpstr>Proof of max-flow min-cut Theorem</vt:lpstr>
      <vt:lpstr>Proof of max-flow min-cut Theorem</vt:lpstr>
      <vt:lpstr>Proof of max-flow min-cut Theorem</vt:lpstr>
      <vt:lpstr>Ford Fulkerson algorithm</vt:lpstr>
      <vt:lpstr>PowerPoint Presentation</vt:lpstr>
      <vt:lpstr>A useful exercise to internalize Ford Fulkerson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1273</cp:revision>
  <dcterms:created xsi:type="dcterms:W3CDTF">2011-12-03T04:13:03Z</dcterms:created>
  <dcterms:modified xsi:type="dcterms:W3CDTF">2015-09-23T14:42:06Z</dcterms:modified>
</cp:coreProperties>
</file>